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5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Photoshop\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836712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270892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BFBB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Photoshop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BFBB7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07.04.2013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Photoshop\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FBFBB7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052736"/>
            <a:ext cx="7772400" cy="1470025"/>
          </a:xfrm>
        </p:spPr>
        <p:txBody>
          <a:bodyPr/>
          <a:lstStyle/>
          <a:p>
            <a:r>
              <a:rPr lang="uk-UA" dirty="0" smtClean="0">
                <a:solidFill>
                  <a:srgbClr val="FFFF00"/>
                </a:solidFill>
              </a:rPr>
              <a:t>Соломія </a:t>
            </a:r>
            <a:r>
              <a:rPr lang="uk-UA" dirty="0" err="1" smtClean="0">
                <a:solidFill>
                  <a:srgbClr val="FFFF00"/>
                </a:solidFill>
              </a:rPr>
              <a:t>Крушельницька-</a:t>
            </a:r>
            <a:r>
              <a:rPr lang="uk-UA" dirty="0" smtClean="0">
                <a:solidFill>
                  <a:srgbClr val="FFFF00"/>
                </a:solidFill>
              </a:rPr>
              <a:t> український соловейко</a:t>
            </a:r>
            <a:endParaRPr lang="uk-UA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9432" y="2636912"/>
            <a:ext cx="4960640" cy="2952328"/>
          </a:xfrm>
        </p:spPr>
        <p:txBody>
          <a:bodyPr/>
          <a:lstStyle/>
          <a:p>
            <a:r>
              <a:rPr lang="ru-RU" sz="2200" dirty="0">
                <a:solidFill>
                  <a:srgbClr val="FFFF00"/>
                </a:solidFill>
              </a:rPr>
              <a:t>«Крушельницкая - изумительная артистка. Она покорила публику не только красивым, широкого диапазона голосом, выразительной дикцией, но и замечательным артистизмом, высочайшей культурой, а также красотою и элегантностью» (</a:t>
            </a:r>
            <a:r>
              <a:rPr lang="ru-RU" sz="2200" i="1" dirty="0" err="1">
                <a:solidFill>
                  <a:srgbClr val="FFFF00"/>
                </a:solidFill>
              </a:rPr>
              <a:t>Джакомо</a:t>
            </a:r>
            <a:r>
              <a:rPr lang="ru-RU" sz="2200" i="1" dirty="0">
                <a:solidFill>
                  <a:srgbClr val="FFFF00"/>
                </a:solidFill>
              </a:rPr>
              <a:t> </a:t>
            </a:r>
            <a:r>
              <a:rPr lang="ru-RU" sz="2200" i="1" dirty="0" err="1">
                <a:solidFill>
                  <a:srgbClr val="FFFF00"/>
                </a:solidFill>
              </a:rPr>
              <a:t>Лаури-Вольпи</a:t>
            </a:r>
            <a:r>
              <a:rPr lang="ru-RU" sz="2200" i="1" dirty="0">
                <a:solidFill>
                  <a:srgbClr val="FFFF00"/>
                </a:solidFill>
              </a:rPr>
              <a:t>, воспоминания, 1972 г.</a:t>
            </a:r>
            <a:r>
              <a:rPr lang="ru-RU" sz="2200" dirty="0">
                <a:solidFill>
                  <a:srgbClr val="FFFF00"/>
                </a:solidFill>
              </a:rPr>
              <a:t>)</a:t>
            </a:r>
            <a:endParaRPr lang="uk-UA" sz="2200" dirty="0">
              <a:solidFill>
                <a:srgbClr val="FFFF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204864"/>
            <a:ext cx="2782716" cy="417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19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451626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Прихильники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обдаровували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її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квітами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коштовностями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після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вистав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розпрягали</a:t>
            </a:r>
            <a:r>
              <a:rPr lang="ru-RU" dirty="0">
                <a:solidFill>
                  <a:schemeClr val="bg1"/>
                </a:solidFill>
              </a:rPr>
              <a:t> коней і несли </a:t>
            </a:r>
            <a:r>
              <a:rPr lang="ru-RU" dirty="0" err="1">
                <a:solidFill>
                  <a:schemeClr val="bg1"/>
                </a:solidFill>
              </a:rPr>
              <a:t>її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екіпажі</a:t>
            </a:r>
            <a:r>
              <a:rPr lang="ru-RU" dirty="0">
                <a:solidFill>
                  <a:schemeClr val="bg1"/>
                </a:solidFill>
              </a:rPr>
              <a:t> на руках... </a:t>
            </a:r>
            <a:r>
              <a:rPr lang="ru-RU" dirty="0" err="1">
                <a:solidFill>
                  <a:schemeClr val="bg1"/>
                </a:solidFill>
              </a:rPr>
              <a:t>Від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неї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була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захопленні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французька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письменниця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Ліліан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Войнич</a:t>
            </a:r>
            <a:r>
              <a:rPr lang="ru-RU" dirty="0">
                <a:solidFill>
                  <a:schemeClr val="bg1"/>
                </a:solidFill>
              </a:rPr>
              <a:t>, а </a:t>
            </a:r>
            <a:r>
              <a:rPr lang="ru-RU" dirty="0" err="1">
                <a:solidFill>
                  <a:schemeClr val="bg1"/>
                </a:solidFill>
              </a:rPr>
              <a:t>всесвітньо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відомий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диригент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Артуро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Тосканіні</a:t>
            </a:r>
            <a:r>
              <a:rPr lang="ru-RU" dirty="0">
                <a:solidFill>
                  <a:schemeClr val="bg1"/>
                </a:solidFill>
              </a:rPr>
              <a:t> наводив </a:t>
            </a:r>
            <a:r>
              <a:rPr lang="ru-RU" dirty="0" err="1">
                <a:solidFill>
                  <a:schemeClr val="bg1"/>
                </a:solidFill>
              </a:rPr>
              <a:t>її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професійність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працьовитість</a:t>
            </a:r>
            <a:r>
              <a:rPr lang="ru-RU" dirty="0">
                <a:solidFill>
                  <a:schemeClr val="bg1"/>
                </a:solidFill>
              </a:rPr>
              <a:t> як приклад </a:t>
            </a:r>
            <a:r>
              <a:rPr lang="ru-RU" dirty="0" err="1">
                <a:solidFill>
                  <a:schemeClr val="bg1"/>
                </a:solidFill>
              </a:rPr>
              <a:t>іншим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співакам</a:t>
            </a:r>
            <a:r>
              <a:rPr lang="ru-RU" dirty="0">
                <a:solidFill>
                  <a:schemeClr val="bg1"/>
                </a:solidFill>
              </a:rPr>
              <a:t>. Казали,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вона - </a:t>
            </a:r>
            <a:r>
              <a:rPr lang="ru-RU" dirty="0" err="1">
                <a:solidFill>
                  <a:schemeClr val="bg1"/>
                </a:solidFill>
              </a:rPr>
              <a:t>чи</a:t>
            </a:r>
            <a:r>
              <a:rPr lang="ru-RU" dirty="0">
                <a:solidFill>
                  <a:schemeClr val="bg1"/>
                </a:solidFill>
              </a:rPr>
              <a:t> не перша </a:t>
            </a:r>
            <a:r>
              <a:rPr lang="ru-RU" dirty="0" err="1">
                <a:solidFill>
                  <a:schemeClr val="bg1"/>
                </a:solidFill>
              </a:rPr>
              <a:t>співачка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тодішньому</a:t>
            </a:r>
            <a:r>
              <a:rPr lang="ru-RU" dirty="0">
                <a:solidFill>
                  <a:schemeClr val="bg1"/>
                </a:solidFill>
              </a:rPr>
              <a:t> театральному </a:t>
            </a:r>
            <a:r>
              <a:rPr lang="ru-RU" dirty="0" err="1">
                <a:solidFill>
                  <a:schemeClr val="bg1"/>
                </a:solidFill>
              </a:rPr>
              <a:t>світі</a:t>
            </a:r>
            <a:r>
              <a:rPr lang="ru-RU" dirty="0">
                <a:solidFill>
                  <a:schemeClr val="bg1"/>
                </a:solidFill>
              </a:rPr>
              <a:t>, яка не </a:t>
            </a:r>
            <a:r>
              <a:rPr lang="ru-RU" dirty="0" err="1">
                <a:solidFill>
                  <a:schemeClr val="bg1"/>
                </a:solidFill>
              </a:rPr>
              <a:t>шукала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покровителів</a:t>
            </a:r>
            <a:r>
              <a:rPr lang="ru-RU" dirty="0">
                <a:solidFill>
                  <a:schemeClr val="bg1"/>
                </a:solidFill>
              </a:rPr>
              <a:t> і в </a:t>
            </a:r>
            <a:r>
              <a:rPr lang="ru-RU" dirty="0" err="1">
                <a:solidFill>
                  <a:schemeClr val="bg1"/>
                </a:solidFill>
              </a:rPr>
              <a:t>кар'єрі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покладалася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тільки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власні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сили</a:t>
            </a:r>
            <a:r>
              <a:rPr lang="ru-RU" dirty="0">
                <a:solidFill>
                  <a:schemeClr val="bg1"/>
                </a:solidFill>
              </a:rPr>
              <a:t>. 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6024"/>
            <a:ext cx="4283968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544" y="3416068"/>
            <a:ext cx="4027765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568" y="330311"/>
            <a:ext cx="2131715" cy="298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48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3868013"/>
            <a:ext cx="81369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Співаючи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Варшаві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Соломія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Крушельницька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щороку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приїздила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гастрольні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вистави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Петербурзі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Серед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іншого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Соломія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співала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січні</a:t>
            </a:r>
            <a:r>
              <a:rPr lang="ru-RU" dirty="0">
                <a:solidFill>
                  <a:schemeClr val="bg1"/>
                </a:solidFill>
              </a:rPr>
              <a:t> 1902 </a:t>
            </a:r>
            <a:r>
              <a:rPr lang="ru-RU" dirty="0" err="1">
                <a:solidFill>
                  <a:schemeClr val="bg1"/>
                </a:solidFill>
              </a:rPr>
              <a:t>році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Петербурзі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партію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Тетяни</a:t>
            </a:r>
            <a:r>
              <a:rPr lang="ru-RU" dirty="0">
                <a:solidFill>
                  <a:schemeClr val="bg1"/>
                </a:solidFill>
              </a:rPr>
              <a:t> в "</a:t>
            </a:r>
            <a:r>
              <a:rPr lang="ru-RU" dirty="0" err="1">
                <a:solidFill>
                  <a:schemeClr val="bg1"/>
                </a:solidFill>
              </a:rPr>
              <a:t>Євгенії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Онєгіні</a:t>
            </a:r>
            <a:r>
              <a:rPr lang="ru-RU" dirty="0">
                <a:solidFill>
                  <a:schemeClr val="bg1"/>
                </a:solidFill>
              </a:rPr>
              <a:t>". </a:t>
            </a:r>
            <a:r>
              <a:rPr lang="ru-RU" dirty="0" err="1">
                <a:solidFill>
                  <a:schemeClr val="bg1"/>
                </a:solidFill>
              </a:rPr>
              <a:t>Після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її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виступів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сцені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Маріїнського</a:t>
            </a:r>
            <a:r>
              <a:rPr lang="ru-RU" dirty="0">
                <a:solidFill>
                  <a:schemeClr val="bg1"/>
                </a:solidFill>
              </a:rPr>
              <a:t> театру </a:t>
            </a:r>
            <a:r>
              <a:rPr lang="ru-RU" dirty="0" err="1">
                <a:solidFill>
                  <a:schemeClr val="bg1"/>
                </a:solidFill>
              </a:rPr>
              <a:t>російська</a:t>
            </a:r>
            <a:r>
              <a:rPr lang="ru-RU" dirty="0">
                <a:solidFill>
                  <a:schemeClr val="bg1"/>
                </a:solidFill>
              </a:rPr>
              <a:t> критика назвала </a:t>
            </a:r>
            <a:r>
              <a:rPr lang="ru-RU" dirty="0" err="1">
                <a:solidFill>
                  <a:schemeClr val="bg1"/>
                </a:solidFill>
              </a:rPr>
              <a:t>її</a:t>
            </a:r>
            <a:r>
              <a:rPr lang="ru-RU" dirty="0">
                <a:solidFill>
                  <a:schemeClr val="bg1"/>
                </a:solidFill>
              </a:rPr>
              <a:t> "</a:t>
            </a:r>
            <a:r>
              <a:rPr lang="ru-RU" dirty="0" err="1">
                <a:solidFill>
                  <a:schemeClr val="bg1"/>
                </a:solidFill>
              </a:rPr>
              <a:t>жінкою-Шаляпіним</a:t>
            </a:r>
            <a:r>
              <a:rPr lang="ru-RU" dirty="0">
                <a:solidFill>
                  <a:schemeClr val="bg1"/>
                </a:solidFill>
              </a:rPr>
              <a:t>". </a:t>
            </a:r>
            <a:r>
              <a:rPr lang="ru-RU" dirty="0" err="1">
                <a:solidFill>
                  <a:schemeClr val="bg1"/>
                </a:solidFill>
              </a:rPr>
              <a:t>Вищої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оцінки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Росії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годі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було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чекати</a:t>
            </a:r>
            <a:r>
              <a:rPr lang="ru-RU" dirty="0">
                <a:solidFill>
                  <a:schemeClr val="bg1"/>
                </a:solidFill>
              </a:rPr>
              <a:t>. Запрошена </a:t>
            </a:r>
            <a:r>
              <a:rPr lang="ru-RU" dirty="0" err="1">
                <a:solidFill>
                  <a:schemeClr val="bg1"/>
                </a:solidFill>
              </a:rPr>
              <a:t>співати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царському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палаці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Крушельницька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закінчила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свій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виступ</a:t>
            </a:r>
            <a:r>
              <a:rPr lang="ru-RU" dirty="0">
                <a:solidFill>
                  <a:schemeClr val="bg1"/>
                </a:solidFill>
              </a:rPr>
              <a:t> так, як </a:t>
            </a:r>
            <a:r>
              <a:rPr lang="ru-RU" dirty="0" err="1">
                <a:solidFill>
                  <a:schemeClr val="bg1"/>
                </a:solidFill>
              </a:rPr>
              <a:t>це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робила</a:t>
            </a:r>
            <a:r>
              <a:rPr lang="ru-RU" dirty="0">
                <a:solidFill>
                  <a:schemeClr val="bg1"/>
                </a:solidFill>
              </a:rPr>
              <a:t> весь час в </a:t>
            </a:r>
            <a:r>
              <a:rPr lang="ru-RU" dirty="0" err="1">
                <a:solidFill>
                  <a:schemeClr val="bg1"/>
                </a:solidFill>
              </a:rPr>
              <a:t>усіх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країнах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світу</a:t>
            </a:r>
            <a:r>
              <a:rPr lang="ru-RU" dirty="0">
                <a:solidFill>
                  <a:schemeClr val="bg1"/>
                </a:solidFill>
              </a:rPr>
              <a:t>, - </a:t>
            </a:r>
            <a:r>
              <a:rPr lang="ru-RU" dirty="0" err="1">
                <a:solidFill>
                  <a:schemeClr val="bg1"/>
                </a:solidFill>
              </a:rPr>
              <a:t>українськими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піснями</a:t>
            </a:r>
            <a:r>
              <a:rPr lang="ru-RU" dirty="0">
                <a:solidFill>
                  <a:schemeClr val="bg1"/>
                </a:solidFill>
              </a:rPr>
              <a:t>. І коли сам </a:t>
            </a:r>
            <a:r>
              <a:rPr lang="ru-RU" dirty="0" err="1">
                <a:solidFill>
                  <a:schemeClr val="bg1"/>
                </a:solidFill>
              </a:rPr>
              <a:t>імператор</a:t>
            </a:r>
            <a:r>
              <a:rPr lang="ru-RU" dirty="0">
                <a:solidFill>
                  <a:schemeClr val="bg1"/>
                </a:solidFill>
              </a:rPr>
              <a:t> запитав "</a:t>
            </a:r>
            <a:r>
              <a:rPr lang="ru-RU" dirty="0" err="1">
                <a:solidFill>
                  <a:schemeClr val="bg1"/>
                </a:solidFill>
              </a:rPr>
              <a:t>італійську</a:t>
            </a:r>
            <a:r>
              <a:rPr lang="ru-RU" dirty="0">
                <a:solidFill>
                  <a:schemeClr val="bg1"/>
                </a:solidFill>
              </a:rPr>
              <a:t> примадонну",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це</a:t>
            </a:r>
            <a:r>
              <a:rPr lang="ru-RU" dirty="0">
                <a:solidFill>
                  <a:schemeClr val="bg1"/>
                </a:solidFill>
              </a:rPr>
              <a:t> за </a:t>
            </a:r>
            <a:r>
              <a:rPr lang="ru-RU" dirty="0" err="1">
                <a:solidFill>
                  <a:schemeClr val="bg1"/>
                </a:solidFill>
              </a:rPr>
              <a:t>пісні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якою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мовою</a:t>
            </a:r>
            <a:r>
              <a:rPr lang="ru-RU" dirty="0">
                <a:solidFill>
                  <a:schemeClr val="bg1"/>
                </a:solidFill>
              </a:rPr>
              <a:t> вона </a:t>
            </a:r>
            <a:r>
              <a:rPr lang="ru-RU" dirty="0" err="1">
                <a:solidFill>
                  <a:schemeClr val="bg1"/>
                </a:solidFill>
              </a:rPr>
              <a:t>їх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співала</a:t>
            </a:r>
            <a:r>
              <a:rPr lang="ru-RU" dirty="0">
                <a:solidFill>
                  <a:schemeClr val="bg1"/>
                </a:solidFill>
              </a:rPr>
              <a:t>, - </a:t>
            </a:r>
            <a:r>
              <a:rPr lang="ru-RU" dirty="0" err="1">
                <a:solidFill>
                  <a:schemeClr val="bg1"/>
                </a:solidFill>
              </a:rPr>
              <a:t>відповіла</a:t>
            </a:r>
            <a:r>
              <a:rPr lang="ru-RU" dirty="0">
                <a:solidFill>
                  <a:schemeClr val="bg1"/>
                </a:solidFill>
              </a:rPr>
              <a:t>: " -</a:t>
            </a:r>
            <a:r>
              <a:rPr lang="ru-RU" dirty="0" err="1">
                <a:solidFill>
                  <a:schemeClr val="bg1"/>
                </a:solidFill>
              </a:rPr>
              <a:t>Це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пісні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мого</a:t>
            </a:r>
            <a:r>
              <a:rPr lang="ru-RU" dirty="0">
                <a:solidFill>
                  <a:schemeClr val="bg1"/>
                </a:solidFill>
              </a:rPr>
              <a:t> народу, </a:t>
            </a:r>
            <a:r>
              <a:rPr lang="ru-RU" dirty="0" err="1">
                <a:solidFill>
                  <a:schemeClr val="bg1"/>
                </a:solidFill>
              </a:rPr>
              <a:t>українські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пісні</a:t>
            </a:r>
            <a:r>
              <a:rPr lang="ru-RU" dirty="0">
                <a:solidFill>
                  <a:schemeClr val="bg1"/>
                </a:solidFill>
              </a:rPr>
              <a:t>...". 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4" name="Picture 10" descr="1332107317_krush_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5056"/>
            <a:ext cx="4577361" cy="366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492" y="257575"/>
            <a:ext cx="2449592" cy="368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22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-27384"/>
            <a:ext cx="446449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err="1">
                <a:solidFill>
                  <a:schemeClr val="bg1"/>
                </a:solidFill>
              </a:rPr>
              <a:t>Завдяки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Соломії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Крушельницькій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була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відроджена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відома</a:t>
            </a:r>
            <a:r>
              <a:rPr lang="ru-RU" sz="2200" dirty="0">
                <a:solidFill>
                  <a:schemeClr val="bg1"/>
                </a:solidFill>
              </a:rPr>
              <a:t> опера "Мадам </a:t>
            </a:r>
            <a:r>
              <a:rPr lang="ru-RU" sz="2200" dirty="0" err="1">
                <a:solidFill>
                  <a:schemeClr val="bg1"/>
                </a:solidFill>
              </a:rPr>
              <a:t>Батерфляй</a:t>
            </a:r>
            <a:r>
              <a:rPr lang="ru-RU" sz="2200" dirty="0">
                <a:solidFill>
                  <a:schemeClr val="bg1"/>
                </a:solidFill>
              </a:rPr>
              <a:t>" </a:t>
            </a:r>
            <a:r>
              <a:rPr lang="ru-RU" sz="2200" dirty="0" err="1">
                <a:solidFill>
                  <a:schemeClr val="bg1"/>
                </a:solidFill>
              </a:rPr>
              <a:t>Джакомо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Пучіні</a:t>
            </a:r>
            <a:r>
              <a:rPr lang="ru-RU" sz="2200" dirty="0">
                <a:solidFill>
                  <a:schemeClr val="bg1"/>
                </a:solidFill>
              </a:rPr>
              <a:t>. У 1904 </a:t>
            </a:r>
            <a:r>
              <a:rPr lang="ru-RU" sz="2200" dirty="0" err="1">
                <a:solidFill>
                  <a:schemeClr val="bg1"/>
                </a:solidFill>
              </a:rPr>
              <a:t>році</a:t>
            </a:r>
            <a:r>
              <a:rPr lang="ru-RU" sz="2200" dirty="0">
                <a:solidFill>
                  <a:schemeClr val="bg1"/>
                </a:solidFill>
              </a:rPr>
              <a:t> на </a:t>
            </a:r>
            <a:r>
              <a:rPr lang="ru-RU" sz="2200" dirty="0" err="1">
                <a:solidFill>
                  <a:schemeClr val="bg1"/>
                </a:solidFill>
              </a:rPr>
              <a:t>сцені</a:t>
            </a:r>
            <a:r>
              <a:rPr lang="ru-RU" sz="2200" dirty="0">
                <a:solidFill>
                  <a:schemeClr val="bg1"/>
                </a:solidFill>
              </a:rPr>
              <a:t> театру "Гранде" </a:t>
            </a:r>
            <a:r>
              <a:rPr lang="ru-RU" sz="2200" dirty="0" err="1">
                <a:solidFill>
                  <a:schemeClr val="bg1"/>
                </a:solidFill>
              </a:rPr>
              <a:t>Соломія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тріумфально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виконала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партію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Чіо</a:t>
            </a:r>
            <a:r>
              <a:rPr lang="ru-RU" sz="2200" dirty="0">
                <a:solidFill>
                  <a:schemeClr val="bg1"/>
                </a:solidFill>
              </a:rPr>
              <a:t>-</a:t>
            </a:r>
            <a:r>
              <a:rPr lang="ru-RU" sz="2200" dirty="0" err="1">
                <a:solidFill>
                  <a:schemeClr val="bg1"/>
                </a:solidFill>
              </a:rPr>
              <a:t>Чіо</a:t>
            </a:r>
            <a:r>
              <a:rPr lang="ru-RU" sz="2200" dirty="0">
                <a:solidFill>
                  <a:schemeClr val="bg1"/>
                </a:solidFill>
              </a:rPr>
              <a:t>-сан в </a:t>
            </a:r>
            <a:r>
              <a:rPr lang="ru-RU" sz="2200" dirty="0" err="1">
                <a:solidFill>
                  <a:schemeClr val="bg1"/>
                </a:solidFill>
              </a:rPr>
              <a:t>опері</a:t>
            </a:r>
            <a:r>
              <a:rPr lang="ru-RU" sz="2200" dirty="0">
                <a:solidFill>
                  <a:schemeClr val="bg1"/>
                </a:solidFill>
              </a:rPr>
              <a:t> "Мадам </a:t>
            </a:r>
            <a:r>
              <a:rPr lang="ru-RU" sz="2200" dirty="0" err="1">
                <a:solidFill>
                  <a:schemeClr val="bg1"/>
                </a:solidFill>
              </a:rPr>
              <a:t>Батерфляй</a:t>
            </a:r>
            <a:r>
              <a:rPr lang="ru-RU" sz="2200" dirty="0">
                <a:solidFill>
                  <a:schemeClr val="bg1"/>
                </a:solidFill>
              </a:rPr>
              <a:t>", яка до того </a:t>
            </a:r>
            <a:r>
              <a:rPr lang="ru-RU" sz="2200" dirty="0" err="1">
                <a:solidFill>
                  <a:schemeClr val="bg1"/>
                </a:solidFill>
              </a:rPr>
              <a:t>зазнала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гучного</a:t>
            </a:r>
            <a:r>
              <a:rPr lang="ru-RU" sz="2200" dirty="0">
                <a:solidFill>
                  <a:schemeClr val="bg1"/>
                </a:solidFill>
              </a:rPr>
              <a:t> провалу в </a:t>
            </a:r>
            <a:r>
              <a:rPr lang="ru-RU" sz="2200" dirty="0" err="1">
                <a:solidFill>
                  <a:schemeClr val="bg1"/>
                </a:solidFill>
              </a:rPr>
              <a:t>італійській</a:t>
            </a:r>
            <a:r>
              <a:rPr lang="ru-RU" sz="2200" dirty="0">
                <a:solidFill>
                  <a:schemeClr val="bg1"/>
                </a:solidFill>
              </a:rPr>
              <a:t> "Ла Скала". На </a:t>
            </a:r>
            <a:r>
              <a:rPr lang="ru-RU" sz="2200" dirty="0" err="1">
                <a:solidFill>
                  <a:schemeClr val="bg1"/>
                </a:solidFill>
              </a:rPr>
              <a:t>цей</a:t>
            </a:r>
            <a:r>
              <a:rPr lang="ru-RU" sz="2200" dirty="0">
                <a:solidFill>
                  <a:schemeClr val="bg1"/>
                </a:solidFill>
              </a:rPr>
              <a:t> раз </a:t>
            </a:r>
            <a:r>
              <a:rPr lang="ru-RU" sz="2200" dirty="0" err="1">
                <a:solidFill>
                  <a:schemeClr val="bg1"/>
                </a:solidFill>
              </a:rPr>
              <a:t>успіх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був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нечуваний</a:t>
            </a:r>
            <a:r>
              <a:rPr lang="ru-RU" sz="2200" dirty="0">
                <a:solidFill>
                  <a:schemeClr val="bg1"/>
                </a:solidFill>
              </a:rPr>
              <a:t>. </a:t>
            </a:r>
            <a:r>
              <a:rPr lang="ru-RU" sz="2200" dirty="0" err="1">
                <a:solidFill>
                  <a:schemeClr val="bg1"/>
                </a:solidFill>
              </a:rPr>
              <a:t>Публіка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сім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разів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викликала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акторів</a:t>
            </a:r>
            <a:r>
              <a:rPr lang="ru-RU" sz="2200" dirty="0">
                <a:solidFill>
                  <a:schemeClr val="bg1"/>
                </a:solidFill>
              </a:rPr>
              <a:t> і композитора на сцену. </a:t>
            </a:r>
            <a:r>
              <a:rPr lang="ru-RU" sz="2200" dirty="0" err="1">
                <a:solidFill>
                  <a:schemeClr val="bg1"/>
                </a:solidFill>
              </a:rPr>
              <a:t>Після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вистави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зворушений</a:t>
            </a:r>
            <a:r>
              <a:rPr lang="ru-RU" sz="2200" dirty="0">
                <a:solidFill>
                  <a:schemeClr val="bg1"/>
                </a:solidFill>
              </a:rPr>
              <a:t> і </a:t>
            </a:r>
            <a:r>
              <a:rPr lang="ru-RU" sz="2200" dirty="0" err="1">
                <a:solidFill>
                  <a:schemeClr val="bg1"/>
                </a:solidFill>
              </a:rPr>
              <a:t>вдячний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Пучіні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надіслав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Крушельницькій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свій</a:t>
            </a:r>
            <a:r>
              <a:rPr lang="ru-RU" sz="2200" dirty="0">
                <a:solidFill>
                  <a:schemeClr val="bg1"/>
                </a:solidFill>
              </a:rPr>
              <a:t> портрет </a:t>
            </a:r>
            <a:r>
              <a:rPr lang="ru-RU" sz="2200" dirty="0" err="1">
                <a:solidFill>
                  <a:schemeClr val="bg1"/>
                </a:solidFill>
              </a:rPr>
              <a:t>із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написом</a:t>
            </a:r>
            <a:r>
              <a:rPr lang="ru-RU" sz="2200" dirty="0">
                <a:solidFill>
                  <a:schemeClr val="bg1"/>
                </a:solidFill>
              </a:rPr>
              <a:t>: "</a:t>
            </a:r>
            <a:r>
              <a:rPr lang="ru-RU" sz="2200" dirty="0" err="1">
                <a:solidFill>
                  <a:schemeClr val="bg1"/>
                </a:solidFill>
              </a:rPr>
              <a:t>Найпрекраснішій</a:t>
            </a:r>
            <a:r>
              <a:rPr lang="ru-RU" sz="2200" dirty="0">
                <a:solidFill>
                  <a:schemeClr val="bg1"/>
                </a:solidFill>
              </a:rPr>
              <a:t> і </a:t>
            </a:r>
            <a:r>
              <a:rPr lang="ru-RU" sz="2200" dirty="0" err="1">
                <a:solidFill>
                  <a:schemeClr val="bg1"/>
                </a:solidFill>
              </a:rPr>
              <a:t>найчарівнішій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Батерфляй</a:t>
            </a:r>
            <a:r>
              <a:rPr lang="ru-RU" sz="2200" dirty="0">
                <a:solidFill>
                  <a:schemeClr val="bg1"/>
                </a:solidFill>
              </a:rPr>
              <a:t>". </a:t>
            </a:r>
            <a:r>
              <a:rPr lang="ru-RU" sz="2200" dirty="0" err="1">
                <a:solidFill>
                  <a:schemeClr val="bg1"/>
                </a:solidFill>
              </a:rPr>
              <a:t>Він</a:t>
            </a:r>
            <a:r>
              <a:rPr lang="ru-RU" sz="2200" dirty="0">
                <a:solidFill>
                  <a:schemeClr val="bg1"/>
                </a:solidFill>
              </a:rPr>
              <a:t> до </a:t>
            </a:r>
            <a:r>
              <a:rPr lang="ru-RU" sz="2200" dirty="0" err="1">
                <a:solidFill>
                  <a:schemeClr val="bg1"/>
                </a:solidFill>
              </a:rPr>
              <a:t>кінця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свого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життя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пам'ятав</a:t>
            </a:r>
            <a:r>
              <a:rPr lang="ru-RU" sz="2200" dirty="0">
                <a:solidFill>
                  <a:schemeClr val="bg1"/>
                </a:solidFill>
              </a:rPr>
              <a:t> як вона </a:t>
            </a:r>
            <a:r>
              <a:rPr lang="ru-RU" sz="2200" dirty="0" err="1">
                <a:solidFill>
                  <a:schemeClr val="bg1"/>
                </a:solidFill>
              </a:rPr>
              <a:t>захистила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його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музичний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витвір</a:t>
            </a:r>
            <a:r>
              <a:rPr lang="ru-RU" sz="2200" dirty="0">
                <a:solidFill>
                  <a:schemeClr val="bg1"/>
                </a:solidFill>
              </a:rPr>
              <a:t>, </a:t>
            </a:r>
            <a:r>
              <a:rPr lang="ru-RU" sz="2200" dirty="0" err="1">
                <a:solidFill>
                  <a:schemeClr val="bg1"/>
                </a:solidFill>
              </a:rPr>
              <a:t>знехтуваний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публікою</a:t>
            </a:r>
            <a:r>
              <a:rPr lang="ru-RU" sz="2200" dirty="0">
                <a:solidFill>
                  <a:schemeClr val="bg1"/>
                </a:solidFill>
              </a:rPr>
              <a:t> "Ла Скала". </a:t>
            </a:r>
            <a:endParaRPr lang="uk-UA" sz="2200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92696"/>
            <a:ext cx="2374368" cy="356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24944"/>
            <a:ext cx="2434456" cy="3657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157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735030"/>
            <a:ext cx="87129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Її</a:t>
            </a:r>
            <a:r>
              <a:rPr lang="ru-RU" dirty="0">
                <a:solidFill>
                  <a:schemeClr val="bg1"/>
                </a:solidFill>
              </a:rPr>
              <a:t> голос звучав по </a:t>
            </a:r>
            <a:r>
              <a:rPr lang="ru-RU" dirty="0" err="1">
                <a:solidFill>
                  <a:schemeClr val="bg1"/>
                </a:solidFill>
              </a:rPr>
              <a:t>усьому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світі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її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запрошували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найпрестижніші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театри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світу</a:t>
            </a:r>
            <a:r>
              <a:rPr lang="ru-RU" dirty="0">
                <a:solidFill>
                  <a:schemeClr val="bg1"/>
                </a:solidFill>
              </a:rPr>
              <a:t>, і </a:t>
            </a:r>
            <a:r>
              <a:rPr lang="ru-RU" dirty="0" err="1">
                <a:solidFill>
                  <a:schemeClr val="bg1"/>
                </a:solidFill>
              </a:rPr>
              <a:t>скрізь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тріумф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Мілан</a:t>
            </a:r>
            <a:r>
              <a:rPr lang="ru-RU" dirty="0">
                <a:solidFill>
                  <a:schemeClr val="bg1"/>
                </a:solidFill>
              </a:rPr>
              <a:t>, Рим, Париж, Неаполь, Мадрид, </a:t>
            </a:r>
            <a:r>
              <a:rPr lang="ru-RU" dirty="0" err="1">
                <a:solidFill>
                  <a:schemeClr val="bg1"/>
                </a:solidFill>
              </a:rPr>
              <a:t>Лісабон</a:t>
            </a:r>
            <a:r>
              <a:rPr lang="ru-RU" dirty="0">
                <a:solidFill>
                  <a:schemeClr val="bg1"/>
                </a:solidFill>
              </a:rPr>
              <a:t>, Варшава, Петербург - </a:t>
            </a:r>
            <a:r>
              <a:rPr lang="ru-RU" dirty="0" err="1">
                <a:solidFill>
                  <a:schemeClr val="bg1"/>
                </a:solidFill>
              </a:rPr>
              <a:t>присуджували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їй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золоті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корони</a:t>
            </a:r>
            <a:r>
              <a:rPr lang="ru-RU" dirty="0">
                <a:solidFill>
                  <a:schemeClr val="bg1"/>
                </a:solidFill>
              </a:rPr>
              <a:t> й </a:t>
            </a:r>
            <a:r>
              <a:rPr lang="ru-RU" dirty="0" err="1">
                <a:solidFill>
                  <a:schemeClr val="bg1"/>
                </a:solidFill>
              </a:rPr>
              <a:t>вінки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Світова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преса</a:t>
            </a:r>
            <a:r>
              <a:rPr lang="ru-RU" dirty="0">
                <a:solidFill>
                  <a:schemeClr val="bg1"/>
                </a:solidFill>
              </a:rPr>
              <a:t> писала: "Голос </a:t>
            </a:r>
            <a:r>
              <a:rPr lang="ru-RU" dirty="0" err="1">
                <a:solidFill>
                  <a:schemeClr val="bg1"/>
                </a:solidFill>
              </a:rPr>
              <a:t>Соломії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найкрасивіший</a:t>
            </a:r>
            <a:r>
              <a:rPr lang="ru-RU" dirty="0">
                <a:solidFill>
                  <a:schemeClr val="bg1"/>
                </a:solidFill>
              </a:rPr>
              <a:t> з тих,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коли-</a:t>
            </a:r>
            <a:r>
              <a:rPr lang="ru-RU" dirty="0" err="1">
                <a:solidFill>
                  <a:schemeClr val="bg1"/>
                </a:solidFill>
              </a:rPr>
              <a:t>небудь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чули</a:t>
            </a:r>
            <a:r>
              <a:rPr lang="ru-RU" dirty="0">
                <a:solidFill>
                  <a:schemeClr val="bg1"/>
                </a:solidFill>
              </a:rPr>
              <a:t> люди". Але </a:t>
            </a:r>
            <a:r>
              <a:rPr lang="ru-RU" dirty="0" err="1">
                <a:solidFill>
                  <a:schemeClr val="bg1"/>
                </a:solidFill>
              </a:rPr>
              <a:t>найчастіше</a:t>
            </a:r>
            <a:r>
              <a:rPr lang="ru-RU" dirty="0">
                <a:solidFill>
                  <a:schemeClr val="bg1"/>
                </a:solidFill>
              </a:rPr>
              <a:t> вона </a:t>
            </a:r>
            <a:r>
              <a:rPr lang="ru-RU" dirty="0" err="1">
                <a:solidFill>
                  <a:schemeClr val="bg1"/>
                </a:solidFill>
              </a:rPr>
              <a:t>співала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Аргентині</a:t>
            </a:r>
            <a:r>
              <a:rPr lang="ru-RU" dirty="0">
                <a:solidFill>
                  <a:schemeClr val="bg1"/>
                </a:solidFill>
              </a:rPr>
              <a:t> - кожного сезону з 1906 по 1911, у 1913, а </a:t>
            </a:r>
            <a:r>
              <a:rPr lang="ru-RU" dirty="0" err="1">
                <a:solidFill>
                  <a:schemeClr val="bg1"/>
                </a:solidFill>
              </a:rPr>
              <a:t>її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останній</a:t>
            </a:r>
            <a:r>
              <a:rPr lang="ru-RU" dirty="0">
                <a:solidFill>
                  <a:schemeClr val="bg1"/>
                </a:solidFill>
              </a:rPr>
              <a:t> - </a:t>
            </a:r>
            <a:r>
              <a:rPr lang="ru-RU" dirty="0" err="1">
                <a:solidFill>
                  <a:schemeClr val="bg1"/>
                </a:solidFill>
              </a:rPr>
              <a:t>вже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концертний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виступ</a:t>
            </a:r>
            <a:r>
              <a:rPr lang="ru-RU" dirty="0">
                <a:solidFill>
                  <a:schemeClr val="bg1"/>
                </a:solidFill>
              </a:rPr>
              <a:t> тут у 1923 </a:t>
            </a:r>
            <a:r>
              <a:rPr lang="ru-RU" dirty="0" err="1">
                <a:solidFill>
                  <a:schemeClr val="bg1"/>
                </a:solidFill>
              </a:rPr>
              <a:t>році</a:t>
            </a:r>
            <a:r>
              <a:rPr lang="ru-RU" dirty="0">
                <a:solidFill>
                  <a:schemeClr val="bg1"/>
                </a:solidFill>
              </a:rPr>
              <a:t> - став </a:t>
            </a:r>
            <a:r>
              <a:rPr lang="ru-RU" dirty="0" err="1">
                <a:solidFill>
                  <a:schemeClr val="bg1"/>
                </a:solidFill>
              </a:rPr>
              <a:t>неперевершеним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навіть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її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сповненому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визнання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слави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житті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Крушельницька</a:t>
            </a:r>
            <a:r>
              <a:rPr lang="ru-RU" dirty="0">
                <a:solidFill>
                  <a:schemeClr val="bg1"/>
                </a:solidFill>
              </a:rPr>
              <a:t> стала в </a:t>
            </a:r>
            <a:r>
              <a:rPr lang="ru-RU" dirty="0" err="1">
                <a:solidFill>
                  <a:schemeClr val="bg1"/>
                </a:solidFill>
              </a:rPr>
              <a:t>цій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країні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настільки</a:t>
            </a:r>
            <a:r>
              <a:rPr lang="ru-RU" dirty="0">
                <a:solidFill>
                  <a:schemeClr val="bg1"/>
                </a:solidFill>
              </a:rPr>
              <a:t> популярною,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саме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її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було</a:t>
            </a:r>
            <a:r>
              <a:rPr lang="ru-RU" dirty="0">
                <a:solidFill>
                  <a:schemeClr val="bg1"/>
                </a:solidFill>
              </a:rPr>
              <a:t> запрошено у 1910 </a:t>
            </a:r>
            <a:r>
              <a:rPr lang="ru-RU" dirty="0" err="1">
                <a:solidFill>
                  <a:schemeClr val="bg1"/>
                </a:solidFill>
              </a:rPr>
              <a:t>році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виконати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урочистому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святкуванні</a:t>
            </a:r>
            <a:r>
              <a:rPr lang="ru-RU" dirty="0">
                <a:solidFill>
                  <a:schemeClr val="bg1"/>
                </a:solidFill>
              </a:rPr>
              <a:t> 100-річчя </a:t>
            </a:r>
            <a:r>
              <a:rPr lang="ru-RU" dirty="0" err="1">
                <a:solidFill>
                  <a:schemeClr val="bg1"/>
                </a:solidFill>
              </a:rPr>
              <a:t>незалежності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державний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гімн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Аргентини</a:t>
            </a:r>
            <a:r>
              <a:rPr lang="ru-RU" dirty="0">
                <a:solidFill>
                  <a:schemeClr val="bg1"/>
                </a:solidFill>
              </a:rPr>
              <a:t>! </a:t>
            </a:r>
            <a:br>
              <a:rPr lang="ru-RU" dirty="0">
                <a:solidFill>
                  <a:schemeClr val="bg1"/>
                </a:solidFill>
              </a:rPr>
            </a:b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6146" name="Picture 2" descr="http://www.zastavki.com/pictures/1366x768/2011/Creative_Wallpaper_Flag_of_Argentina_027955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620688"/>
            <a:ext cx="537922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76672"/>
            <a:ext cx="2154611" cy="3168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312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861048"/>
            <a:ext cx="79928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Коли </a:t>
            </a:r>
            <a:r>
              <a:rPr lang="ru-RU" sz="2000" dirty="0" err="1">
                <a:solidFill>
                  <a:schemeClr val="bg1"/>
                </a:solidFill>
              </a:rPr>
              <a:t>Соломії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Крушельницькій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було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трохи</a:t>
            </a:r>
            <a:r>
              <a:rPr lang="ru-RU" sz="2000" dirty="0">
                <a:solidFill>
                  <a:schemeClr val="bg1"/>
                </a:solidFill>
              </a:rPr>
              <a:t> за сорок, вона </a:t>
            </a:r>
            <a:r>
              <a:rPr lang="ru-RU" sz="2000" dirty="0" err="1">
                <a:solidFill>
                  <a:schemeClr val="bg1"/>
                </a:solidFill>
              </a:rPr>
              <a:t>пішла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сцени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вважаючи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що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всі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партії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її</a:t>
            </a:r>
            <a:r>
              <a:rPr lang="ru-RU" sz="2000" dirty="0">
                <a:solidFill>
                  <a:schemeClr val="bg1"/>
                </a:solidFill>
              </a:rPr>
              <a:t> репертуару написано для </a:t>
            </a:r>
            <a:r>
              <a:rPr lang="ru-RU" sz="2000" dirty="0" err="1">
                <a:solidFill>
                  <a:schemeClr val="bg1"/>
                </a:solidFill>
              </a:rPr>
              <a:t>молодих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жінок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dirty="0" err="1">
                <a:solidFill>
                  <a:schemeClr val="bg1"/>
                </a:solidFill>
              </a:rPr>
              <a:t>Присвятивши</a:t>
            </a:r>
            <a:r>
              <a:rPr lang="ru-RU" sz="2000" dirty="0">
                <a:solidFill>
                  <a:schemeClr val="bg1"/>
                </a:solidFill>
              </a:rPr>
              <a:t> себе </a:t>
            </a:r>
            <a:r>
              <a:rPr lang="ru-RU" sz="2000" dirty="0" err="1">
                <a:solidFill>
                  <a:schemeClr val="bg1"/>
                </a:solidFill>
              </a:rPr>
              <a:t>тільки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концертній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діяльності</a:t>
            </a:r>
            <a:r>
              <a:rPr lang="ru-RU" sz="2000" dirty="0">
                <a:solidFill>
                  <a:schemeClr val="bg1"/>
                </a:solidFill>
              </a:rPr>
              <a:t>, вона </a:t>
            </a:r>
            <a:r>
              <a:rPr lang="ru-RU" sz="2000" dirty="0" err="1">
                <a:solidFill>
                  <a:schemeClr val="bg1"/>
                </a:solidFill>
              </a:rPr>
              <a:t>виконувала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старовинні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класичні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сучасні</a:t>
            </a:r>
            <a:r>
              <a:rPr lang="ru-RU" sz="2000" dirty="0">
                <a:solidFill>
                  <a:schemeClr val="bg1"/>
                </a:solidFill>
              </a:rPr>
              <a:t> й </a:t>
            </a:r>
            <a:r>
              <a:rPr lang="ru-RU" sz="2000" dirty="0" err="1">
                <a:solidFill>
                  <a:schemeClr val="bg1"/>
                </a:solidFill>
              </a:rPr>
              <a:t>народні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пісні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сімома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мовами</a:t>
            </a:r>
            <a:r>
              <a:rPr lang="ru-RU" sz="2000" dirty="0">
                <a:solidFill>
                  <a:schemeClr val="bg1"/>
                </a:solidFill>
              </a:rPr>
              <a:t> - </a:t>
            </a:r>
            <a:r>
              <a:rPr lang="ru-RU" sz="2000" dirty="0" err="1">
                <a:solidFill>
                  <a:schemeClr val="bg1"/>
                </a:solidFill>
              </a:rPr>
              <a:t>італійською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французькою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німецькою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англійською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іспанською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польською</a:t>
            </a:r>
            <a:r>
              <a:rPr lang="ru-RU" sz="2000" dirty="0">
                <a:solidFill>
                  <a:schemeClr val="bg1"/>
                </a:solidFill>
              </a:rPr>
              <a:t> й </a:t>
            </a:r>
            <a:r>
              <a:rPr lang="ru-RU" sz="2000" dirty="0" err="1">
                <a:solidFill>
                  <a:schemeClr val="bg1"/>
                </a:solidFill>
              </a:rPr>
              <a:t>російською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dirty="0" err="1">
                <a:solidFill>
                  <a:schemeClr val="bg1"/>
                </a:solidFill>
              </a:rPr>
              <a:t>Однак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усі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концерти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закінчувала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виконанням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українських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народних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пісень</a:t>
            </a:r>
            <a:r>
              <a:rPr lang="ru-RU" sz="2000" dirty="0">
                <a:solidFill>
                  <a:schemeClr val="bg1"/>
                </a:solidFill>
              </a:rPr>
              <a:t>. В </a:t>
            </a:r>
            <a:r>
              <a:rPr lang="ru-RU" sz="2000" dirty="0" err="1">
                <a:solidFill>
                  <a:schemeClr val="bg1"/>
                </a:solidFill>
              </a:rPr>
              <a:t>Італії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Крушельницька</a:t>
            </a:r>
            <a:r>
              <a:rPr lang="ru-RU" sz="2000" dirty="0">
                <a:solidFill>
                  <a:schemeClr val="bg1"/>
                </a:solidFill>
              </a:rPr>
              <a:t> прожила </a:t>
            </a:r>
            <a:r>
              <a:rPr lang="ru-RU" sz="2000" dirty="0" err="1">
                <a:solidFill>
                  <a:schemeClr val="bg1"/>
                </a:solidFill>
              </a:rPr>
              <a:t>понад</a:t>
            </a:r>
            <a:r>
              <a:rPr lang="ru-RU" sz="2000" dirty="0">
                <a:solidFill>
                  <a:schemeClr val="bg1"/>
                </a:solidFill>
              </a:rPr>
              <a:t> сорок </a:t>
            </a:r>
            <a:r>
              <a:rPr lang="ru-RU" sz="2000" dirty="0" err="1">
                <a:solidFill>
                  <a:schemeClr val="bg1"/>
                </a:solidFill>
              </a:rPr>
              <a:t>років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dirty="0" err="1">
                <a:solidFill>
                  <a:schemeClr val="bg1"/>
                </a:solidFill>
              </a:rPr>
              <a:t>Після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смерті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свого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чоловіка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італійського</a:t>
            </a:r>
            <a:r>
              <a:rPr lang="ru-RU" sz="2000" dirty="0">
                <a:solidFill>
                  <a:schemeClr val="bg1"/>
                </a:solidFill>
              </a:rPr>
              <a:t> адвоката </a:t>
            </a:r>
            <a:r>
              <a:rPr lang="ru-RU" sz="2000" dirty="0" err="1">
                <a:solidFill>
                  <a:schemeClr val="bg1"/>
                </a:solidFill>
              </a:rPr>
              <a:t>Чезаре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Річчоні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вирішила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повернутись</a:t>
            </a:r>
            <a:r>
              <a:rPr lang="ru-RU" sz="2000" dirty="0">
                <a:solidFill>
                  <a:schemeClr val="bg1"/>
                </a:solidFill>
              </a:rPr>
              <a:t> на </a:t>
            </a:r>
            <a:r>
              <a:rPr lang="ru-RU" sz="2000" dirty="0" err="1">
                <a:solidFill>
                  <a:schemeClr val="bg1"/>
                </a:solidFill>
              </a:rPr>
              <a:t>батьківщину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  <a:endParaRPr lang="uk-UA" sz="2000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0648"/>
            <a:ext cx="5526782" cy="360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429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288513"/>
            <a:ext cx="4923873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</a:rPr>
              <a:t>На жаль, </a:t>
            </a:r>
            <a:r>
              <a:rPr lang="ru-RU" sz="2200" dirty="0" err="1">
                <a:solidFill>
                  <a:schemeClr val="bg1"/>
                </a:solidFill>
              </a:rPr>
              <a:t>життя</a:t>
            </a:r>
            <a:r>
              <a:rPr lang="ru-RU" sz="2200" dirty="0">
                <a:solidFill>
                  <a:schemeClr val="bg1"/>
                </a:solidFill>
              </a:rPr>
              <a:t> в </a:t>
            </a:r>
            <a:r>
              <a:rPr lang="ru-RU" sz="2200" dirty="0" err="1">
                <a:solidFill>
                  <a:schemeClr val="bg1"/>
                </a:solidFill>
              </a:rPr>
              <a:t>тогочасному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Львові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виявилось</a:t>
            </a:r>
            <a:r>
              <a:rPr lang="ru-RU" sz="2200" dirty="0">
                <a:solidFill>
                  <a:schemeClr val="bg1"/>
                </a:solidFill>
              </a:rPr>
              <a:t> для </a:t>
            </a:r>
            <a:r>
              <a:rPr lang="ru-RU" sz="2200" dirty="0" err="1">
                <a:solidFill>
                  <a:schemeClr val="bg1"/>
                </a:solidFill>
              </a:rPr>
              <a:t>співачки</a:t>
            </a:r>
            <a:r>
              <a:rPr lang="ru-RU" sz="2200" dirty="0">
                <a:solidFill>
                  <a:schemeClr val="bg1"/>
                </a:solidFill>
              </a:rPr>
              <a:t> нелегким. </a:t>
            </a:r>
            <a:r>
              <a:rPr lang="ru-RU" sz="2200" dirty="0" err="1">
                <a:solidFill>
                  <a:schemeClr val="bg1"/>
                </a:solidFill>
              </a:rPr>
              <a:t>Радянська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влада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відібрала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львівський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будинок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Крушельницької</a:t>
            </a:r>
            <a:r>
              <a:rPr lang="ru-RU" sz="2200" dirty="0">
                <a:solidFill>
                  <a:schemeClr val="bg1"/>
                </a:solidFill>
              </a:rPr>
              <a:t>, </a:t>
            </a:r>
            <a:r>
              <a:rPr lang="ru-RU" sz="2200" dirty="0" err="1">
                <a:solidFill>
                  <a:schemeClr val="bg1"/>
                </a:solidFill>
              </a:rPr>
              <a:t>виділивши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їй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тільки</a:t>
            </a:r>
            <a:r>
              <a:rPr lang="ru-RU" sz="2200" dirty="0">
                <a:solidFill>
                  <a:schemeClr val="bg1"/>
                </a:solidFill>
              </a:rPr>
              <a:t> квартиру на другому </a:t>
            </a:r>
            <a:r>
              <a:rPr lang="ru-RU" sz="2200" dirty="0" err="1">
                <a:solidFill>
                  <a:schemeClr val="bg1"/>
                </a:solidFill>
              </a:rPr>
              <a:t>поверсі</a:t>
            </a:r>
            <a:r>
              <a:rPr lang="ru-RU" sz="2200" dirty="0">
                <a:solidFill>
                  <a:schemeClr val="bg1"/>
                </a:solidFill>
              </a:rPr>
              <a:t>. </a:t>
            </a:r>
            <a:r>
              <a:rPr lang="ru-RU" sz="2200" dirty="0" err="1">
                <a:solidFill>
                  <a:schemeClr val="bg1"/>
                </a:solidFill>
              </a:rPr>
              <a:t>Досі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залишається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невідомим</a:t>
            </a:r>
            <a:r>
              <a:rPr lang="ru-RU" sz="2200" dirty="0">
                <a:solidFill>
                  <a:schemeClr val="bg1"/>
                </a:solidFill>
              </a:rPr>
              <a:t> як </a:t>
            </a:r>
            <a:r>
              <a:rPr lang="ru-RU" sz="2200" dirty="0" err="1">
                <a:solidFill>
                  <a:schemeClr val="bg1"/>
                </a:solidFill>
              </a:rPr>
              <a:t>Крушельницька</a:t>
            </a:r>
            <a:r>
              <a:rPr lang="ru-RU" sz="2200" dirty="0">
                <a:solidFill>
                  <a:schemeClr val="bg1"/>
                </a:solidFill>
              </a:rPr>
              <a:t> у 1948 </a:t>
            </a:r>
            <a:r>
              <a:rPr lang="ru-RU" sz="2200" dirty="0" err="1">
                <a:solidFill>
                  <a:schemeClr val="bg1"/>
                </a:solidFill>
              </a:rPr>
              <a:t>році</a:t>
            </a:r>
            <a:r>
              <a:rPr lang="ru-RU" sz="2200" dirty="0">
                <a:solidFill>
                  <a:schemeClr val="bg1"/>
                </a:solidFill>
              </a:rPr>
              <a:t> стала </a:t>
            </a:r>
            <a:r>
              <a:rPr lang="ru-RU" sz="2200" dirty="0" err="1">
                <a:solidFill>
                  <a:schemeClr val="bg1"/>
                </a:solidFill>
              </a:rPr>
              <a:t>громадянкою</a:t>
            </a:r>
            <a:r>
              <a:rPr lang="ru-RU" sz="2200" dirty="0">
                <a:solidFill>
                  <a:schemeClr val="bg1"/>
                </a:solidFill>
              </a:rPr>
              <a:t> СРСР і як без </a:t>
            </a:r>
            <a:r>
              <a:rPr lang="ru-RU" sz="2200" dirty="0" err="1">
                <a:solidFill>
                  <a:schemeClr val="bg1"/>
                </a:solidFill>
              </a:rPr>
              <a:t>її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відома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радянські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адвокати</a:t>
            </a:r>
            <a:r>
              <a:rPr lang="ru-RU" sz="2200" dirty="0">
                <a:solidFill>
                  <a:schemeClr val="bg1"/>
                </a:solidFill>
              </a:rPr>
              <a:t> продали </a:t>
            </a:r>
            <a:r>
              <a:rPr lang="ru-RU" sz="2200" dirty="0" err="1">
                <a:solidFill>
                  <a:schemeClr val="bg1"/>
                </a:solidFill>
              </a:rPr>
              <a:t>її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віллу</a:t>
            </a:r>
            <a:r>
              <a:rPr lang="ru-RU" sz="2200" dirty="0">
                <a:solidFill>
                  <a:schemeClr val="bg1"/>
                </a:solidFill>
              </a:rPr>
              <a:t> у </a:t>
            </a:r>
            <a:r>
              <a:rPr lang="ru-RU" sz="2200" dirty="0" err="1">
                <a:solidFill>
                  <a:schemeClr val="bg1"/>
                </a:solidFill>
              </a:rPr>
              <a:t>Віареджо</a:t>
            </a:r>
            <a:r>
              <a:rPr lang="ru-RU" sz="2200" dirty="0">
                <a:solidFill>
                  <a:schemeClr val="bg1"/>
                </a:solidFill>
              </a:rPr>
              <a:t> (</a:t>
            </a:r>
            <a:r>
              <a:rPr lang="ru-RU" sz="2200" dirty="0" err="1">
                <a:solidFill>
                  <a:schemeClr val="bg1"/>
                </a:solidFill>
              </a:rPr>
              <a:t>Італія</a:t>
            </a:r>
            <a:r>
              <a:rPr lang="ru-RU" sz="2200" dirty="0">
                <a:solidFill>
                  <a:schemeClr val="bg1"/>
                </a:solidFill>
              </a:rPr>
              <a:t>). </a:t>
            </a:r>
            <a:r>
              <a:rPr lang="ru-RU" sz="2200" dirty="0" err="1">
                <a:solidFill>
                  <a:schemeClr val="bg1"/>
                </a:solidFill>
              </a:rPr>
              <a:t>Незважаючи</a:t>
            </a:r>
            <a:r>
              <a:rPr lang="ru-RU" sz="2200" dirty="0">
                <a:solidFill>
                  <a:schemeClr val="bg1"/>
                </a:solidFill>
              </a:rPr>
              <a:t> на все </a:t>
            </a:r>
            <a:r>
              <a:rPr lang="ru-RU" sz="2200" dirty="0" err="1">
                <a:solidFill>
                  <a:schemeClr val="bg1"/>
                </a:solidFill>
              </a:rPr>
              <a:t>це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Крушельницька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досить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швидко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ввійшла</a:t>
            </a:r>
            <a:r>
              <a:rPr lang="ru-RU" sz="2200" dirty="0">
                <a:solidFill>
                  <a:schemeClr val="bg1"/>
                </a:solidFill>
              </a:rPr>
              <a:t> у </a:t>
            </a:r>
            <a:r>
              <a:rPr lang="ru-RU" sz="2200" dirty="0" err="1">
                <a:solidFill>
                  <a:schemeClr val="bg1"/>
                </a:solidFill>
              </a:rPr>
              <a:t>мистецьке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життя</a:t>
            </a:r>
            <a:r>
              <a:rPr lang="ru-RU" sz="2200" dirty="0">
                <a:solidFill>
                  <a:schemeClr val="bg1"/>
                </a:solidFill>
              </a:rPr>
              <a:t> Львова. З 1944 року </a:t>
            </a:r>
            <a:r>
              <a:rPr lang="ru-RU" sz="2200" dirty="0" err="1">
                <a:solidFill>
                  <a:schemeClr val="bg1"/>
                </a:solidFill>
              </a:rPr>
              <a:t>Соломія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Крушельницька</a:t>
            </a:r>
            <a:r>
              <a:rPr lang="ru-RU" sz="2200" dirty="0">
                <a:solidFill>
                  <a:schemeClr val="bg1"/>
                </a:solidFill>
              </a:rPr>
              <a:t> стала </a:t>
            </a:r>
            <a:r>
              <a:rPr lang="ru-RU" sz="2200" dirty="0" err="1">
                <a:solidFill>
                  <a:schemeClr val="bg1"/>
                </a:solidFill>
              </a:rPr>
              <a:t>професором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Львівської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консерваторії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ім</a:t>
            </a:r>
            <a:r>
              <a:rPr lang="ru-RU" sz="2200" dirty="0">
                <a:solidFill>
                  <a:schemeClr val="bg1"/>
                </a:solidFill>
              </a:rPr>
              <a:t>. Лисенка - </a:t>
            </a:r>
            <a:r>
              <a:rPr lang="ru-RU" sz="2200" dirty="0" err="1">
                <a:solidFill>
                  <a:schemeClr val="bg1"/>
                </a:solidFill>
              </a:rPr>
              <a:t>викладала</a:t>
            </a:r>
            <a:r>
              <a:rPr lang="ru-RU" sz="2200" dirty="0">
                <a:solidFill>
                  <a:schemeClr val="bg1"/>
                </a:solidFill>
              </a:rPr>
              <a:t> в </a:t>
            </a:r>
            <a:r>
              <a:rPr lang="ru-RU" sz="2200" dirty="0" err="1">
                <a:solidFill>
                  <a:schemeClr val="bg1"/>
                </a:solidFill>
              </a:rPr>
              <a:t>консерваторії</a:t>
            </a:r>
            <a:r>
              <a:rPr lang="ru-RU" sz="2200" dirty="0">
                <a:solidFill>
                  <a:schemeClr val="bg1"/>
                </a:solidFill>
              </a:rPr>
              <a:t> вокал, </a:t>
            </a:r>
            <a:r>
              <a:rPr lang="ru-RU" sz="2200" dirty="0" err="1">
                <a:solidFill>
                  <a:schemeClr val="bg1"/>
                </a:solidFill>
              </a:rPr>
              <a:t>влаштовувала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концерти</a:t>
            </a:r>
            <a:r>
              <a:rPr lang="ru-RU" sz="2200" dirty="0">
                <a:solidFill>
                  <a:schemeClr val="bg1"/>
                </a:solidFill>
              </a:rPr>
              <a:t> у </a:t>
            </a:r>
            <a:r>
              <a:rPr lang="ru-RU" sz="2200" dirty="0" err="1">
                <a:solidFill>
                  <a:schemeClr val="bg1"/>
                </a:solidFill>
              </a:rPr>
              <a:t>філармонії</a:t>
            </a:r>
            <a:r>
              <a:rPr lang="ru-RU" sz="2200" dirty="0">
                <a:solidFill>
                  <a:schemeClr val="bg1"/>
                </a:solidFill>
              </a:rPr>
              <a:t>... У </a:t>
            </a:r>
            <a:r>
              <a:rPr lang="ru-RU" sz="2200" dirty="0" err="1">
                <a:solidFill>
                  <a:schemeClr val="bg1"/>
                </a:solidFill>
              </a:rPr>
              <a:t>її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будинку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завжди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збиралися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студенти</a:t>
            </a:r>
            <a:r>
              <a:rPr lang="ru-RU" sz="2200" dirty="0">
                <a:solidFill>
                  <a:schemeClr val="bg1"/>
                </a:solidFill>
              </a:rPr>
              <a:t>, які просто </a:t>
            </a:r>
            <a:r>
              <a:rPr lang="ru-RU" sz="2200" dirty="0" err="1">
                <a:solidFill>
                  <a:schemeClr val="bg1"/>
                </a:solidFill>
              </a:rPr>
              <a:t>її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обожнювали</a:t>
            </a:r>
            <a:r>
              <a:rPr lang="ru-RU" sz="2200" dirty="0">
                <a:solidFill>
                  <a:schemeClr val="bg1"/>
                </a:solidFill>
              </a:rPr>
              <a:t> ...</a:t>
            </a:r>
            <a:endParaRPr lang="uk-UA" sz="2200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604421"/>
            <a:ext cx="3470580" cy="589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18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809992"/>
            <a:ext cx="432048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Востаннє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Соломія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Крушельницька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вийшла</a:t>
            </a:r>
            <a:r>
              <a:rPr lang="ru-RU" dirty="0">
                <a:solidFill>
                  <a:schemeClr val="bg1"/>
                </a:solidFill>
              </a:rPr>
              <a:t> на сцену в 1949 </a:t>
            </a:r>
            <a:r>
              <a:rPr lang="ru-RU" dirty="0" err="1">
                <a:solidFill>
                  <a:schemeClr val="bg1"/>
                </a:solidFill>
              </a:rPr>
              <a:t>році</a:t>
            </a:r>
            <a:r>
              <a:rPr lang="ru-RU" dirty="0">
                <a:solidFill>
                  <a:schemeClr val="bg1"/>
                </a:solidFill>
              </a:rPr>
              <a:t>. У Великому </a:t>
            </a:r>
            <a:r>
              <a:rPr lang="ru-RU" dirty="0" err="1">
                <a:solidFill>
                  <a:schemeClr val="bg1"/>
                </a:solidFill>
              </a:rPr>
              <a:t>залі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Львівської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філармонії</a:t>
            </a:r>
            <a:r>
              <a:rPr lang="ru-RU" dirty="0">
                <a:solidFill>
                  <a:schemeClr val="bg1"/>
                </a:solidFill>
              </a:rPr>
              <a:t> 77 </a:t>
            </a:r>
            <a:r>
              <a:rPr lang="ru-RU" dirty="0" err="1">
                <a:solidFill>
                  <a:schemeClr val="bg1"/>
                </a:solidFill>
              </a:rPr>
              <a:t>річна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співачка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вкотре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підкорила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публіку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надзвичайним</a:t>
            </a:r>
            <a:r>
              <a:rPr lang="ru-RU" dirty="0">
                <a:solidFill>
                  <a:schemeClr val="bg1"/>
                </a:solidFill>
              </a:rPr>
              <a:t> голосом і артистизмом. </a:t>
            </a:r>
            <a:r>
              <a:rPr lang="ru-RU" dirty="0" err="1">
                <a:solidFill>
                  <a:schemeClr val="bg1"/>
                </a:solidFill>
              </a:rPr>
              <a:t>Це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майстер-клас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славетної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Соломії</a:t>
            </a:r>
            <a:r>
              <a:rPr lang="ru-RU" dirty="0">
                <a:solidFill>
                  <a:schemeClr val="bg1"/>
                </a:solidFill>
              </a:rPr>
              <a:t>... Мало </a:t>
            </a:r>
            <a:r>
              <a:rPr lang="ru-RU" dirty="0" err="1">
                <a:solidFill>
                  <a:schemeClr val="bg1"/>
                </a:solidFill>
              </a:rPr>
              <a:t>хто</a:t>
            </a:r>
            <a:r>
              <a:rPr lang="ru-RU" dirty="0">
                <a:solidFill>
                  <a:schemeClr val="bg1"/>
                </a:solidFill>
              </a:rPr>
              <a:t> знав,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вона </a:t>
            </a:r>
            <a:r>
              <a:rPr lang="ru-RU" dirty="0" err="1">
                <a:solidFill>
                  <a:schemeClr val="bg1"/>
                </a:solidFill>
              </a:rPr>
              <a:t>вже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була</a:t>
            </a:r>
            <a:r>
              <a:rPr lang="ru-RU" dirty="0">
                <a:solidFill>
                  <a:schemeClr val="bg1"/>
                </a:solidFill>
              </a:rPr>
              <a:t> хвора на рак горла. </a:t>
            </a:r>
            <a:r>
              <a:rPr lang="ru-RU" dirty="0" err="1">
                <a:solidFill>
                  <a:schemeClr val="bg1"/>
                </a:solidFill>
              </a:rPr>
              <a:t>Можна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тільки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припустити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якою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ціною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давався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їй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спів</a:t>
            </a:r>
            <a:r>
              <a:rPr lang="ru-RU" dirty="0">
                <a:solidFill>
                  <a:schemeClr val="bg1"/>
                </a:solidFill>
              </a:rPr>
              <a:t>...Через два роки </a:t>
            </a:r>
            <a:r>
              <a:rPr lang="ru-RU" dirty="0" err="1">
                <a:solidFill>
                  <a:schemeClr val="bg1"/>
                </a:solidFill>
              </a:rPr>
              <a:t>її</a:t>
            </a:r>
            <a:r>
              <a:rPr lang="ru-RU" dirty="0">
                <a:solidFill>
                  <a:schemeClr val="bg1"/>
                </a:solidFill>
              </a:rPr>
              <a:t> не стало. </a:t>
            </a:r>
            <a:r>
              <a:rPr lang="ru-RU" dirty="0" err="1">
                <a:solidFill>
                  <a:schemeClr val="bg1"/>
                </a:solidFill>
              </a:rPr>
              <a:t>Поховано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Соломію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Крушельницьку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Личаківському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цвинтарі</a:t>
            </a:r>
            <a:r>
              <a:rPr lang="ru-RU" dirty="0">
                <a:solidFill>
                  <a:schemeClr val="bg1"/>
                </a:solidFill>
              </a:rPr>
              <a:t>, у </a:t>
            </a:r>
            <a:r>
              <a:rPr lang="ru-RU" dirty="0" err="1">
                <a:solidFill>
                  <a:schemeClr val="bg1"/>
                </a:solidFill>
              </a:rPr>
              <a:t>Львові</a:t>
            </a:r>
            <a:r>
              <a:rPr lang="ru-RU" dirty="0">
                <a:solidFill>
                  <a:schemeClr val="bg1"/>
                </a:solidFill>
              </a:rPr>
              <a:t>. На </a:t>
            </a:r>
            <a:r>
              <a:rPr lang="ru-RU" dirty="0" err="1">
                <a:solidFill>
                  <a:schemeClr val="bg1"/>
                </a:solidFill>
              </a:rPr>
              <a:t>могилі</a:t>
            </a:r>
            <a:r>
              <a:rPr lang="ru-RU" dirty="0">
                <a:solidFill>
                  <a:schemeClr val="bg1"/>
                </a:solidFill>
              </a:rPr>
              <a:t> -- </a:t>
            </a:r>
            <a:r>
              <a:rPr lang="ru-RU" dirty="0" err="1">
                <a:solidFill>
                  <a:schemeClr val="bg1"/>
                </a:solidFill>
              </a:rPr>
              <a:t>юний</a:t>
            </a:r>
            <a:r>
              <a:rPr lang="ru-RU" dirty="0">
                <a:solidFill>
                  <a:schemeClr val="bg1"/>
                </a:solidFill>
              </a:rPr>
              <a:t> Орфей з арфою в </a:t>
            </a:r>
            <a:r>
              <a:rPr lang="ru-RU" dirty="0" err="1">
                <a:solidFill>
                  <a:schemeClr val="bg1"/>
                </a:solidFill>
              </a:rPr>
              <a:t>руці</a:t>
            </a:r>
            <a:r>
              <a:rPr lang="ru-RU" dirty="0">
                <a:solidFill>
                  <a:schemeClr val="bg1"/>
                </a:solidFill>
              </a:rPr>
              <a:t> -- символ </a:t>
            </a:r>
            <a:r>
              <a:rPr lang="ru-RU" dirty="0" err="1">
                <a:solidFill>
                  <a:schemeClr val="bg1"/>
                </a:solidFill>
              </a:rPr>
              <a:t>музики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якій</a:t>
            </a:r>
            <a:r>
              <a:rPr lang="ru-RU" dirty="0">
                <a:solidFill>
                  <a:schemeClr val="bg1"/>
                </a:solidFill>
              </a:rPr>
              <a:t> вона </a:t>
            </a:r>
            <a:r>
              <a:rPr lang="ru-RU" dirty="0" err="1">
                <a:solidFill>
                  <a:schemeClr val="bg1"/>
                </a:solidFill>
              </a:rPr>
              <a:t>присвятила</a:t>
            </a:r>
            <a:r>
              <a:rPr lang="ru-RU" dirty="0">
                <a:solidFill>
                  <a:schemeClr val="bg1"/>
                </a:solidFill>
              </a:rPr>
              <a:t> все </a:t>
            </a:r>
            <a:r>
              <a:rPr lang="ru-RU" dirty="0" err="1">
                <a:solidFill>
                  <a:schemeClr val="bg1"/>
                </a:solidFill>
              </a:rPr>
              <a:t>своє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життя</a:t>
            </a:r>
            <a:r>
              <a:rPr lang="ru-RU" dirty="0">
                <a:solidFill>
                  <a:schemeClr val="bg1"/>
                </a:solidFill>
              </a:rPr>
              <a:t>. В </a:t>
            </a:r>
            <a:r>
              <a:rPr lang="ru-RU" dirty="0" err="1">
                <a:solidFill>
                  <a:schemeClr val="bg1"/>
                </a:solidFill>
              </a:rPr>
              <a:t>пам'ять</a:t>
            </a:r>
            <a:r>
              <a:rPr lang="ru-RU" dirty="0">
                <a:solidFill>
                  <a:schemeClr val="bg1"/>
                </a:solidFill>
              </a:rPr>
              <a:t> про </a:t>
            </a:r>
            <a:r>
              <a:rPr lang="ru-RU" dirty="0" err="1">
                <a:solidFill>
                  <a:schemeClr val="bg1"/>
                </a:solidFill>
              </a:rPr>
              <a:t>неї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незалежній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Україні</a:t>
            </a:r>
            <a:r>
              <a:rPr lang="ru-RU" dirty="0">
                <a:solidFill>
                  <a:schemeClr val="bg1"/>
                </a:solidFill>
              </a:rPr>
              <a:t> засновано </a:t>
            </a:r>
            <a:r>
              <a:rPr lang="ru-RU" dirty="0" err="1">
                <a:solidFill>
                  <a:schemeClr val="bg1"/>
                </a:solidFill>
              </a:rPr>
              <a:t>міжнародний</a:t>
            </a:r>
            <a:r>
              <a:rPr lang="ru-RU" dirty="0">
                <a:solidFill>
                  <a:schemeClr val="bg1"/>
                </a:solidFill>
              </a:rPr>
              <a:t> конкурс </a:t>
            </a:r>
            <a:r>
              <a:rPr lang="ru-RU" dirty="0" err="1">
                <a:solidFill>
                  <a:schemeClr val="bg1"/>
                </a:solidFill>
              </a:rPr>
              <a:t>оперних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співаків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імені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Соломії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Крушельницької</a:t>
            </a:r>
            <a:r>
              <a:rPr lang="ru-RU" dirty="0">
                <a:solidFill>
                  <a:schemeClr val="bg1"/>
                </a:solidFill>
              </a:rPr>
              <a:t>. На </a:t>
            </a:r>
            <a:r>
              <a:rPr lang="ru-RU" dirty="0" err="1">
                <a:solidFill>
                  <a:schemeClr val="bg1"/>
                </a:solidFill>
              </a:rPr>
              <a:t>її</a:t>
            </a:r>
            <a:r>
              <a:rPr lang="ru-RU" dirty="0">
                <a:solidFill>
                  <a:schemeClr val="bg1"/>
                </a:solidFill>
              </a:rPr>
              <a:t> честь </a:t>
            </a:r>
            <a:r>
              <a:rPr lang="ru-RU" dirty="0" err="1">
                <a:solidFill>
                  <a:schemeClr val="bg1"/>
                </a:solidFill>
              </a:rPr>
              <a:t>перейменовано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Львівський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оперний</a:t>
            </a:r>
            <a:r>
              <a:rPr lang="ru-RU" dirty="0">
                <a:solidFill>
                  <a:schemeClr val="bg1"/>
                </a:solidFill>
              </a:rPr>
              <a:t> театр. 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049" y="569399"/>
            <a:ext cx="4231337" cy="281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049" y="3335313"/>
            <a:ext cx="4231337" cy="3132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429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115616" y="1124744"/>
            <a:ext cx="7345362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sz="3600" b="1" i="1" dirty="0" smtClean="0">
                <a:solidFill>
                  <a:schemeClr val="bg1"/>
                </a:solidFill>
                <a:latin typeface="Arial" charset="0"/>
              </a:rPr>
              <a:t>Соломія Крушельницька здобула </a:t>
            </a:r>
            <a:r>
              <a:rPr lang="uk-UA" sz="3600" b="1" i="1" dirty="0">
                <a:solidFill>
                  <a:schemeClr val="bg1"/>
                </a:solidFill>
                <a:latin typeface="Arial" charset="0"/>
              </a:rPr>
              <a:t>імена:</a:t>
            </a:r>
          </a:p>
          <a:p>
            <a:pPr eaLnBrk="1" hangingPunct="1">
              <a:spcBef>
                <a:spcPct val="50000"/>
              </a:spcBef>
            </a:pPr>
            <a:r>
              <a:rPr lang="uk-UA" sz="3600" b="1" i="1" dirty="0">
                <a:solidFill>
                  <a:schemeClr val="bg1"/>
                </a:solidFill>
                <a:latin typeface="Arial" charset="0"/>
              </a:rPr>
              <a:t>японське - Батерфляй, </a:t>
            </a:r>
          </a:p>
          <a:p>
            <a:pPr eaLnBrk="1" hangingPunct="1">
              <a:spcBef>
                <a:spcPct val="50000"/>
              </a:spcBef>
            </a:pPr>
            <a:r>
              <a:rPr lang="uk-UA" sz="3600" b="1" i="1" dirty="0">
                <a:solidFill>
                  <a:schemeClr val="bg1"/>
                </a:solidFill>
                <a:latin typeface="Arial" charset="0"/>
              </a:rPr>
              <a:t>єгипетське - Джоконда, </a:t>
            </a:r>
          </a:p>
          <a:p>
            <a:pPr eaLnBrk="1" hangingPunct="1">
              <a:spcBef>
                <a:spcPct val="50000"/>
              </a:spcBef>
            </a:pPr>
            <a:r>
              <a:rPr lang="uk-UA" sz="3600" b="1" i="1" dirty="0">
                <a:solidFill>
                  <a:schemeClr val="bg1"/>
                </a:solidFill>
                <a:latin typeface="Arial" charset="0"/>
              </a:rPr>
              <a:t>єврейське - Рахіль,</a:t>
            </a:r>
          </a:p>
          <a:p>
            <a:pPr eaLnBrk="1" hangingPunct="1">
              <a:spcBef>
                <a:spcPct val="50000"/>
              </a:spcBef>
            </a:pPr>
            <a:r>
              <a:rPr lang="uk-UA" sz="3600" b="1" i="1" dirty="0">
                <a:solidFill>
                  <a:schemeClr val="bg1"/>
                </a:solidFill>
                <a:latin typeface="Arial" charset="0"/>
              </a:rPr>
              <a:t> російське - Тетяна…</a:t>
            </a:r>
            <a:endParaRPr lang="ru-RU" sz="3600" b="1" i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71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351" y="427540"/>
            <a:ext cx="3895700" cy="60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36096" y="1700808"/>
            <a:ext cx="30243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chemeClr val="bg1"/>
                </a:solidFill>
              </a:rPr>
              <a:t>Уривок з опери «Мадам Батерфляй»</a:t>
            </a:r>
            <a:endParaRPr lang="uk-UA" sz="4400" dirty="0">
              <a:solidFill>
                <a:schemeClr val="bg1"/>
              </a:solidFill>
            </a:endParaRPr>
          </a:p>
        </p:txBody>
      </p:sp>
      <p:pic>
        <p:nvPicPr>
          <p:cNvPr id="3" name="Соломія Крушельницька - Арыя Чыо-сан 'Un bel di vedremo' (Puccini, Madama Butterfly) 1912 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0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43464" y="4797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4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603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692696"/>
            <a:ext cx="5760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 smtClean="0">
                <a:solidFill>
                  <a:schemeClr val="bg1"/>
                </a:solidFill>
              </a:rPr>
              <a:t>ДЯКУЮ  ЗА УВАГУ!</a:t>
            </a:r>
            <a:endParaRPr lang="uk-UA" sz="5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87724" y="2564904"/>
            <a:ext cx="49685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chemeClr val="bg1"/>
                </a:solidFill>
              </a:rPr>
              <a:t>Підготувала </a:t>
            </a:r>
          </a:p>
          <a:p>
            <a:pPr algn="ctr"/>
            <a:r>
              <a:rPr lang="uk-UA" sz="4400" dirty="0" smtClean="0">
                <a:solidFill>
                  <a:schemeClr val="bg1"/>
                </a:solidFill>
              </a:rPr>
              <a:t>учениця 9-П класу</a:t>
            </a:r>
          </a:p>
          <a:p>
            <a:pPr algn="ctr"/>
            <a:r>
              <a:rPr lang="uk-UA" sz="4400" dirty="0" smtClean="0">
                <a:solidFill>
                  <a:schemeClr val="bg1"/>
                </a:solidFill>
              </a:rPr>
              <a:t>Луцького НВК№9</a:t>
            </a:r>
          </a:p>
          <a:p>
            <a:pPr algn="ctr"/>
            <a:r>
              <a:rPr lang="uk-UA" sz="4400" dirty="0" smtClean="0">
                <a:solidFill>
                  <a:schemeClr val="bg1"/>
                </a:solidFill>
              </a:rPr>
              <a:t>Лінчук Вікторія</a:t>
            </a:r>
          </a:p>
        </p:txBody>
      </p:sp>
    </p:spTree>
    <p:extLst>
      <p:ext uri="{BB962C8B-B14F-4D97-AF65-F5344CB8AC3E}">
        <p14:creationId xmlns:p14="http://schemas.microsoft.com/office/powerpoint/2010/main" val="390006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836712"/>
            <a:ext cx="437423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Ох, </a:t>
            </a:r>
            <a:r>
              <a:rPr lang="ru-RU" sz="2000" dirty="0" err="1">
                <a:solidFill>
                  <a:schemeClr val="bg1"/>
                </a:solidFill>
              </a:rPr>
              <a:t>вже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ця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Соломія</a:t>
            </a:r>
            <a:r>
              <a:rPr lang="ru-RU" sz="2000" dirty="0">
                <a:solidFill>
                  <a:schemeClr val="bg1"/>
                </a:solidFill>
              </a:rPr>
              <a:t>! </a:t>
            </a:r>
            <a:r>
              <a:rPr lang="ru-RU" sz="2000" dirty="0" err="1">
                <a:solidFill>
                  <a:schemeClr val="bg1"/>
                </a:solidFill>
              </a:rPr>
              <a:t>Саме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її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ім'я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співзвучне</a:t>
            </a:r>
            <a:r>
              <a:rPr lang="ru-RU" sz="2000" dirty="0">
                <a:solidFill>
                  <a:schemeClr val="bg1"/>
                </a:solidFill>
              </a:rPr>
              <a:t> з </a:t>
            </a:r>
            <a:r>
              <a:rPr lang="ru-RU" sz="2000" dirty="0" err="1">
                <a:solidFill>
                  <a:schemeClr val="bg1"/>
                </a:solidFill>
              </a:rPr>
              <a:t>найспівучішою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пташиною</a:t>
            </a:r>
            <a:r>
              <a:rPr lang="ru-RU" sz="2000" dirty="0">
                <a:solidFill>
                  <a:schemeClr val="bg1"/>
                </a:solidFill>
              </a:rPr>
              <a:t> - </a:t>
            </a:r>
            <a:r>
              <a:rPr lang="ru-RU" sz="2000" dirty="0" err="1">
                <a:solidFill>
                  <a:schemeClr val="bg1"/>
                </a:solidFill>
              </a:rPr>
              <a:t>соловеєм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dirty="0" err="1">
                <a:solidFill>
                  <a:schemeClr val="bg1"/>
                </a:solidFill>
              </a:rPr>
              <a:t>Її</a:t>
            </a:r>
            <a:r>
              <a:rPr lang="ru-RU" sz="2000" dirty="0">
                <a:solidFill>
                  <a:schemeClr val="bg1"/>
                </a:solidFill>
              </a:rPr>
              <a:t> образ став </a:t>
            </a:r>
            <a:r>
              <a:rPr lang="ru-RU" sz="2000" dirty="0" err="1">
                <a:solidFill>
                  <a:schemeClr val="bg1"/>
                </a:solidFill>
              </a:rPr>
              <a:t>уособленням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справжньої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жіночої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вроди</a:t>
            </a:r>
            <a:r>
              <a:rPr lang="ru-RU" sz="2000" dirty="0">
                <a:solidFill>
                  <a:schemeClr val="bg1"/>
                </a:solidFill>
              </a:rPr>
              <a:t>, великого таланту і </a:t>
            </a:r>
            <a:r>
              <a:rPr lang="ru-RU" sz="2000" dirty="0" err="1">
                <a:solidFill>
                  <a:schemeClr val="bg1"/>
                </a:solidFill>
              </a:rPr>
              <a:t>рідкісної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природи</a:t>
            </a:r>
            <a:r>
              <a:rPr lang="ru-RU" sz="2000" dirty="0">
                <a:solidFill>
                  <a:schemeClr val="bg1"/>
                </a:solidFill>
              </a:rPr>
              <a:t> голосу. Голосу, </a:t>
            </a:r>
            <a:r>
              <a:rPr lang="ru-RU" sz="2000" dirty="0" err="1">
                <a:solidFill>
                  <a:schemeClr val="bg1"/>
                </a:solidFill>
              </a:rPr>
              <a:t>що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вражав</a:t>
            </a:r>
            <a:r>
              <a:rPr lang="ru-RU" sz="2000" dirty="0">
                <a:solidFill>
                  <a:schemeClr val="bg1"/>
                </a:solidFill>
              </a:rPr>
              <a:t>, полонив, </a:t>
            </a:r>
            <a:r>
              <a:rPr lang="ru-RU" sz="2000" dirty="0" err="1">
                <a:solidFill>
                  <a:schemeClr val="bg1"/>
                </a:solidFill>
              </a:rPr>
              <a:t>бентежив</a:t>
            </a:r>
            <a:r>
              <a:rPr lang="ru-RU" sz="2000" dirty="0">
                <a:solidFill>
                  <a:schemeClr val="bg1"/>
                </a:solidFill>
              </a:rPr>
              <a:t>... </a:t>
            </a:r>
            <a:r>
              <a:rPr lang="ru-RU" sz="2000" dirty="0" err="1">
                <a:solidFill>
                  <a:schemeClr val="bg1"/>
                </a:solidFill>
              </a:rPr>
              <a:t>Який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якось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почувши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вже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неможливо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було</a:t>
            </a:r>
            <a:r>
              <a:rPr lang="ru-RU" sz="2000" dirty="0">
                <a:solidFill>
                  <a:schemeClr val="bg1"/>
                </a:solidFill>
              </a:rPr>
              <a:t> забути. Вона стала символом </a:t>
            </a:r>
            <a:r>
              <a:rPr lang="ru-RU" sz="2000" dirty="0" err="1">
                <a:solidFill>
                  <a:schemeClr val="bg1"/>
                </a:solidFill>
              </a:rPr>
              <a:t>української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оперної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сцени</a:t>
            </a:r>
            <a:r>
              <a:rPr lang="ru-RU" sz="2000" dirty="0">
                <a:solidFill>
                  <a:schemeClr val="bg1"/>
                </a:solidFill>
              </a:rPr>
              <a:t>. ЇЇ </a:t>
            </a:r>
            <a:r>
              <a:rPr lang="ru-RU" sz="2000" dirty="0" err="1">
                <a:solidFill>
                  <a:schemeClr val="bg1"/>
                </a:solidFill>
              </a:rPr>
              <a:t>неперевершене</a:t>
            </a:r>
            <a:r>
              <a:rPr lang="ru-RU" sz="2000" dirty="0">
                <a:solidFill>
                  <a:schemeClr val="bg1"/>
                </a:solidFill>
              </a:rPr>
              <a:t> сопрано полонило </a:t>
            </a:r>
            <a:r>
              <a:rPr lang="ru-RU" sz="2000" dirty="0" err="1">
                <a:solidFill>
                  <a:schemeClr val="bg1"/>
                </a:solidFill>
              </a:rPr>
              <a:t>Італію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країни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Європи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Південної</a:t>
            </a:r>
            <a:r>
              <a:rPr lang="ru-RU" sz="2000" dirty="0">
                <a:solidFill>
                  <a:schemeClr val="bg1"/>
                </a:solidFill>
              </a:rPr>
              <a:t> Америки... З нею </a:t>
            </a:r>
            <a:r>
              <a:rPr lang="ru-RU" sz="2000" dirty="0" err="1">
                <a:solidFill>
                  <a:schemeClr val="bg1"/>
                </a:solidFill>
              </a:rPr>
              <a:t>були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щасливі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співати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уславлені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світові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співаки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Енріко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Карузо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Тітто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Руффо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Федір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Шаляпін</a:t>
            </a:r>
            <a:r>
              <a:rPr lang="ru-RU" sz="2000" dirty="0">
                <a:solidFill>
                  <a:schemeClr val="bg1"/>
                </a:solidFill>
              </a:rPr>
              <a:t>...Такою вона </a:t>
            </a:r>
            <a:r>
              <a:rPr lang="ru-RU" sz="2000" dirty="0" err="1">
                <a:solidFill>
                  <a:schemeClr val="bg1"/>
                </a:solidFill>
              </a:rPr>
              <a:t>була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Соломія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Крушельницька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dirty="0" err="1">
                <a:solidFill>
                  <a:schemeClr val="bg1"/>
                </a:solidFill>
              </a:rPr>
              <a:t>Жінка</a:t>
            </a:r>
            <a:r>
              <a:rPr lang="ru-RU" sz="2000" dirty="0">
                <a:solidFill>
                  <a:schemeClr val="bg1"/>
                </a:solidFill>
              </a:rPr>
              <a:t>-муза, </a:t>
            </a:r>
            <a:r>
              <a:rPr lang="ru-RU" sz="2000" dirty="0" err="1">
                <a:solidFill>
                  <a:schemeClr val="bg1"/>
                </a:solidFill>
              </a:rPr>
              <a:t>жінка</a:t>
            </a:r>
            <a:r>
              <a:rPr lang="ru-RU" sz="2000" dirty="0">
                <a:solidFill>
                  <a:schemeClr val="bg1"/>
                </a:solidFill>
              </a:rPr>
              <a:t>-сирена, </a:t>
            </a:r>
            <a:r>
              <a:rPr lang="ru-RU" sz="2000" dirty="0" err="1">
                <a:solidFill>
                  <a:schemeClr val="bg1"/>
                </a:solidFill>
              </a:rPr>
              <a:t>жінка</a:t>
            </a:r>
            <a:r>
              <a:rPr lang="ru-RU" sz="2000" dirty="0">
                <a:solidFill>
                  <a:schemeClr val="bg1"/>
                </a:solidFill>
              </a:rPr>
              <a:t>-легенда.</a:t>
            </a:r>
            <a:endParaRPr lang="uk-UA" sz="2000" dirty="0">
              <a:solidFill>
                <a:schemeClr val="bg1"/>
              </a:solidFill>
            </a:endParaRPr>
          </a:p>
        </p:txBody>
      </p:sp>
      <p:pic>
        <p:nvPicPr>
          <p:cNvPr id="3" name="Picture 5" descr="Krushelnytska-portrait-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839" y="676881"/>
            <a:ext cx="3671888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876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4365104"/>
            <a:ext cx="77768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chemeClr val="bg1"/>
                </a:solidFill>
              </a:rPr>
              <a:t>Соломія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народилася</a:t>
            </a:r>
            <a:r>
              <a:rPr lang="ru-RU" sz="2000" dirty="0">
                <a:solidFill>
                  <a:schemeClr val="bg1"/>
                </a:solidFill>
              </a:rPr>
              <a:t> 1872 р. на </a:t>
            </a:r>
            <a:r>
              <a:rPr lang="ru-RU" sz="2000" dirty="0" err="1">
                <a:solidFill>
                  <a:schemeClr val="bg1"/>
                </a:solidFill>
              </a:rPr>
              <a:t>мальовничій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Тернопільщині</a:t>
            </a:r>
            <a:r>
              <a:rPr lang="ru-RU" sz="2000" dirty="0">
                <a:solidFill>
                  <a:schemeClr val="bg1"/>
                </a:solidFill>
              </a:rPr>
              <a:t>, у </a:t>
            </a:r>
            <a:r>
              <a:rPr lang="ru-RU" sz="2000" dirty="0" err="1">
                <a:solidFill>
                  <a:schemeClr val="bg1"/>
                </a:solidFill>
              </a:rPr>
              <a:t>селі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Біла</a:t>
            </a:r>
            <a:r>
              <a:rPr lang="ru-RU" sz="2000" dirty="0">
                <a:solidFill>
                  <a:schemeClr val="bg1"/>
                </a:solidFill>
              </a:rPr>
              <a:t> в </a:t>
            </a:r>
            <a:r>
              <a:rPr lang="ru-RU" sz="2000" dirty="0" err="1">
                <a:solidFill>
                  <a:schemeClr val="bg1"/>
                </a:solidFill>
              </a:rPr>
              <a:t>сім'ї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священика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dirty="0" err="1">
                <a:solidFill>
                  <a:schemeClr val="bg1"/>
                </a:solidFill>
              </a:rPr>
              <a:t>Ще</a:t>
            </a:r>
            <a:r>
              <a:rPr lang="ru-RU" sz="2000" dirty="0">
                <a:solidFill>
                  <a:schemeClr val="bg1"/>
                </a:solidFill>
              </a:rPr>
              <a:t> в </a:t>
            </a:r>
            <a:r>
              <a:rPr lang="ru-RU" sz="2000" dirty="0" err="1">
                <a:solidFill>
                  <a:schemeClr val="bg1"/>
                </a:solidFill>
              </a:rPr>
              <a:t>ранньому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дитинстві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дівчинка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виявляла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неабиякі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музичні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здібності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dirty="0" err="1">
                <a:solidFill>
                  <a:schemeClr val="bg1"/>
                </a:solidFill>
              </a:rPr>
              <a:t>Вчиться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грати</a:t>
            </a:r>
            <a:r>
              <a:rPr lang="ru-RU" sz="2000" dirty="0">
                <a:solidFill>
                  <a:schemeClr val="bg1"/>
                </a:solidFill>
              </a:rPr>
              <a:t> на </a:t>
            </a:r>
            <a:r>
              <a:rPr lang="ru-RU" sz="2000" dirty="0" err="1">
                <a:solidFill>
                  <a:schemeClr val="bg1"/>
                </a:solidFill>
              </a:rPr>
              <a:t>фортепіано</a:t>
            </a:r>
            <a:r>
              <a:rPr lang="ru-RU" sz="2000" dirty="0">
                <a:solidFill>
                  <a:schemeClr val="bg1"/>
                </a:solidFill>
              </a:rPr>
              <a:t>, а в 10 </a:t>
            </a:r>
            <a:r>
              <a:rPr lang="ru-RU" sz="2000" dirty="0" err="1">
                <a:solidFill>
                  <a:schemeClr val="bg1"/>
                </a:solidFill>
              </a:rPr>
              <a:t>років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виступає</a:t>
            </a:r>
            <a:r>
              <a:rPr lang="ru-RU" sz="2000" dirty="0">
                <a:solidFill>
                  <a:schemeClr val="bg1"/>
                </a:solidFill>
              </a:rPr>
              <a:t> в </a:t>
            </a:r>
            <a:r>
              <a:rPr lang="ru-RU" sz="2000" dirty="0" err="1">
                <a:solidFill>
                  <a:schemeClr val="bg1"/>
                </a:solidFill>
              </a:rPr>
              <a:t>хорі</a:t>
            </a:r>
            <a:r>
              <a:rPr lang="ru-RU" sz="2000" dirty="0">
                <a:solidFill>
                  <a:schemeClr val="bg1"/>
                </a:solidFill>
              </a:rPr>
              <a:t> "</a:t>
            </a:r>
            <a:r>
              <a:rPr lang="ru-RU" sz="2000" dirty="0" err="1">
                <a:solidFill>
                  <a:schemeClr val="bg1"/>
                </a:solidFill>
              </a:rPr>
              <a:t>Руської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бесіди</a:t>
            </a:r>
            <a:r>
              <a:rPr lang="ru-RU" sz="2000" dirty="0">
                <a:solidFill>
                  <a:schemeClr val="bg1"/>
                </a:solidFill>
              </a:rPr>
              <a:t>" у </a:t>
            </a:r>
            <a:r>
              <a:rPr lang="ru-RU" sz="2000" dirty="0" err="1">
                <a:solidFill>
                  <a:schemeClr val="bg1"/>
                </a:solidFill>
              </a:rPr>
              <a:t>Тернополі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dirty="0" err="1">
                <a:solidFill>
                  <a:schemeClr val="bg1"/>
                </a:solidFill>
              </a:rPr>
              <a:t>Однак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тодішні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галицькі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закони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визначали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що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ганебно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доньці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священика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марити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співом</a:t>
            </a:r>
            <a:r>
              <a:rPr lang="ru-RU" sz="2000" dirty="0">
                <a:solidFill>
                  <a:schemeClr val="bg1"/>
                </a:solidFill>
              </a:rPr>
              <a:t> та </a:t>
            </a:r>
            <a:r>
              <a:rPr lang="ru-RU" sz="2000" dirty="0" err="1">
                <a:solidFill>
                  <a:schemeClr val="bg1"/>
                </a:solidFill>
              </a:rPr>
              <a:t>музикою</a:t>
            </a:r>
            <a:r>
              <a:rPr lang="ru-RU" sz="2000" dirty="0">
                <a:solidFill>
                  <a:schemeClr val="bg1"/>
                </a:solidFill>
              </a:rPr>
              <a:t>, а </a:t>
            </a:r>
            <a:r>
              <a:rPr lang="ru-RU" sz="2000" dirty="0" err="1">
                <a:solidFill>
                  <a:schemeClr val="bg1"/>
                </a:solidFill>
              </a:rPr>
              <a:t>може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ще</a:t>
            </a:r>
            <a:r>
              <a:rPr lang="ru-RU" sz="2000" dirty="0">
                <a:solidFill>
                  <a:schemeClr val="bg1"/>
                </a:solidFill>
              </a:rPr>
              <a:t> й </a:t>
            </a:r>
            <a:r>
              <a:rPr lang="ru-RU" sz="2000" dirty="0" err="1">
                <a:solidFill>
                  <a:schemeClr val="bg1"/>
                </a:solidFill>
              </a:rPr>
              <a:t>мріяти</a:t>
            </a:r>
            <a:r>
              <a:rPr lang="ru-RU" sz="2000" dirty="0">
                <a:solidFill>
                  <a:schemeClr val="bg1"/>
                </a:solidFill>
              </a:rPr>
              <a:t> про сцену, треба </a:t>
            </a:r>
            <a:r>
              <a:rPr lang="ru-RU" sz="2000" dirty="0" err="1">
                <a:solidFill>
                  <a:schemeClr val="bg1"/>
                </a:solidFill>
              </a:rPr>
              <a:t>думати</a:t>
            </a:r>
            <a:r>
              <a:rPr lang="ru-RU" sz="2000" dirty="0">
                <a:solidFill>
                  <a:schemeClr val="bg1"/>
                </a:solidFill>
              </a:rPr>
              <a:t> про </a:t>
            </a:r>
            <a:r>
              <a:rPr lang="ru-RU" sz="2000" dirty="0" err="1">
                <a:solidFill>
                  <a:schemeClr val="bg1"/>
                </a:solidFill>
              </a:rPr>
              <a:t>господарство</a:t>
            </a:r>
            <a:r>
              <a:rPr lang="ru-RU" sz="2000" dirty="0">
                <a:solidFill>
                  <a:schemeClr val="bg1"/>
                </a:solidFill>
              </a:rPr>
              <a:t> і </a:t>
            </a:r>
            <a:r>
              <a:rPr lang="ru-RU" sz="2000" dirty="0" err="1">
                <a:solidFill>
                  <a:schemeClr val="bg1"/>
                </a:solidFill>
              </a:rPr>
              <a:t>жити</a:t>
            </a:r>
            <a:r>
              <a:rPr lang="ru-RU" sz="2000" dirty="0">
                <a:solidFill>
                  <a:schemeClr val="bg1"/>
                </a:solidFill>
              </a:rPr>
              <a:t> як </a:t>
            </a:r>
            <a:r>
              <a:rPr lang="ru-RU" sz="2000" dirty="0" err="1">
                <a:solidFill>
                  <a:schemeClr val="bg1"/>
                </a:solidFill>
              </a:rPr>
              <a:t>належиться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  <a:endParaRPr lang="uk-UA" sz="20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977" y="356299"/>
            <a:ext cx="5670078" cy="4008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228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7337" y="3573016"/>
            <a:ext cx="8172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</a:rPr>
              <a:t> </a:t>
            </a:r>
            <a:r>
              <a:rPr lang="ru-RU" sz="2200" dirty="0" err="1">
                <a:solidFill>
                  <a:schemeClr val="bg1"/>
                </a:solidFill>
              </a:rPr>
              <a:t>Справжнім</a:t>
            </a:r>
            <a:r>
              <a:rPr lang="ru-RU" sz="2200" dirty="0">
                <a:solidFill>
                  <a:schemeClr val="bg1"/>
                </a:solidFill>
              </a:rPr>
              <a:t> другом та наставником дочки </a:t>
            </a:r>
            <a:r>
              <a:rPr lang="ru-RU" sz="2200" dirty="0" err="1">
                <a:solidFill>
                  <a:schemeClr val="bg1"/>
                </a:solidFill>
              </a:rPr>
              <a:t>був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її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батько</a:t>
            </a:r>
            <a:r>
              <a:rPr lang="ru-RU" sz="2200" dirty="0">
                <a:solidFill>
                  <a:schemeClr val="bg1"/>
                </a:solidFill>
              </a:rPr>
              <a:t>, </a:t>
            </a:r>
            <a:r>
              <a:rPr lang="ru-RU" sz="2200" dirty="0" err="1">
                <a:solidFill>
                  <a:schemeClr val="bg1"/>
                </a:solidFill>
              </a:rPr>
              <a:t>Амвросій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Крушельницький</a:t>
            </a:r>
            <a:r>
              <a:rPr lang="ru-RU" sz="2200" dirty="0">
                <a:solidFill>
                  <a:schemeClr val="bg1"/>
                </a:solidFill>
              </a:rPr>
              <a:t>, </a:t>
            </a:r>
            <a:r>
              <a:rPr lang="ru-RU" sz="2200" dirty="0" err="1">
                <a:solidFill>
                  <a:schemeClr val="bg1"/>
                </a:solidFill>
              </a:rPr>
              <a:t>який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підтримав</a:t>
            </a:r>
            <a:r>
              <a:rPr lang="ru-RU" sz="2200" dirty="0">
                <a:solidFill>
                  <a:schemeClr val="bg1"/>
                </a:solidFill>
              </a:rPr>
              <a:t> потяг дочки до </a:t>
            </a:r>
            <a:r>
              <a:rPr lang="ru-RU" sz="2200" dirty="0" err="1">
                <a:solidFill>
                  <a:schemeClr val="bg1"/>
                </a:solidFill>
              </a:rPr>
              <a:t>співу</a:t>
            </a:r>
            <a:r>
              <a:rPr lang="ru-RU" sz="2200" dirty="0">
                <a:solidFill>
                  <a:schemeClr val="bg1"/>
                </a:solidFill>
              </a:rPr>
              <a:t>. </a:t>
            </a:r>
            <a:r>
              <a:rPr lang="ru-RU" sz="2200" dirty="0" err="1">
                <a:solidFill>
                  <a:schemeClr val="bg1"/>
                </a:solidFill>
              </a:rPr>
              <a:t>Він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всупереч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поглядам</a:t>
            </a:r>
            <a:r>
              <a:rPr lang="ru-RU" sz="2200" dirty="0">
                <a:solidFill>
                  <a:schemeClr val="bg1"/>
                </a:solidFill>
              </a:rPr>
              <a:t> того часу, на </a:t>
            </a:r>
            <a:r>
              <a:rPr lang="ru-RU" sz="2200" dirty="0" err="1">
                <a:solidFill>
                  <a:schemeClr val="bg1"/>
                </a:solidFill>
              </a:rPr>
              <a:t>позичені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гроші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відправляє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Соломію</a:t>
            </a:r>
            <a:r>
              <a:rPr lang="ru-RU" sz="2200" dirty="0">
                <a:solidFill>
                  <a:schemeClr val="bg1"/>
                </a:solidFill>
              </a:rPr>
              <a:t> до </a:t>
            </a:r>
            <a:r>
              <a:rPr lang="ru-RU" sz="2200" dirty="0" err="1">
                <a:solidFill>
                  <a:schemeClr val="bg1"/>
                </a:solidFill>
              </a:rPr>
              <a:t>Львівської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консерваторії</a:t>
            </a:r>
            <a:r>
              <a:rPr lang="ru-RU" sz="2200" dirty="0">
                <a:solidFill>
                  <a:schemeClr val="bg1"/>
                </a:solidFill>
              </a:rPr>
              <a:t>, яку вона </a:t>
            </a:r>
            <a:r>
              <a:rPr lang="ru-RU" sz="2200" dirty="0" err="1">
                <a:solidFill>
                  <a:schemeClr val="bg1"/>
                </a:solidFill>
              </a:rPr>
              <a:t>закінчує</a:t>
            </a:r>
            <a:r>
              <a:rPr lang="ru-RU" sz="2200" dirty="0">
                <a:solidFill>
                  <a:schemeClr val="bg1"/>
                </a:solidFill>
              </a:rPr>
              <a:t> з </a:t>
            </a:r>
            <a:r>
              <a:rPr lang="ru-RU" sz="2200" dirty="0" err="1">
                <a:solidFill>
                  <a:schemeClr val="bg1"/>
                </a:solidFill>
              </a:rPr>
              <a:t>медаллю</a:t>
            </a:r>
            <a:r>
              <a:rPr lang="ru-RU" sz="2200" dirty="0">
                <a:solidFill>
                  <a:schemeClr val="bg1"/>
                </a:solidFill>
              </a:rPr>
              <a:t> й </a:t>
            </a:r>
            <a:r>
              <a:rPr lang="ru-RU" sz="2200" dirty="0" err="1">
                <a:solidFill>
                  <a:schemeClr val="bg1"/>
                </a:solidFill>
              </a:rPr>
              <a:t>відзнакою</a:t>
            </a:r>
            <a:r>
              <a:rPr lang="ru-RU" sz="2200" dirty="0">
                <a:solidFill>
                  <a:schemeClr val="bg1"/>
                </a:solidFill>
              </a:rPr>
              <a:t> у 1893 р. </a:t>
            </a:r>
            <a:r>
              <a:rPr lang="ru-RU" sz="2200" dirty="0" err="1">
                <a:solidFill>
                  <a:schemeClr val="bg1"/>
                </a:solidFill>
              </a:rPr>
              <a:t>Екзаменаційна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комісія</a:t>
            </a:r>
            <a:r>
              <a:rPr lang="ru-RU" sz="2200" dirty="0">
                <a:solidFill>
                  <a:schemeClr val="bg1"/>
                </a:solidFill>
              </a:rPr>
              <a:t> записала в </a:t>
            </a:r>
            <a:r>
              <a:rPr lang="ru-RU" sz="2200" dirty="0" err="1">
                <a:solidFill>
                  <a:schemeClr val="bg1"/>
                </a:solidFill>
              </a:rPr>
              <a:t>дипломі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молодої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співачки</a:t>
            </a:r>
            <a:r>
              <a:rPr lang="ru-RU" sz="2200" dirty="0">
                <a:solidFill>
                  <a:schemeClr val="bg1"/>
                </a:solidFill>
              </a:rPr>
              <a:t>: "</a:t>
            </a:r>
            <a:r>
              <a:rPr lang="ru-RU" sz="2200" dirty="0" err="1">
                <a:solidFill>
                  <a:schemeClr val="bg1"/>
                </a:solidFill>
              </a:rPr>
              <a:t>Має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всі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дані</a:t>
            </a:r>
            <a:r>
              <a:rPr lang="ru-RU" sz="2200" dirty="0">
                <a:solidFill>
                  <a:schemeClr val="bg1"/>
                </a:solidFill>
              </a:rPr>
              <a:t>, </a:t>
            </a:r>
            <a:r>
              <a:rPr lang="ru-RU" sz="2200" dirty="0" err="1">
                <a:solidFill>
                  <a:schemeClr val="bg1"/>
                </a:solidFill>
              </a:rPr>
              <a:t>щоб</a:t>
            </a:r>
            <a:r>
              <a:rPr lang="ru-RU" sz="2200" dirty="0">
                <a:solidFill>
                  <a:schemeClr val="bg1"/>
                </a:solidFill>
              </a:rPr>
              <a:t> стати </a:t>
            </a:r>
            <a:r>
              <a:rPr lang="ru-RU" sz="2200" dirty="0" err="1">
                <a:solidFill>
                  <a:schemeClr val="bg1"/>
                </a:solidFill>
              </a:rPr>
              <a:t>окрасою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навіть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першорядної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сцени</a:t>
            </a:r>
            <a:r>
              <a:rPr lang="ru-RU" sz="2200" dirty="0">
                <a:solidFill>
                  <a:schemeClr val="bg1"/>
                </a:solidFill>
              </a:rPr>
              <a:t>...". </a:t>
            </a:r>
            <a:r>
              <a:rPr lang="ru-RU" sz="2200" dirty="0" err="1">
                <a:solidFill>
                  <a:schemeClr val="bg1"/>
                </a:solidFill>
              </a:rPr>
              <a:t>Надзвичайна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наполегливість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дівчини</a:t>
            </a:r>
            <a:r>
              <a:rPr lang="ru-RU" sz="2200" dirty="0">
                <a:solidFill>
                  <a:schemeClr val="bg1"/>
                </a:solidFill>
              </a:rPr>
              <a:t> в </a:t>
            </a:r>
            <a:r>
              <a:rPr lang="ru-RU" sz="2200" dirty="0" err="1">
                <a:solidFill>
                  <a:schemeClr val="bg1"/>
                </a:solidFill>
              </a:rPr>
              <a:t>навчанні</a:t>
            </a:r>
            <a:r>
              <a:rPr lang="ru-RU" sz="2200" dirty="0">
                <a:solidFill>
                  <a:schemeClr val="bg1"/>
                </a:solidFill>
              </a:rPr>
              <a:t>, </a:t>
            </a:r>
            <a:r>
              <a:rPr lang="ru-RU" sz="2200" dirty="0" err="1">
                <a:solidFill>
                  <a:schemeClr val="bg1"/>
                </a:solidFill>
              </a:rPr>
              <a:t>самопожертва</a:t>
            </a:r>
            <a:r>
              <a:rPr lang="ru-RU" sz="2200" dirty="0">
                <a:solidFill>
                  <a:schemeClr val="bg1"/>
                </a:solidFill>
              </a:rPr>
              <a:t> в </a:t>
            </a:r>
            <a:r>
              <a:rPr lang="ru-RU" sz="2200" dirty="0" err="1">
                <a:solidFill>
                  <a:schemeClr val="bg1"/>
                </a:solidFill>
              </a:rPr>
              <a:t>ім'я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мистецтва</a:t>
            </a:r>
            <a:r>
              <a:rPr lang="ru-RU" sz="2200" dirty="0">
                <a:solidFill>
                  <a:schemeClr val="bg1"/>
                </a:solidFill>
              </a:rPr>
              <a:t>, </a:t>
            </a:r>
            <a:r>
              <a:rPr lang="ru-RU" sz="2200" dirty="0" err="1">
                <a:solidFill>
                  <a:schemeClr val="bg1"/>
                </a:solidFill>
              </a:rPr>
              <a:t>почуття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обов'язку</a:t>
            </a:r>
            <a:r>
              <a:rPr lang="ru-RU" sz="2200" dirty="0">
                <a:solidFill>
                  <a:schemeClr val="bg1"/>
                </a:solidFill>
              </a:rPr>
              <a:t> перед </a:t>
            </a:r>
            <a:r>
              <a:rPr lang="ru-RU" sz="2200" dirty="0" err="1">
                <a:solidFill>
                  <a:schemeClr val="bg1"/>
                </a:solidFill>
              </a:rPr>
              <a:t>своєю</a:t>
            </a:r>
            <a:r>
              <a:rPr lang="ru-RU" sz="2200" dirty="0">
                <a:solidFill>
                  <a:schemeClr val="bg1"/>
                </a:solidFill>
              </a:rPr>
              <a:t> родиною </a:t>
            </a:r>
            <a:r>
              <a:rPr lang="ru-RU" sz="2200" dirty="0" err="1">
                <a:solidFill>
                  <a:schemeClr val="bg1"/>
                </a:solidFill>
              </a:rPr>
              <a:t>сприяли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розкриттю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її</a:t>
            </a:r>
            <a:r>
              <a:rPr lang="ru-RU" sz="2200" dirty="0">
                <a:solidFill>
                  <a:schemeClr val="bg1"/>
                </a:solidFill>
              </a:rPr>
              <a:t> таланту в </a:t>
            </a:r>
            <a:r>
              <a:rPr lang="ru-RU" sz="2200" dirty="0" err="1">
                <a:solidFill>
                  <a:schemeClr val="bg1"/>
                </a:solidFill>
              </a:rPr>
              <a:t>повній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 smtClean="0">
                <a:solidFill>
                  <a:schemeClr val="bg1"/>
                </a:solidFill>
              </a:rPr>
              <a:t>мірі</a:t>
            </a:r>
            <a:r>
              <a:rPr lang="ru-RU" sz="2200" dirty="0" smtClean="0">
                <a:solidFill>
                  <a:schemeClr val="bg1"/>
                </a:solidFill>
              </a:rPr>
              <a:t>.</a:t>
            </a:r>
            <a:endParaRPr lang="uk-UA" sz="22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0" b="10877"/>
          <a:stretch/>
        </p:blipFill>
        <p:spPr bwMode="auto">
          <a:xfrm>
            <a:off x="4071633" y="266506"/>
            <a:ext cx="4708104" cy="330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18" y="323573"/>
            <a:ext cx="2381870" cy="3192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386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770887"/>
            <a:ext cx="4572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Львівський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оперний</a:t>
            </a:r>
            <a:r>
              <a:rPr lang="ru-RU" dirty="0">
                <a:solidFill>
                  <a:schemeClr val="bg1"/>
                </a:solidFill>
              </a:rPr>
              <a:t> театр </a:t>
            </a:r>
            <a:r>
              <a:rPr lang="ru-RU" dirty="0" err="1">
                <a:solidFill>
                  <a:schemeClr val="bg1"/>
                </a:solidFill>
              </a:rPr>
              <a:t>відразу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запрошує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Соломію</a:t>
            </a:r>
            <a:r>
              <a:rPr lang="ru-RU" dirty="0">
                <a:solidFill>
                  <a:schemeClr val="bg1"/>
                </a:solidFill>
              </a:rPr>
              <a:t> на сцену. Вона </a:t>
            </a:r>
            <a:r>
              <a:rPr lang="ru-RU" dirty="0" err="1">
                <a:solidFill>
                  <a:schemeClr val="bg1"/>
                </a:solidFill>
              </a:rPr>
              <a:t>успішно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дебютувала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Львові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опері</a:t>
            </a:r>
            <a:r>
              <a:rPr lang="ru-RU" dirty="0">
                <a:solidFill>
                  <a:schemeClr val="bg1"/>
                </a:solidFill>
              </a:rPr>
              <a:t> "Фаворитка" Г. </a:t>
            </a:r>
            <a:r>
              <a:rPr lang="ru-RU" dirty="0" err="1">
                <a:solidFill>
                  <a:schemeClr val="bg1"/>
                </a:solidFill>
              </a:rPr>
              <a:t>Доніцетті</a:t>
            </a:r>
            <a:r>
              <a:rPr lang="ru-RU" dirty="0">
                <a:solidFill>
                  <a:schemeClr val="bg1"/>
                </a:solidFill>
              </a:rPr>
              <a:t>, а </a:t>
            </a:r>
            <a:r>
              <a:rPr lang="ru-RU" dirty="0" err="1">
                <a:solidFill>
                  <a:schemeClr val="bg1"/>
                </a:solidFill>
              </a:rPr>
              <a:t>потім</a:t>
            </a:r>
            <a:r>
              <a:rPr lang="ru-RU" dirty="0">
                <a:solidFill>
                  <a:schemeClr val="bg1"/>
                </a:solidFill>
              </a:rPr>
              <a:t> у "</a:t>
            </a:r>
            <a:r>
              <a:rPr lang="ru-RU" dirty="0" err="1">
                <a:solidFill>
                  <a:schemeClr val="bg1"/>
                </a:solidFill>
              </a:rPr>
              <a:t>Сільській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честі</a:t>
            </a:r>
            <a:r>
              <a:rPr lang="ru-RU" dirty="0">
                <a:solidFill>
                  <a:schemeClr val="bg1"/>
                </a:solidFill>
              </a:rPr>
              <a:t>" </a:t>
            </a:r>
            <a:r>
              <a:rPr lang="ru-RU" dirty="0" err="1">
                <a:solidFill>
                  <a:schemeClr val="bg1"/>
                </a:solidFill>
              </a:rPr>
              <a:t>Масканьї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Саме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тоді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її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почула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італійська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співачка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Джемма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Белінчіоні</a:t>
            </a:r>
            <a:r>
              <a:rPr lang="ru-RU" dirty="0">
                <a:solidFill>
                  <a:schemeClr val="bg1"/>
                </a:solidFill>
              </a:rPr>
              <a:t>, яка </a:t>
            </a:r>
            <a:r>
              <a:rPr lang="ru-RU" dirty="0" err="1">
                <a:solidFill>
                  <a:schemeClr val="bg1"/>
                </a:solidFill>
              </a:rPr>
              <a:t>гастролювала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Львові</a:t>
            </a:r>
            <a:r>
              <a:rPr lang="ru-RU" dirty="0">
                <a:solidFill>
                  <a:schemeClr val="bg1"/>
                </a:solidFill>
              </a:rPr>
              <a:t>. Вона </a:t>
            </a:r>
            <a:r>
              <a:rPr lang="ru-RU" dirty="0" err="1">
                <a:solidFill>
                  <a:schemeClr val="bg1"/>
                </a:solidFill>
              </a:rPr>
              <a:t>одразу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помітила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неабиякі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вокальні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здібності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дівчини</a:t>
            </a:r>
            <a:r>
              <a:rPr lang="ru-RU" dirty="0">
                <a:solidFill>
                  <a:schemeClr val="bg1"/>
                </a:solidFill>
              </a:rPr>
              <a:t>, про які </a:t>
            </a:r>
            <a:r>
              <a:rPr lang="ru-RU" dirty="0" err="1">
                <a:solidFill>
                  <a:schemeClr val="bg1"/>
                </a:solidFill>
              </a:rPr>
              <a:t>Соломія</a:t>
            </a:r>
            <a:r>
              <a:rPr lang="ru-RU" dirty="0">
                <a:solidFill>
                  <a:schemeClr val="bg1"/>
                </a:solidFill>
              </a:rPr>
              <a:t> й не </a:t>
            </a:r>
            <a:r>
              <a:rPr lang="ru-RU" dirty="0" err="1">
                <a:solidFill>
                  <a:schemeClr val="bg1"/>
                </a:solidFill>
              </a:rPr>
              <a:t>здогадувалася</a:t>
            </a:r>
            <a:r>
              <a:rPr lang="ru-RU" dirty="0">
                <a:solidFill>
                  <a:schemeClr val="bg1"/>
                </a:solidFill>
              </a:rPr>
              <a:t>, і </a:t>
            </a:r>
            <a:r>
              <a:rPr lang="ru-RU" dirty="0" err="1">
                <a:solidFill>
                  <a:schemeClr val="bg1"/>
                </a:solidFill>
              </a:rPr>
              <a:t>висловила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сумнів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щодо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її</a:t>
            </a:r>
            <a:r>
              <a:rPr lang="ru-RU" dirty="0">
                <a:solidFill>
                  <a:schemeClr val="bg1"/>
                </a:solidFill>
              </a:rPr>
              <a:t> меццо-сопрано. </a:t>
            </a:r>
            <a:r>
              <a:rPr lang="ru-RU" dirty="0" err="1">
                <a:solidFill>
                  <a:schemeClr val="bg1"/>
                </a:solidFill>
              </a:rPr>
              <a:t>Джеммі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здалося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їй</a:t>
            </a:r>
            <a:r>
              <a:rPr lang="ru-RU" dirty="0">
                <a:solidFill>
                  <a:schemeClr val="bg1"/>
                </a:solidFill>
              </a:rPr>
              <a:t> неправильно </a:t>
            </a:r>
            <a:r>
              <a:rPr lang="ru-RU" dirty="0" err="1">
                <a:solidFill>
                  <a:schemeClr val="bg1"/>
                </a:solidFill>
              </a:rPr>
              <a:t>визначили</a:t>
            </a:r>
            <a:r>
              <a:rPr lang="ru-RU" dirty="0">
                <a:solidFill>
                  <a:schemeClr val="bg1"/>
                </a:solidFill>
              </a:rPr>
              <a:t> тип голосу, і вона </a:t>
            </a:r>
            <a:r>
              <a:rPr lang="ru-RU" dirty="0" err="1">
                <a:solidFill>
                  <a:schemeClr val="bg1"/>
                </a:solidFill>
              </a:rPr>
              <a:t>запропонувала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Крушельницькій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поїхати</a:t>
            </a:r>
            <a:r>
              <a:rPr lang="ru-RU" dirty="0">
                <a:solidFill>
                  <a:schemeClr val="bg1"/>
                </a:solidFill>
              </a:rPr>
              <a:t> до </a:t>
            </a:r>
            <a:r>
              <a:rPr lang="ru-RU" dirty="0" err="1">
                <a:solidFill>
                  <a:schemeClr val="bg1"/>
                </a:solidFill>
              </a:rPr>
              <a:t>Італії</a:t>
            </a:r>
            <a:r>
              <a:rPr lang="ru-RU" dirty="0">
                <a:solidFill>
                  <a:schemeClr val="bg1"/>
                </a:solidFill>
              </a:rPr>
              <a:t>, де </a:t>
            </a:r>
            <a:r>
              <a:rPr lang="ru-RU" dirty="0" err="1">
                <a:solidFill>
                  <a:schemeClr val="bg1"/>
                </a:solidFill>
              </a:rPr>
              <a:t>її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зможуть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прослухати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фахівці</a:t>
            </a:r>
            <a:r>
              <a:rPr lang="ru-RU" dirty="0">
                <a:solidFill>
                  <a:schemeClr val="bg1"/>
                </a:solidFill>
              </a:rPr>
              <a:t> з бельканто. Таким чином, </a:t>
            </a:r>
            <a:r>
              <a:rPr lang="ru-RU" dirty="0" err="1">
                <a:solidFill>
                  <a:schemeClr val="bg1"/>
                </a:solidFill>
              </a:rPr>
              <a:t>Соломія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приїжджає</a:t>
            </a:r>
            <a:r>
              <a:rPr lang="ru-RU" dirty="0">
                <a:solidFill>
                  <a:schemeClr val="bg1"/>
                </a:solidFill>
              </a:rPr>
              <a:t> до </a:t>
            </a:r>
            <a:r>
              <a:rPr lang="ru-RU" dirty="0" err="1">
                <a:solidFill>
                  <a:schemeClr val="bg1"/>
                </a:solidFill>
              </a:rPr>
              <a:t>Мілану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починає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брати</a:t>
            </a:r>
            <a:r>
              <a:rPr lang="ru-RU" dirty="0">
                <a:solidFill>
                  <a:schemeClr val="bg1"/>
                </a:solidFill>
              </a:rPr>
              <a:t> уроки у </a:t>
            </a:r>
            <a:r>
              <a:rPr lang="ru-RU" dirty="0" err="1">
                <a:solidFill>
                  <a:schemeClr val="bg1"/>
                </a:solidFill>
              </a:rPr>
              <a:t>відомої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викладачки</a:t>
            </a:r>
            <a:r>
              <a:rPr lang="ru-RU" dirty="0">
                <a:solidFill>
                  <a:schemeClr val="bg1"/>
                </a:solidFill>
              </a:rPr>
              <a:t> вокалу </a:t>
            </a:r>
            <a:r>
              <a:rPr lang="ru-RU" dirty="0" err="1">
                <a:solidFill>
                  <a:schemeClr val="bg1"/>
                </a:solidFill>
              </a:rPr>
              <a:t>Фаусти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Креспі</a:t>
            </a:r>
            <a:r>
              <a:rPr lang="ru-RU" dirty="0">
                <a:solidFill>
                  <a:schemeClr val="bg1"/>
                </a:solidFill>
              </a:rPr>
              <a:t>. Фауста </a:t>
            </a:r>
            <a:r>
              <a:rPr lang="ru-RU" dirty="0" err="1">
                <a:solidFill>
                  <a:schemeClr val="bg1"/>
                </a:solidFill>
              </a:rPr>
              <a:t>розкрила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величезні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можливості</a:t>
            </a:r>
            <a:r>
              <a:rPr lang="ru-RU" dirty="0">
                <a:solidFill>
                  <a:schemeClr val="bg1"/>
                </a:solidFill>
              </a:rPr>
              <a:t> голосу </a:t>
            </a:r>
            <a:r>
              <a:rPr lang="ru-RU" dirty="0" err="1">
                <a:solidFill>
                  <a:schemeClr val="bg1"/>
                </a:solidFill>
              </a:rPr>
              <a:t>своєї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учениці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Справді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замість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мецо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неї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виявилося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потужне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лірико-драматичне</a:t>
            </a:r>
            <a:r>
              <a:rPr lang="ru-RU" dirty="0">
                <a:solidFill>
                  <a:schemeClr val="bg1"/>
                </a:solidFill>
              </a:rPr>
              <a:t> сопрано з </a:t>
            </a:r>
            <a:r>
              <a:rPr lang="ru-RU" dirty="0" err="1">
                <a:solidFill>
                  <a:schemeClr val="bg1"/>
                </a:solidFill>
              </a:rPr>
              <a:t>об'ємом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майже</a:t>
            </a:r>
            <a:r>
              <a:rPr lang="ru-RU" dirty="0">
                <a:solidFill>
                  <a:schemeClr val="bg1"/>
                </a:solidFill>
              </a:rPr>
              <a:t> в три </a:t>
            </a:r>
            <a:r>
              <a:rPr lang="ru-RU" dirty="0" err="1">
                <a:solidFill>
                  <a:schemeClr val="bg1"/>
                </a:solidFill>
              </a:rPr>
              <a:t>октави</a:t>
            </a:r>
            <a:r>
              <a:rPr lang="ru-RU" dirty="0">
                <a:solidFill>
                  <a:schemeClr val="bg1"/>
                </a:solidFill>
              </a:rPr>
              <a:t>!</a:t>
            </a:r>
            <a:br>
              <a:rPr lang="ru-RU" dirty="0">
                <a:solidFill>
                  <a:schemeClr val="bg1"/>
                </a:solidFill>
              </a:rPr>
            </a:b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5" name="Picture 4" descr="image01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8"/>
          <a:stretch/>
        </p:blipFill>
        <p:spPr bwMode="auto">
          <a:xfrm>
            <a:off x="4967536" y="770888"/>
            <a:ext cx="3709987" cy="5311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55568" y="6165304"/>
            <a:ext cx="342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«Сільська честь» </a:t>
            </a:r>
            <a:r>
              <a:rPr lang="uk-UA" dirty="0" err="1" smtClean="0">
                <a:solidFill>
                  <a:schemeClr val="bg1"/>
                </a:solidFill>
              </a:rPr>
              <a:t>Масканьї</a:t>
            </a:r>
            <a:endParaRPr lang="uk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73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478356"/>
            <a:ext cx="53823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Через </a:t>
            </a:r>
            <a:r>
              <a:rPr lang="ru-RU" sz="2400" dirty="0" err="1">
                <a:solidFill>
                  <a:schemeClr val="bg1"/>
                </a:solidFill>
              </a:rPr>
              <a:t>рік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Соломія</a:t>
            </a:r>
            <a:r>
              <a:rPr lang="ru-RU" sz="2400" dirty="0">
                <a:solidFill>
                  <a:schemeClr val="bg1"/>
                </a:solidFill>
              </a:rPr>
              <a:t> уже </a:t>
            </a:r>
            <a:r>
              <a:rPr lang="ru-RU" sz="2400" dirty="0" err="1">
                <a:solidFill>
                  <a:schemeClr val="bg1"/>
                </a:solidFill>
              </a:rPr>
              <a:t>співає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провідні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партії</a:t>
            </a:r>
            <a:r>
              <a:rPr lang="ru-RU" sz="2400" dirty="0">
                <a:solidFill>
                  <a:schemeClr val="bg1"/>
                </a:solidFill>
              </a:rPr>
              <a:t> у </a:t>
            </a:r>
            <a:r>
              <a:rPr lang="ru-RU" sz="2400" dirty="0" err="1">
                <a:solidFill>
                  <a:schemeClr val="bg1"/>
                </a:solidFill>
              </a:rPr>
              <a:t>кращих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оперних</a:t>
            </a:r>
            <a:r>
              <a:rPr lang="ru-RU" sz="2400" dirty="0">
                <a:solidFill>
                  <a:schemeClr val="bg1"/>
                </a:solidFill>
              </a:rPr>
              <a:t> театрах </a:t>
            </a:r>
            <a:r>
              <a:rPr lang="ru-RU" sz="2400" dirty="0" err="1">
                <a:solidFill>
                  <a:schemeClr val="bg1"/>
                </a:solidFill>
              </a:rPr>
              <a:t>Італії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ru-RU" sz="2400" dirty="0" err="1">
                <a:solidFill>
                  <a:schemeClr val="bg1"/>
                </a:solidFill>
              </a:rPr>
              <a:t>Тріумф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якого</a:t>
            </a:r>
            <a:r>
              <a:rPr lang="ru-RU" sz="2400" dirty="0">
                <a:solidFill>
                  <a:schemeClr val="bg1"/>
                </a:solidFill>
              </a:rPr>
              <a:t> вона </a:t>
            </a:r>
            <a:r>
              <a:rPr lang="ru-RU" sz="2400" dirty="0" err="1">
                <a:solidFill>
                  <a:schemeClr val="bg1"/>
                </a:solidFill>
              </a:rPr>
              <a:t>досягла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цій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країні</a:t>
            </a:r>
            <a:r>
              <a:rPr lang="ru-RU" sz="2400" dirty="0">
                <a:solidFill>
                  <a:schemeClr val="bg1"/>
                </a:solidFill>
              </a:rPr>
              <a:t>, широко </a:t>
            </a:r>
            <a:r>
              <a:rPr lang="ru-RU" sz="2400" dirty="0" err="1">
                <a:solidFill>
                  <a:schemeClr val="bg1"/>
                </a:solidFill>
              </a:rPr>
              <a:t>відкриває</a:t>
            </a:r>
            <a:r>
              <a:rPr lang="ru-RU" sz="2400" dirty="0">
                <a:solidFill>
                  <a:schemeClr val="bg1"/>
                </a:solidFill>
              </a:rPr>
              <a:t> перед нею </a:t>
            </a:r>
            <a:r>
              <a:rPr lang="ru-RU" sz="2400" dirty="0" err="1">
                <a:solidFill>
                  <a:schemeClr val="bg1"/>
                </a:solidFill>
              </a:rPr>
              <a:t>двері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оперних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театрів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Росії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Польщі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Франції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Іспанії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Німеччини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Португалії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Єгипту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Південної</a:t>
            </a:r>
            <a:r>
              <a:rPr lang="ru-RU" sz="2400" dirty="0">
                <a:solidFill>
                  <a:schemeClr val="bg1"/>
                </a:solidFill>
              </a:rPr>
              <a:t> й </a:t>
            </a:r>
            <a:r>
              <a:rPr lang="ru-RU" sz="2400" dirty="0" err="1">
                <a:solidFill>
                  <a:schemeClr val="bg1"/>
                </a:solidFill>
              </a:rPr>
              <a:t>Північної</a:t>
            </a:r>
            <a:r>
              <a:rPr lang="ru-RU" sz="2400" dirty="0">
                <a:solidFill>
                  <a:schemeClr val="bg1"/>
                </a:solidFill>
              </a:rPr>
              <a:t> Америки та </a:t>
            </a:r>
            <a:r>
              <a:rPr lang="ru-RU" sz="2400" dirty="0" err="1">
                <a:solidFill>
                  <a:schemeClr val="bg1"/>
                </a:solidFill>
              </a:rPr>
              <a:t>багатьох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країн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світу</a:t>
            </a:r>
            <a:r>
              <a:rPr lang="ru-RU" sz="2400" dirty="0">
                <a:solidFill>
                  <a:schemeClr val="bg1"/>
                </a:solidFill>
              </a:rPr>
              <a:t>. 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178" y="3478356"/>
            <a:ext cx="3706900" cy="254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390" y="648153"/>
            <a:ext cx="4036023" cy="241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8870"/>
            <a:ext cx="42862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749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800120"/>
            <a:ext cx="453650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err="1">
                <a:solidFill>
                  <a:schemeClr val="bg1"/>
                </a:solidFill>
              </a:rPr>
              <a:t>Однак</a:t>
            </a:r>
            <a:r>
              <a:rPr lang="ru-RU" sz="2200" dirty="0">
                <a:solidFill>
                  <a:schemeClr val="bg1"/>
                </a:solidFill>
              </a:rPr>
              <a:t>, </a:t>
            </a:r>
            <a:r>
              <a:rPr lang="ru-RU" sz="2200" dirty="0" err="1">
                <a:solidFill>
                  <a:schemeClr val="bg1"/>
                </a:solidFill>
              </a:rPr>
              <a:t>співачка</a:t>
            </a:r>
            <a:r>
              <a:rPr lang="ru-RU" sz="2200" dirty="0">
                <a:solidFill>
                  <a:schemeClr val="bg1"/>
                </a:solidFill>
              </a:rPr>
              <a:t>, яка </a:t>
            </a:r>
            <a:r>
              <a:rPr lang="ru-RU" sz="2200" dirty="0" err="1">
                <a:solidFill>
                  <a:schemeClr val="bg1"/>
                </a:solidFill>
              </a:rPr>
              <a:t>звикла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постійно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вдосконалюватись</a:t>
            </a:r>
            <a:r>
              <a:rPr lang="ru-RU" sz="2200" dirty="0">
                <a:solidFill>
                  <a:schemeClr val="bg1"/>
                </a:solidFill>
              </a:rPr>
              <a:t>, не </a:t>
            </a:r>
            <a:r>
              <a:rPr lang="ru-RU" sz="2200" dirty="0" err="1">
                <a:solidFill>
                  <a:schemeClr val="bg1"/>
                </a:solidFill>
              </a:rPr>
              <a:t>зупиняється</a:t>
            </a:r>
            <a:r>
              <a:rPr lang="ru-RU" sz="2200" dirty="0">
                <a:solidFill>
                  <a:schemeClr val="bg1"/>
                </a:solidFill>
              </a:rPr>
              <a:t> на </a:t>
            </a:r>
            <a:r>
              <a:rPr lang="ru-RU" sz="2200" dirty="0" err="1">
                <a:solidFill>
                  <a:schemeClr val="bg1"/>
                </a:solidFill>
              </a:rPr>
              <a:t>досягнутому</a:t>
            </a:r>
            <a:r>
              <a:rPr lang="ru-RU" sz="2200" dirty="0">
                <a:solidFill>
                  <a:schemeClr val="bg1"/>
                </a:solidFill>
              </a:rPr>
              <a:t>. Вона </a:t>
            </a:r>
            <a:r>
              <a:rPr lang="ru-RU" sz="2200" dirty="0" err="1">
                <a:solidFill>
                  <a:schemeClr val="bg1"/>
                </a:solidFill>
              </a:rPr>
              <a:t>їде</a:t>
            </a:r>
            <a:r>
              <a:rPr lang="ru-RU" sz="2200" dirty="0">
                <a:solidFill>
                  <a:schemeClr val="bg1"/>
                </a:solidFill>
              </a:rPr>
              <a:t> до </a:t>
            </a:r>
            <a:r>
              <a:rPr lang="ru-RU" sz="2200" dirty="0" err="1">
                <a:solidFill>
                  <a:schemeClr val="bg1"/>
                </a:solidFill>
              </a:rPr>
              <a:t>Відня</a:t>
            </a:r>
            <a:r>
              <a:rPr lang="ru-RU" sz="2200" dirty="0">
                <a:solidFill>
                  <a:schemeClr val="bg1"/>
                </a:solidFill>
              </a:rPr>
              <a:t>, </a:t>
            </a:r>
            <a:r>
              <a:rPr lang="ru-RU" sz="2200" dirty="0" err="1">
                <a:solidFill>
                  <a:schemeClr val="bg1"/>
                </a:solidFill>
              </a:rPr>
              <a:t>щоб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вивчити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провідні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партії</a:t>
            </a:r>
            <a:r>
              <a:rPr lang="ru-RU" sz="2200" dirty="0">
                <a:solidFill>
                  <a:schemeClr val="bg1"/>
                </a:solidFill>
              </a:rPr>
              <a:t> в операх Вагнера. </a:t>
            </a:r>
            <a:r>
              <a:rPr lang="ru-RU" sz="2200" dirty="0" err="1">
                <a:solidFill>
                  <a:schemeClr val="bg1"/>
                </a:solidFill>
              </a:rPr>
              <a:t>Це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був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ризикований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крок</a:t>
            </a:r>
            <a:r>
              <a:rPr lang="ru-RU" sz="2200" dirty="0">
                <a:solidFill>
                  <a:schemeClr val="bg1"/>
                </a:solidFill>
              </a:rPr>
              <a:t> для </a:t>
            </a:r>
            <a:r>
              <a:rPr lang="ru-RU" sz="2200" dirty="0" err="1">
                <a:solidFill>
                  <a:schemeClr val="bg1"/>
                </a:solidFill>
              </a:rPr>
              <a:t>молодої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співачки</a:t>
            </a:r>
            <a:r>
              <a:rPr lang="ru-RU" sz="2200" dirty="0">
                <a:solidFill>
                  <a:schemeClr val="bg1"/>
                </a:solidFill>
              </a:rPr>
              <a:t>: </a:t>
            </a:r>
            <a:r>
              <a:rPr lang="ru-RU" sz="2200" dirty="0" err="1">
                <a:solidFill>
                  <a:schemeClr val="bg1"/>
                </a:solidFill>
              </a:rPr>
              <a:t>щойно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діставшись</a:t>
            </a:r>
            <a:r>
              <a:rPr lang="ru-RU" sz="2200" dirty="0">
                <a:solidFill>
                  <a:schemeClr val="bg1"/>
                </a:solidFill>
              </a:rPr>
              <a:t> перших вершин у </a:t>
            </a:r>
            <a:r>
              <a:rPr lang="ru-RU" sz="2200" dirty="0" err="1">
                <a:solidFill>
                  <a:schemeClr val="bg1"/>
                </a:solidFill>
              </a:rPr>
              <a:t>мистецтві</a:t>
            </a:r>
            <a:r>
              <a:rPr lang="ru-RU" sz="2200" dirty="0">
                <a:solidFill>
                  <a:schemeClr val="bg1"/>
                </a:solidFill>
              </a:rPr>
              <a:t> бельканто, </a:t>
            </a:r>
            <a:r>
              <a:rPr lang="ru-RU" sz="2200" dirty="0" err="1">
                <a:solidFill>
                  <a:schemeClr val="bg1"/>
                </a:solidFill>
              </a:rPr>
              <a:t>опановувати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зовсім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іншу</a:t>
            </a:r>
            <a:r>
              <a:rPr lang="ru-RU" sz="2200" dirty="0">
                <a:solidFill>
                  <a:schemeClr val="bg1"/>
                </a:solidFill>
              </a:rPr>
              <a:t> манеру </a:t>
            </a:r>
            <a:r>
              <a:rPr lang="ru-RU" sz="2200" dirty="0" err="1">
                <a:solidFill>
                  <a:schemeClr val="bg1"/>
                </a:solidFill>
              </a:rPr>
              <a:t>співу</a:t>
            </a:r>
            <a:r>
              <a:rPr lang="ru-RU" sz="2200" dirty="0">
                <a:solidFill>
                  <a:schemeClr val="bg1"/>
                </a:solidFill>
              </a:rPr>
              <a:t> - </a:t>
            </a:r>
            <a:r>
              <a:rPr lang="ru-RU" sz="2200" dirty="0" err="1">
                <a:solidFill>
                  <a:schemeClr val="bg1"/>
                </a:solidFill>
              </a:rPr>
              <a:t>німецьку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вокальну</a:t>
            </a:r>
            <a:r>
              <a:rPr lang="ru-RU" sz="2200" dirty="0">
                <a:solidFill>
                  <a:schemeClr val="bg1"/>
                </a:solidFill>
              </a:rPr>
              <a:t> школу, </a:t>
            </a:r>
            <a:r>
              <a:rPr lang="ru-RU" sz="2200" dirty="0" err="1">
                <a:solidFill>
                  <a:schemeClr val="bg1"/>
                </a:solidFill>
              </a:rPr>
              <a:t>пробувати</a:t>
            </a:r>
            <a:r>
              <a:rPr lang="ru-RU" sz="2200" dirty="0">
                <a:solidFill>
                  <a:schemeClr val="bg1"/>
                </a:solidFill>
              </a:rPr>
              <a:t> себе в </a:t>
            </a:r>
            <a:r>
              <a:rPr lang="ru-RU" sz="2200" dirty="0" err="1">
                <a:solidFill>
                  <a:schemeClr val="bg1"/>
                </a:solidFill>
              </a:rPr>
              <a:t>партіях</a:t>
            </a:r>
            <a:r>
              <a:rPr lang="ru-RU" sz="2200" dirty="0">
                <a:solidFill>
                  <a:schemeClr val="bg1"/>
                </a:solidFill>
              </a:rPr>
              <a:t>, на </a:t>
            </a:r>
            <a:r>
              <a:rPr lang="ru-RU" sz="2200" dirty="0" err="1">
                <a:solidFill>
                  <a:schemeClr val="bg1"/>
                </a:solidFill>
              </a:rPr>
              <a:t>яких</a:t>
            </a:r>
            <a:r>
              <a:rPr lang="ru-RU" sz="2200" dirty="0">
                <a:solidFill>
                  <a:schemeClr val="bg1"/>
                </a:solidFill>
              </a:rPr>
              <a:t> не один </a:t>
            </a:r>
            <a:r>
              <a:rPr lang="ru-RU" sz="2200" dirty="0" err="1">
                <a:solidFill>
                  <a:schemeClr val="bg1"/>
                </a:solidFill>
              </a:rPr>
              <a:t>співак</a:t>
            </a:r>
            <a:r>
              <a:rPr lang="ru-RU" sz="2200" dirty="0">
                <a:solidFill>
                  <a:schemeClr val="bg1"/>
                </a:solidFill>
              </a:rPr>
              <a:t> утратив голос... </a:t>
            </a:r>
            <a:r>
              <a:rPr lang="ru-RU" sz="2200" dirty="0" err="1">
                <a:solidFill>
                  <a:schemeClr val="bg1"/>
                </a:solidFill>
              </a:rPr>
              <a:t>Ризик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виправдався</a:t>
            </a:r>
            <a:r>
              <a:rPr lang="ru-RU" sz="2200" dirty="0">
                <a:solidFill>
                  <a:schemeClr val="bg1"/>
                </a:solidFill>
              </a:rPr>
              <a:t>. </a:t>
            </a:r>
            <a:r>
              <a:rPr lang="ru-RU" sz="2200" dirty="0" err="1">
                <a:solidFill>
                  <a:schemeClr val="bg1"/>
                </a:solidFill>
              </a:rPr>
              <a:t>Більш</a:t>
            </a:r>
            <a:r>
              <a:rPr lang="ru-RU" sz="2200" dirty="0">
                <a:solidFill>
                  <a:schemeClr val="bg1"/>
                </a:solidFill>
              </a:rPr>
              <a:t> того - </a:t>
            </a:r>
            <a:r>
              <a:rPr lang="ru-RU" sz="2200" dirty="0" err="1">
                <a:solidFill>
                  <a:schemeClr val="bg1"/>
                </a:solidFill>
              </a:rPr>
              <a:t>Крушельницька</a:t>
            </a:r>
            <a:r>
              <a:rPr lang="ru-RU" sz="2200" dirty="0">
                <a:solidFill>
                  <a:schemeClr val="bg1"/>
                </a:solidFill>
              </a:rPr>
              <a:t> стане </a:t>
            </a:r>
            <a:r>
              <a:rPr lang="ru-RU" sz="2200" dirty="0" err="1">
                <a:solidFill>
                  <a:schemeClr val="bg1"/>
                </a:solidFill>
              </a:rPr>
              <a:t>найвидатнішою</a:t>
            </a:r>
            <a:r>
              <a:rPr lang="ru-RU" sz="2200" dirty="0">
                <a:solidFill>
                  <a:schemeClr val="bg1"/>
                </a:solidFill>
              </a:rPr>
              <a:t> "</a:t>
            </a:r>
            <a:r>
              <a:rPr lang="ru-RU" sz="2200" dirty="0" err="1">
                <a:solidFill>
                  <a:schemeClr val="bg1"/>
                </a:solidFill>
              </a:rPr>
              <a:t>вагнерівською</a:t>
            </a:r>
            <a:r>
              <a:rPr lang="ru-RU" sz="2200" dirty="0">
                <a:solidFill>
                  <a:schemeClr val="bg1"/>
                </a:solidFill>
              </a:rPr>
              <a:t> примадонною" ХХ </a:t>
            </a:r>
            <a:r>
              <a:rPr lang="ru-RU" sz="2200" dirty="0" err="1">
                <a:solidFill>
                  <a:schemeClr val="bg1"/>
                </a:solidFill>
              </a:rPr>
              <a:t>століття</a:t>
            </a:r>
            <a:r>
              <a:rPr lang="ru-RU" sz="2200" dirty="0">
                <a:solidFill>
                  <a:schemeClr val="bg1"/>
                </a:solidFill>
              </a:rPr>
              <a:t>. </a:t>
            </a:r>
            <a:endParaRPr lang="uk-UA" sz="22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2" y="1068695"/>
            <a:ext cx="4067175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135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605001"/>
            <a:ext cx="914501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solidFill>
                  <a:schemeClr val="bg1"/>
                </a:solidFill>
              </a:rPr>
              <a:t>Досягнувши </a:t>
            </a:r>
            <a:r>
              <a:rPr lang="ru-RU" sz="3000" dirty="0" err="1">
                <a:solidFill>
                  <a:schemeClr val="bg1"/>
                </a:solidFill>
              </a:rPr>
              <a:t>блискучих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результатів</a:t>
            </a:r>
            <a:r>
              <a:rPr lang="ru-RU" sz="3000" dirty="0">
                <a:solidFill>
                  <a:schemeClr val="bg1"/>
                </a:solidFill>
              </a:rPr>
              <a:t>, </a:t>
            </a:r>
            <a:r>
              <a:rPr lang="ru-RU" sz="3000" dirty="0" err="1">
                <a:solidFill>
                  <a:schemeClr val="bg1"/>
                </a:solidFill>
              </a:rPr>
              <a:t>Крушельницька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виконує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найскладніші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партії</a:t>
            </a:r>
            <a:r>
              <a:rPr lang="ru-RU" sz="3000" dirty="0">
                <a:solidFill>
                  <a:schemeClr val="bg1"/>
                </a:solidFill>
              </a:rPr>
              <a:t> Вагнера: "</a:t>
            </a:r>
            <a:r>
              <a:rPr lang="ru-RU" sz="3000" dirty="0" err="1">
                <a:solidFill>
                  <a:schemeClr val="bg1"/>
                </a:solidFill>
              </a:rPr>
              <a:t>Лоенгрін</a:t>
            </a:r>
            <a:r>
              <a:rPr lang="ru-RU" sz="3000" dirty="0">
                <a:solidFill>
                  <a:schemeClr val="bg1"/>
                </a:solidFill>
              </a:rPr>
              <a:t>", "</a:t>
            </a:r>
            <a:r>
              <a:rPr lang="ru-RU" sz="3000" dirty="0" err="1">
                <a:solidFill>
                  <a:schemeClr val="bg1"/>
                </a:solidFill>
              </a:rPr>
              <a:t>Трістан</a:t>
            </a:r>
            <a:r>
              <a:rPr lang="ru-RU" sz="3000" dirty="0">
                <a:solidFill>
                  <a:schemeClr val="bg1"/>
                </a:solidFill>
              </a:rPr>
              <a:t> та </a:t>
            </a:r>
            <a:r>
              <a:rPr lang="ru-RU" sz="3000" dirty="0" err="1">
                <a:solidFill>
                  <a:schemeClr val="bg1"/>
                </a:solidFill>
              </a:rPr>
              <a:t>Ізольда</a:t>
            </a:r>
            <a:r>
              <a:rPr lang="ru-RU" sz="3000" dirty="0">
                <a:solidFill>
                  <a:schemeClr val="bg1"/>
                </a:solidFill>
              </a:rPr>
              <a:t>", "</a:t>
            </a:r>
            <a:r>
              <a:rPr lang="ru-RU" sz="3000" dirty="0" err="1">
                <a:solidFill>
                  <a:schemeClr val="bg1"/>
                </a:solidFill>
              </a:rPr>
              <a:t>Валькірія</a:t>
            </a:r>
            <a:r>
              <a:rPr lang="ru-RU" sz="3000" dirty="0">
                <a:solidFill>
                  <a:schemeClr val="bg1"/>
                </a:solidFill>
              </a:rPr>
              <a:t>", "Тангейзер"... Вона </a:t>
            </a:r>
            <a:r>
              <a:rPr lang="ru-RU" sz="3000" dirty="0" err="1">
                <a:solidFill>
                  <a:schemeClr val="bg1"/>
                </a:solidFill>
              </a:rPr>
              <a:t>багато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гастролює</a:t>
            </a:r>
            <a:r>
              <a:rPr lang="ru-RU" sz="3000" dirty="0">
                <a:solidFill>
                  <a:schemeClr val="bg1"/>
                </a:solidFill>
              </a:rPr>
              <a:t>. </a:t>
            </a:r>
            <a:r>
              <a:rPr lang="ru-RU" sz="3000" dirty="0" err="1">
                <a:solidFill>
                  <a:schemeClr val="bg1"/>
                </a:solidFill>
              </a:rPr>
              <a:t>Співає</a:t>
            </a:r>
            <a:r>
              <a:rPr lang="ru-RU" sz="3000" dirty="0">
                <a:solidFill>
                  <a:schemeClr val="bg1"/>
                </a:solidFill>
              </a:rPr>
              <a:t> у </a:t>
            </a:r>
            <a:r>
              <a:rPr lang="ru-RU" sz="3000" dirty="0" err="1">
                <a:solidFill>
                  <a:schemeClr val="bg1"/>
                </a:solidFill>
              </a:rPr>
              <a:t>Варшаві</a:t>
            </a:r>
            <a:r>
              <a:rPr lang="ru-RU" sz="3000" dirty="0">
                <a:solidFill>
                  <a:schemeClr val="bg1"/>
                </a:solidFill>
              </a:rPr>
              <a:t>, </a:t>
            </a:r>
            <a:r>
              <a:rPr lang="ru-RU" sz="3000" dirty="0" err="1">
                <a:solidFill>
                  <a:schemeClr val="bg1"/>
                </a:solidFill>
              </a:rPr>
              <a:t>Відні</a:t>
            </a:r>
            <a:r>
              <a:rPr lang="ru-RU" sz="3000" dirty="0">
                <a:solidFill>
                  <a:schemeClr val="bg1"/>
                </a:solidFill>
              </a:rPr>
              <a:t>, </a:t>
            </a:r>
            <a:r>
              <a:rPr lang="ru-RU" sz="3000" dirty="0" err="1">
                <a:solidFill>
                  <a:schemeClr val="bg1"/>
                </a:solidFill>
              </a:rPr>
              <a:t>Парижі</a:t>
            </a:r>
            <a:r>
              <a:rPr lang="ru-RU" sz="3000" dirty="0">
                <a:solidFill>
                  <a:schemeClr val="bg1"/>
                </a:solidFill>
              </a:rPr>
              <a:t>, в Санкт-</a:t>
            </a:r>
            <a:r>
              <a:rPr lang="ru-RU" sz="3000" dirty="0" err="1">
                <a:solidFill>
                  <a:schemeClr val="bg1"/>
                </a:solidFill>
              </a:rPr>
              <a:t>Петербурзі</a:t>
            </a:r>
            <a:r>
              <a:rPr lang="ru-RU" sz="3000" dirty="0">
                <a:solidFill>
                  <a:schemeClr val="bg1"/>
                </a:solidFill>
              </a:rPr>
              <a:t>, в </a:t>
            </a:r>
            <a:r>
              <a:rPr lang="ru-RU" sz="3000" dirty="0" err="1">
                <a:solidFill>
                  <a:schemeClr val="bg1"/>
                </a:solidFill>
              </a:rPr>
              <a:t>Міланському</a:t>
            </a:r>
            <a:r>
              <a:rPr lang="ru-RU" sz="3000" dirty="0">
                <a:solidFill>
                  <a:schemeClr val="bg1"/>
                </a:solidFill>
              </a:rPr>
              <a:t> "Ла Скала"... </a:t>
            </a:r>
            <a:r>
              <a:rPr lang="ru-RU" sz="3000" dirty="0" err="1">
                <a:solidFill>
                  <a:schemeClr val="bg1"/>
                </a:solidFill>
              </a:rPr>
              <a:t>Різні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партії</a:t>
            </a:r>
            <a:r>
              <a:rPr lang="ru-RU" sz="3000" dirty="0">
                <a:solidFill>
                  <a:schemeClr val="bg1"/>
                </a:solidFill>
              </a:rPr>
              <a:t>, </a:t>
            </a:r>
            <a:r>
              <a:rPr lang="ru-RU" sz="3000" dirty="0" err="1">
                <a:solidFill>
                  <a:schemeClr val="bg1"/>
                </a:solidFill>
              </a:rPr>
              <a:t>різні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образи</a:t>
            </a:r>
            <a:r>
              <a:rPr lang="ru-RU" sz="3000" dirty="0">
                <a:solidFill>
                  <a:schemeClr val="bg1"/>
                </a:solidFill>
              </a:rPr>
              <a:t>. Романтична </a:t>
            </a:r>
            <a:r>
              <a:rPr lang="ru-RU" sz="3000" dirty="0" err="1">
                <a:solidFill>
                  <a:schemeClr val="bg1"/>
                </a:solidFill>
              </a:rPr>
              <a:t>Тетяна</a:t>
            </a:r>
            <a:r>
              <a:rPr lang="ru-RU" sz="3000" dirty="0">
                <a:solidFill>
                  <a:schemeClr val="bg1"/>
                </a:solidFill>
              </a:rPr>
              <a:t> з "</a:t>
            </a:r>
            <a:r>
              <a:rPr lang="ru-RU" sz="3000" dirty="0" err="1">
                <a:solidFill>
                  <a:schemeClr val="bg1"/>
                </a:solidFill>
              </a:rPr>
              <a:t>Євгенія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Онєгіна</a:t>
            </a:r>
            <a:r>
              <a:rPr lang="ru-RU" sz="3000" dirty="0">
                <a:solidFill>
                  <a:schemeClr val="bg1"/>
                </a:solidFill>
              </a:rPr>
              <a:t>" П. </a:t>
            </a:r>
            <a:r>
              <a:rPr lang="ru-RU" sz="3000" dirty="0" err="1">
                <a:solidFill>
                  <a:schemeClr val="bg1"/>
                </a:solidFill>
              </a:rPr>
              <a:t>Чайковського</a:t>
            </a:r>
            <a:r>
              <a:rPr lang="ru-RU" sz="3000" dirty="0">
                <a:solidFill>
                  <a:schemeClr val="bg1"/>
                </a:solidFill>
              </a:rPr>
              <a:t>, </a:t>
            </a:r>
            <a:r>
              <a:rPr lang="ru-RU" sz="3000" dirty="0" err="1">
                <a:solidFill>
                  <a:schemeClr val="bg1"/>
                </a:solidFill>
              </a:rPr>
              <a:t>спокуслива</a:t>
            </a:r>
            <a:r>
              <a:rPr lang="ru-RU" sz="3000" dirty="0">
                <a:solidFill>
                  <a:schemeClr val="bg1"/>
                </a:solidFill>
              </a:rPr>
              <a:t> Кармен Ж. </a:t>
            </a:r>
            <a:r>
              <a:rPr lang="ru-RU" sz="3000" dirty="0" err="1">
                <a:solidFill>
                  <a:schemeClr val="bg1"/>
                </a:solidFill>
              </a:rPr>
              <a:t>Бізе</a:t>
            </a:r>
            <a:r>
              <a:rPr lang="ru-RU" sz="3000" dirty="0">
                <a:solidFill>
                  <a:schemeClr val="bg1"/>
                </a:solidFill>
              </a:rPr>
              <a:t>, </a:t>
            </a:r>
            <a:r>
              <a:rPr lang="ru-RU" sz="3000" dirty="0" err="1">
                <a:solidFill>
                  <a:schemeClr val="bg1"/>
                </a:solidFill>
              </a:rPr>
              <a:t>сумноока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рабиня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Аїда</a:t>
            </a:r>
            <a:r>
              <a:rPr lang="ru-RU" sz="3000" dirty="0">
                <a:solidFill>
                  <a:schemeClr val="bg1"/>
                </a:solidFill>
              </a:rPr>
              <a:t> Д. </a:t>
            </a:r>
            <a:r>
              <a:rPr lang="ru-RU" sz="3000" dirty="0" err="1">
                <a:solidFill>
                  <a:schemeClr val="bg1"/>
                </a:solidFill>
              </a:rPr>
              <a:t>Верді</a:t>
            </a:r>
            <a:r>
              <a:rPr lang="ru-RU" sz="3000" dirty="0">
                <a:solidFill>
                  <a:schemeClr val="bg1"/>
                </a:solidFill>
              </a:rPr>
              <a:t>, </a:t>
            </a:r>
            <a:r>
              <a:rPr lang="ru-RU" sz="3000" dirty="0" err="1">
                <a:solidFill>
                  <a:schemeClr val="bg1"/>
                </a:solidFill>
              </a:rPr>
              <a:t>чарівна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Мімі</a:t>
            </a:r>
            <a:r>
              <a:rPr lang="ru-RU" sz="3000" dirty="0">
                <a:solidFill>
                  <a:schemeClr val="bg1"/>
                </a:solidFill>
              </a:rPr>
              <a:t> з "</a:t>
            </a:r>
            <a:r>
              <a:rPr lang="ru-RU" sz="3000" dirty="0" err="1">
                <a:solidFill>
                  <a:schemeClr val="bg1"/>
                </a:solidFill>
              </a:rPr>
              <a:t>Богеми</a:t>
            </a:r>
            <a:r>
              <a:rPr lang="ru-RU" sz="3000" dirty="0">
                <a:solidFill>
                  <a:schemeClr val="bg1"/>
                </a:solidFill>
              </a:rPr>
              <a:t>" Д. </a:t>
            </a:r>
            <a:r>
              <a:rPr lang="ru-RU" sz="3000" dirty="0" err="1">
                <a:solidFill>
                  <a:schemeClr val="bg1"/>
                </a:solidFill>
              </a:rPr>
              <a:t>Пуччіні</a:t>
            </a:r>
            <a:r>
              <a:rPr lang="ru-RU" sz="3000" dirty="0">
                <a:solidFill>
                  <a:schemeClr val="bg1"/>
                </a:solidFill>
              </a:rPr>
              <a:t>, </a:t>
            </a:r>
            <a:r>
              <a:rPr lang="ru-RU" sz="3000" dirty="0" err="1">
                <a:solidFill>
                  <a:schemeClr val="bg1"/>
                </a:solidFill>
              </a:rPr>
              <a:t>чуттєва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Саломея</a:t>
            </a:r>
            <a:r>
              <a:rPr lang="ru-RU" sz="3000" dirty="0">
                <a:solidFill>
                  <a:schemeClr val="bg1"/>
                </a:solidFill>
              </a:rPr>
              <a:t>, яка, </a:t>
            </a:r>
            <a:r>
              <a:rPr lang="ru-RU" sz="3000" dirty="0" err="1">
                <a:solidFill>
                  <a:schemeClr val="bg1"/>
                </a:solidFill>
              </a:rPr>
              <a:t>мов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професійна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танцівниця</a:t>
            </a:r>
            <a:r>
              <a:rPr lang="ru-RU" sz="3000" dirty="0">
                <a:solidFill>
                  <a:schemeClr val="bg1"/>
                </a:solidFill>
              </a:rPr>
              <a:t>, </a:t>
            </a:r>
            <a:r>
              <a:rPr lang="ru-RU" sz="3000" dirty="0" err="1">
                <a:solidFill>
                  <a:schemeClr val="bg1"/>
                </a:solidFill>
              </a:rPr>
              <a:t>виконує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танок</a:t>
            </a:r>
            <a:r>
              <a:rPr lang="ru-RU" sz="3000" dirty="0">
                <a:solidFill>
                  <a:schemeClr val="bg1"/>
                </a:solidFill>
              </a:rPr>
              <a:t> "Семи </a:t>
            </a:r>
            <a:r>
              <a:rPr lang="ru-RU" sz="3000" dirty="0" err="1">
                <a:solidFill>
                  <a:schemeClr val="bg1"/>
                </a:solidFill>
              </a:rPr>
              <a:t>серпанків</a:t>
            </a:r>
            <a:r>
              <a:rPr lang="ru-RU" sz="3000" dirty="0">
                <a:solidFill>
                  <a:schemeClr val="bg1"/>
                </a:solidFill>
              </a:rPr>
              <a:t>", </a:t>
            </a:r>
            <a:r>
              <a:rPr lang="ru-RU" sz="3000" dirty="0" err="1">
                <a:solidFill>
                  <a:schemeClr val="bg1"/>
                </a:solidFill>
              </a:rPr>
              <a:t>владна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Валькірія</a:t>
            </a:r>
            <a:r>
              <a:rPr lang="ru-RU" sz="3000" dirty="0">
                <a:solidFill>
                  <a:schemeClr val="bg1"/>
                </a:solidFill>
              </a:rPr>
              <a:t> Р. Вагнера, </a:t>
            </a:r>
            <a:r>
              <a:rPr lang="ru-RU" sz="3000" dirty="0" err="1">
                <a:solidFill>
                  <a:schemeClr val="bg1"/>
                </a:solidFill>
              </a:rPr>
              <a:t>від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вигуку</a:t>
            </a:r>
            <a:r>
              <a:rPr lang="ru-RU" sz="3000" dirty="0">
                <a:solidFill>
                  <a:schemeClr val="bg1"/>
                </a:solidFill>
              </a:rPr>
              <a:t> "е-</a:t>
            </a:r>
            <a:r>
              <a:rPr lang="ru-RU" sz="3000" dirty="0" err="1">
                <a:solidFill>
                  <a:schemeClr val="bg1"/>
                </a:solidFill>
              </a:rPr>
              <a:t>ге</a:t>
            </a:r>
            <a:r>
              <a:rPr lang="ru-RU" sz="3000" dirty="0">
                <a:solidFill>
                  <a:schemeClr val="bg1"/>
                </a:solidFill>
              </a:rPr>
              <a:t>-гей!" </a:t>
            </a:r>
            <a:r>
              <a:rPr lang="ru-RU" sz="3000" dirty="0" err="1">
                <a:solidFill>
                  <a:schemeClr val="bg1"/>
                </a:solidFill>
              </a:rPr>
              <a:t>якої</a:t>
            </a:r>
            <a:r>
              <a:rPr lang="ru-RU" sz="3000" dirty="0">
                <a:solidFill>
                  <a:schemeClr val="bg1"/>
                </a:solidFill>
              </a:rPr>
              <a:t> у </a:t>
            </a:r>
            <a:r>
              <a:rPr lang="ru-RU" sz="3000" dirty="0" err="1">
                <a:solidFill>
                  <a:schemeClr val="bg1"/>
                </a:solidFill>
              </a:rPr>
              <a:t>слухачів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пробігав</a:t>
            </a:r>
            <a:r>
              <a:rPr lang="ru-RU" sz="3000" dirty="0">
                <a:solidFill>
                  <a:schemeClr val="bg1"/>
                </a:solidFill>
              </a:rPr>
              <a:t> мороз по </a:t>
            </a:r>
            <a:r>
              <a:rPr lang="ru-RU" sz="3000" dirty="0" err="1">
                <a:solidFill>
                  <a:schemeClr val="bg1"/>
                </a:solidFill>
              </a:rPr>
              <a:t>шкірі</a:t>
            </a:r>
            <a:r>
              <a:rPr lang="ru-RU" sz="3000" dirty="0">
                <a:solidFill>
                  <a:schemeClr val="bg1"/>
                </a:solidFill>
              </a:rPr>
              <a:t>... </a:t>
            </a:r>
            <a:endParaRPr lang="uk-UA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13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krushelnytska_ai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3776656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043608" y="6237312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ru-RU" sz="1800" dirty="0" err="1" smtClean="0">
                <a:solidFill>
                  <a:schemeClr val="bg1"/>
                </a:solidFill>
              </a:rPr>
              <a:t>Аїда</a:t>
            </a:r>
            <a:r>
              <a:rPr lang="ru-RU" sz="1800" dirty="0" smtClean="0">
                <a:solidFill>
                  <a:schemeClr val="bg1"/>
                </a:solidFill>
              </a:rPr>
              <a:t> ("</a:t>
            </a:r>
            <a:r>
              <a:rPr lang="ru-RU" sz="1800" dirty="0" err="1" smtClean="0">
                <a:solidFill>
                  <a:schemeClr val="bg1"/>
                </a:solidFill>
              </a:rPr>
              <a:t>Ла</a:t>
            </a:r>
            <a:r>
              <a:rPr lang="ru-RU" sz="1800" dirty="0" smtClean="0">
                <a:solidFill>
                  <a:schemeClr val="bg1"/>
                </a:solidFill>
              </a:rPr>
              <a:t> Скала" </a:t>
            </a:r>
            <a:r>
              <a:rPr lang="ru-RU" sz="1800" dirty="0" err="1" smtClean="0">
                <a:solidFill>
                  <a:schemeClr val="bg1"/>
                </a:solidFill>
              </a:rPr>
              <a:t>Італія</a:t>
            </a:r>
            <a:r>
              <a:rPr lang="ru-RU" sz="1800" dirty="0" smtClean="0">
                <a:solidFill>
                  <a:schemeClr val="bg1"/>
                </a:solidFill>
              </a:rPr>
              <a:t>)</a:t>
            </a: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4" name="Picture 5" descr="solom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514" y="1556792"/>
            <a:ext cx="4461616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ижний колонтитул 3"/>
          <p:cNvSpPr txBox="1">
            <a:spLocks/>
          </p:cNvSpPr>
          <p:nvPr/>
        </p:nvSpPr>
        <p:spPr>
          <a:xfrm>
            <a:off x="5292080" y="5229200"/>
            <a:ext cx="2952328" cy="43204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000" smtClean="0">
                <a:solidFill>
                  <a:schemeClr val="bg1"/>
                </a:solidFill>
              </a:rPr>
              <a:t>Тетяна ("Євгеній Онегін»)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09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Тема9</Template>
  <TotalTime>98</TotalTime>
  <Words>1388</Words>
  <Application>Microsoft Office PowerPoint</Application>
  <PresentationFormat>Экран (4:3)</PresentationFormat>
  <Paragraphs>30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Тема9</vt:lpstr>
      <vt:lpstr>Соломія Крушельницька- український соловейко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Соломія Крушельницька- український соловейко</dc:title>
  <dc:creator>Vika</dc:creator>
  <cp:lastModifiedBy>Vika</cp:lastModifiedBy>
  <cp:revision>12</cp:revision>
  <dcterms:created xsi:type="dcterms:W3CDTF">2013-04-01T14:33:43Z</dcterms:created>
  <dcterms:modified xsi:type="dcterms:W3CDTF">2013-04-07T09:21:14Z</dcterms:modified>
</cp:coreProperties>
</file>