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9" r:id="rId3"/>
    <p:sldId id="257" r:id="rId4"/>
    <p:sldId id="260" r:id="rId5"/>
    <p:sldId id="261" r:id="rId6"/>
    <p:sldId id="262" r:id="rId7"/>
    <p:sldId id="263" r:id="rId8"/>
    <p:sldId id="264" r:id="rId9"/>
    <p:sldId id="266" r:id="rId10"/>
    <p:sldId id="267" r:id="rId11"/>
    <p:sldId id="265" r:id="rId12"/>
    <p:sldId id="269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4" autoAdjust="0"/>
    <p:restoredTop sz="94660"/>
  </p:normalViewPr>
  <p:slideViewPr>
    <p:cSldViewPr snapToGrid="0">
      <p:cViewPr varScale="1">
        <p:scale>
          <a:sx n="76" d="100"/>
          <a:sy n="76" d="100"/>
        </p:scale>
        <p:origin x="39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E3422-1E1D-472E-9DAB-8563DE20CD61}" type="datetimeFigureOut">
              <a:rPr lang="ru-RU" smtClean="0"/>
              <a:t>19.03.2014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B97CD-B134-4254-9112-95CA5F79AE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2075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E3422-1E1D-472E-9DAB-8563DE20CD61}" type="datetimeFigureOut">
              <a:rPr lang="ru-RU" smtClean="0"/>
              <a:t>19.03.2014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B97CD-B134-4254-9112-95CA5F79AE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432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E3422-1E1D-472E-9DAB-8563DE20CD61}" type="datetimeFigureOut">
              <a:rPr lang="ru-RU" smtClean="0"/>
              <a:t>19.03.2014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B97CD-B134-4254-9112-95CA5F79AE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8110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E3422-1E1D-472E-9DAB-8563DE20CD61}" type="datetimeFigureOut">
              <a:rPr lang="ru-RU" smtClean="0"/>
              <a:t>19.03.2014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B97CD-B134-4254-9112-95CA5F79AE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6939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E3422-1E1D-472E-9DAB-8563DE20CD61}" type="datetimeFigureOut">
              <a:rPr lang="ru-RU" smtClean="0"/>
              <a:t>19.03.2014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B97CD-B134-4254-9112-95CA5F79AE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5443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E3422-1E1D-472E-9DAB-8563DE20CD61}" type="datetimeFigureOut">
              <a:rPr lang="ru-RU" smtClean="0"/>
              <a:t>19.03.2014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B97CD-B134-4254-9112-95CA5F79AE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4846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E3422-1E1D-472E-9DAB-8563DE20CD61}" type="datetimeFigureOut">
              <a:rPr lang="ru-RU" smtClean="0"/>
              <a:t>19.03.2014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B97CD-B134-4254-9112-95CA5F79AE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8105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E3422-1E1D-472E-9DAB-8563DE20CD61}" type="datetimeFigureOut">
              <a:rPr lang="ru-RU" smtClean="0"/>
              <a:t>19.03.2014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B97CD-B134-4254-9112-95CA5F79AE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101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E3422-1E1D-472E-9DAB-8563DE20CD61}" type="datetimeFigureOut">
              <a:rPr lang="ru-RU" smtClean="0"/>
              <a:t>19.03.2014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B97CD-B134-4254-9112-95CA5F79AE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7939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E3422-1E1D-472E-9DAB-8563DE20CD61}" type="datetimeFigureOut">
              <a:rPr lang="ru-RU" smtClean="0"/>
              <a:t>19.03.2014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B97CD-B134-4254-9112-95CA5F79AE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4555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E3422-1E1D-472E-9DAB-8563DE20CD61}" type="datetimeFigureOut">
              <a:rPr lang="ru-RU" smtClean="0"/>
              <a:t>19.03.2014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B97CD-B134-4254-9112-95CA5F79AE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8000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E3422-1E1D-472E-9DAB-8563DE20CD61}" type="datetimeFigureOut">
              <a:rPr lang="ru-RU" smtClean="0"/>
              <a:t>19.03.2014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B97CD-B134-4254-9112-95CA5F79AE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5045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E3422-1E1D-472E-9DAB-8563DE20CD61}" type="datetimeFigureOut">
              <a:rPr lang="ru-RU" smtClean="0"/>
              <a:t>19.03.2014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B97CD-B134-4254-9112-95CA5F79AE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7280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E3422-1E1D-472E-9DAB-8563DE20CD61}" type="datetimeFigureOut">
              <a:rPr lang="ru-RU" smtClean="0"/>
              <a:t>19.03.2014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B97CD-B134-4254-9112-95CA5F79AE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7065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E3422-1E1D-472E-9DAB-8563DE20CD61}" type="datetimeFigureOut">
              <a:rPr lang="ru-RU" smtClean="0"/>
              <a:t>19.03.2014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B97CD-B134-4254-9112-95CA5F79AE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1426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E3422-1E1D-472E-9DAB-8563DE20CD61}" type="datetimeFigureOut">
              <a:rPr lang="ru-RU" smtClean="0"/>
              <a:t>19.03.2014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B97CD-B134-4254-9112-95CA5F79AE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7684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E3422-1E1D-472E-9DAB-8563DE20CD61}" type="datetimeFigureOut">
              <a:rPr lang="ru-RU" smtClean="0"/>
              <a:t>19.03.2014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B97CD-B134-4254-9112-95CA5F79AE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1968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E3422-1E1D-472E-9DAB-8563DE20CD61}" type="datetimeFigureOut">
              <a:rPr lang="ru-RU" smtClean="0"/>
              <a:t>19.03.2014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B97CD-B134-4254-9112-95CA5F79AE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4617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E3422-1E1D-472E-9DAB-8563DE20CD61}" type="datetimeFigureOut">
              <a:rPr lang="ru-RU" smtClean="0"/>
              <a:t>19.03.2014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B97CD-B134-4254-9112-95CA5F79AE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7442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E3422-1E1D-472E-9DAB-8563DE20CD61}" type="datetimeFigureOut">
              <a:rPr lang="ru-RU" smtClean="0"/>
              <a:t>19.03.2014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B97CD-B134-4254-9112-95CA5F79AE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1443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E3422-1E1D-472E-9DAB-8563DE20CD61}" type="datetimeFigureOut">
              <a:rPr lang="ru-RU" smtClean="0"/>
              <a:t>19.03.2014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B97CD-B134-4254-9112-95CA5F79AE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2895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E3422-1E1D-472E-9DAB-8563DE20CD61}" type="datetimeFigureOut">
              <a:rPr lang="ru-RU" smtClean="0"/>
              <a:t>19.03.2014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B97CD-B134-4254-9112-95CA5F79AE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0472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AE3422-1E1D-472E-9DAB-8563DE20CD61}" type="datetimeFigureOut">
              <a:rPr lang="ru-RU" smtClean="0"/>
              <a:t>19.03.2014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4B97CD-B134-4254-9112-95CA5F79AE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69083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14:warp dir="in"/>
      </p:transition>
    </mc:Choice>
    <mc:Fallback xmlns="">
      <p:transition spd="slow" advClick="0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AE3422-1E1D-472E-9DAB-8563DE20CD61}" type="datetimeFigureOut">
              <a:rPr lang="ru-RU" smtClean="0"/>
              <a:t>19.03.2014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4B97CD-B134-4254-9112-95CA5F79AE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014668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(OST -White Collar---Белый воротничок-) - Людвиг Ван Бетховен - Мелодия Слёз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6326" y="6248400"/>
            <a:ext cx="609600" cy="6096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-47180" y="2967335"/>
            <a:ext cx="122863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50" dirty="0" smtClean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Вам всё ещё безразлична Ваша жизнь?</a:t>
            </a:r>
            <a:endParaRPr lang="ru-RU" sz="5400" b="1" cap="none" spc="50" dirty="0">
              <a:ln w="0"/>
              <a:solidFill>
                <a:schemeClr val="tx1">
                  <a:lumMod val="95000"/>
                  <a:lumOff val="5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94827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14:warp dir="in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4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1316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14:warp dir="in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429" y="0"/>
            <a:ext cx="4898571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125306" y="2765173"/>
            <a:ext cx="8219622" cy="31700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4000" b="1" spc="50" dirty="0">
                <a:ln w="0"/>
                <a:solidFill>
                  <a:schemeClr val="accent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Тема социальной рекламы:</a:t>
            </a:r>
          </a:p>
          <a:p>
            <a:r>
              <a:rPr lang="ru-RU" sz="4000" b="1" spc="50" dirty="0" smtClean="0">
                <a:ln w="0"/>
                <a:solidFill>
                  <a:schemeClr val="accent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«</a:t>
            </a:r>
            <a:r>
              <a:rPr lang="ru-RU" sz="4000" b="1" spc="50" dirty="0">
                <a:ln w="0"/>
                <a:solidFill>
                  <a:schemeClr val="accent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Скажи нет вредным привычкам»</a:t>
            </a:r>
          </a:p>
          <a:p>
            <a:r>
              <a:rPr lang="ru-RU" sz="4000" b="1" spc="50" dirty="0">
                <a:ln w="0"/>
                <a:solidFill>
                  <a:schemeClr val="accent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Ученицы 11-Арх класса</a:t>
            </a:r>
          </a:p>
          <a:p>
            <a:r>
              <a:rPr lang="ru-RU" sz="4000" b="1" spc="50" dirty="0">
                <a:ln w="0"/>
                <a:solidFill>
                  <a:schemeClr val="accent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Ефремовой Ирины</a:t>
            </a:r>
          </a:p>
          <a:p>
            <a:r>
              <a:rPr lang="ru-RU" sz="4000" b="1" cap="none" spc="50" dirty="0" smtClean="0">
                <a:ln w="0"/>
                <a:solidFill>
                  <a:schemeClr val="accent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endParaRPr lang="ru-RU" sz="4000" b="1" cap="none" spc="50" dirty="0">
              <a:ln w="0"/>
              <a:solidFill>
                <a:schemeClr val="accent6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09364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14:warp dir="in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9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88900"/>
            <a:ext cx="4692316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4307305" y="2551837"/>
            <a:ext cx="7729873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just"/>
            <a:r>
              <a:rPr lang="ru-RU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Украина занимает первое место:</a:t>
            </a:r>
          </a:p>
          <a:p>
            <a:pPr algn="just"/>
            <a:r>
              <a:rPr lang="ru-RU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По уровню детского алкоголизма</a:t>
            </a:r>
          </a:p>
          <a:p>
            <a:pPr algn="just"/>
            <a:r>
              <a:rPr lang="ru-RU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По темпам вымирания. С 1992 года нас стало меньше на 6 млн.</a:t>
            </a:r>
          </a:p>
          <a:p>
            <a:pPr algn="just"/>
            <a:r>
              <a:rPr lang="ru-RU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По распространенности ВИЧ среди взрослых (в Европе и Центральной Азии)</a:t>
            </a:r>
          </a:p>
          <a:p>
            <a:pPr algn="just"/>
            <a:r>
              <a:rPr lang="ru-RU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По распространенности ВИЧ среди беременных женщин (в Европе)</a:t>
            </a:r>
          </a:p>
          <a:p>
            <a:pPr algn="just"/>
            <a:r>
              <a:rPr lang="en-US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ru-RU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66280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14:warp dir="in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5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376574" y="2438403"/>
            <a:ext cx="9331849" cy="34163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ru-RU" sz="7200" b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Ежегодно от алкоголя</a:t>
            </a:r>
          </a:p>
          <a:p>
            <a:pPr algn="ctr"/>
            <a:r>
              <a:rPr lang="ru-RU" sz="7200" b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в </a:t>
            </a:r>
            <a:r>
              <a:rPr lang="ru-RU" sz="72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Украине </a:t>
            </a:r>
            <a:r>
              <a:rPr lang="ru-RU" sz="7200" b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умирает</a:t>
            </a:r>
          </a:p>
          <a:p>
            <a:pPr algn="ctr"/>
            <a:r>
              <a:rPr lang="ru-RU" sz="7200" b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40 </a:t>
            </a:r>
            <a:r>
              <a:rPr lang="ru-RU" sz="72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000 </a:t>
            </a:r>
            <a:r>
              <a:rPr lang="ru-RU" sz="7200" b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людей</a:t>
            </a:r>
            <a:endParaRPr lang="ru-RU" sz="72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16755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14:warp dir="in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4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4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4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4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4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4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4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4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4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4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4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4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0600" y="850900"/>
            <a:ext cx="7670800" cy="5156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848536" y="235746"/>
            <a:ext cx="223997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2800" b="1" cap="none" spc="50" dirty="0" smtClean="0">
                <a:ln w="0"/>
                <a:solidFill>
                  <a:srgbClr val="C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Каждый год </a:t>
            </a:r>
            <a:endParaRPr lang="ru-RU" sz="2800" b="1" cap="none" spc="50" dirty="0">
              <a:ln w="0"/>
              <a:solidFill>
                <a:srgbClr val="C0000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985506" y="143413"/>
            <a:ext cx="193386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3600" b="1" spc="50" dirty="0" smtClean="0">
                <a:ln w="0"/>
                <a:solidFill>
                  <a:srgbClr val="C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Умирает</a:t>
            </a:r>
            <a:endParaRPr lang="ru-RU" sz="3600" b="1" cap="none" spc="50" dirty="0">
              <a:ln w="0"/>
              <a:solidFill>
                <a:srgbClr val="C0000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921914" y="2967335"/>
            <a:ext cx="3481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endParaRPr lang="ru-RU" sz="5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692444" y="235747"/>
            <a:ext cx="319414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2800" b="1" spc="50" dirty="0">
                <a:ln w="0"/>
                <a:solidFill>
                  <a:srgbClr val="C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2,5 млн. человек. </a:t>
            </a:r>
            <a:endParaRPr lang="ru-RU" sz="2800" b="1" cap="none" spc="50" dirty="0">
              <a:ln w="0"/>
              <a:solidFill>
                <a:srgbClr val="C0000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72022" y="6099033"/>
            <a:ext cx="329192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3600" b="1" spc="50" dirty="0">
                <a:ln w="0"/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140 </a:t>
            </a:r>
            <a:r>
              <a:rPr lang="ru-RU" sz="2800" b="1" spc="50" dirty="0">
                <a:ln w="0"/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млн. человек</a:t>
            </a:r>
            <a:endParaRPr lang="ru-RU" sz="2800" b="1" cap="none" spc="50" dirty="0">
              <a:ln w="0"/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8692444" y="6160588"/>
            <a:ext cx="335559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spc="50" dirty="0">
                <a:ln w="0"/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ru-RU" sz="2800" b="1" spc="50" dirty="0">
                <a:ln w="0"/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требуется лечение </a:t>
            </a:r>
            <a:endParaRPr lang="ru-RU" sz="2800" b="1" cap="none" spc="50" dirty="0">
              <a:ln w="0"/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60684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14:warp dir="in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6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6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7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7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75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3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3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6561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14:warp dir="in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0356" r="-10356"/>
          <a:stretch/>
        </p:blipFill>
        <p:spPr>
          <a:xfrm>
            <a:off x="8632484" y="478760"/>
            <a:ext cx="3997936" cy="352379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3551" y="-240631"/>
            <a:ext cx="4858933" cy="424318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14" y="3775703"/>
            <a:ext cx="4593318" cy="3082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839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14:warp dir="in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1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9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0022498" y="3811012"/>
            <a:ext cx="32293307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ru-RU" b="1" spc="50" dirty="0">
                <a:ln w="0"/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ru-RU" sz="2400" b="1" spc="50" dirty="0">
                <a:ln w="0"/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Согласно социологическим исследованиям  2003 года </a:t>
            </a:r>
            <a:r>
              <a:rPr lang="ru-RU" sz="2400" b="1" spc="50" dirty="0" smtClean="0">
                <a:ln w="0"/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,</a:t>
            </a:r>
          </a:p>
          <a:p>
            <a:pPr algn="ctr"/>
            <a:r>
              <a:rPr lang="ru-RU" sz="2400" b="1" spc="50" dirty="0" smtClean="0">
                <a:ln w="0"/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количество </a:t>
            </a:r>
            <a:r>
              <a:rPr lang="ru-RU" sz="2400" b="1" spc="50" dirty="0">
                <a:ln w="0"/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инъекционных наркотиков достигает 560 тысяч; </a:t>
            </a:r>
          </a:p>
          <a:p>
            <a:pPr algn="ctr"/>
            <a:r>
              <a:rPr lang="ru-RU" sz="2400" b="1" spc="50" dirty="0" smtClean="0">
                <a:ln w="0"/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приблизительно </a:t>
            </a:r>
            <a:r>
              <a:rPr lang="ru-RU" sz="2400" b="1" spc="50" dirty="0">
                <a:ln w="0"/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325-425 тыс. жителей Украины </a:t>
            </a:r>
            <a:endParaRPr lang="ru-RU" sz="2400" b="1" spc="50" dirty="0" smtClean="0">
              <a:ln w="0"/>
              <a:solidFill>
                <a:srgbClr val="00B0F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  <a:p>
            <a:pPr algn="ctr"/>
            <a:r>
              <a:rPr lang="ru-RU" sz="2400" b="1" spc="50" dirty="0" smtClean="0">
                <a:ln w="0"/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употребляют </a:t>
            </a:r>
            <a:r>
              <a:rPr lang="ru-RU" sz="2400" b="1" spc="50" dirty="0">
                <a:ln w="0"/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наркотические </a:t>
            </a:r>
            <a:r>
              <a:rPr lang="ru-RU" sz="2400" b="1" spc="50" dirty="0" smtClean="0">
                <a:ln w="0"/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вещества</a:t>
            </a:r>
          </a:p>
          <a:p>
            <a:pPr algn="ctr"/>
            <a:r>
              <a:rPr lang="ru-RU" sz="2400" b="1" spc="50" dirty="0" smtClean="0">
                <a:ln w="0"/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ru-RU" sz="2400" b="1" spc="50" dirty="0">
                <a:ln w="0"/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инъекционным способом. То есть количество </a:t>
            </a:r>
            <a:r>
              <a:rPr lang="ru-RU" sz="2400" b="1" spc="50" dirty="0" smtClean="0">
                <a:ln w="0"/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употребляющих</a:t>
            </a:r>
          </a:p>
          <a:p>
            <a:pPr algn="ctr"/>
            <a:r>
              <a:rPr lang="ru-RU" sz="2400" b="1" spc="50" dirty="0" smtClean="0">
                <a:ln w="0"/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ru-RU" sz="2400" b="1" spc="50" dirty="0">
                <a:ln w="0"/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инъекционные наркотики составляет </a:t>
            </a:r>
            <a:endParaRPr lang="ru-RU" sz="2400" b="1" spc="50" dirty="0" smtClean="0">
              <a:ln w="0"/>
              <a:solidFill>
                <a:srgbClr val="00B0F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  <a:p>
            <a:pPr algn="ctr"/>
            <a:r>
              <a:rPr lang="ru-RU" sz="2400" b="1" spc="50" dirty="0" smtClean="0">
                <a:ln w="0"/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приблизительно </a:t>
            </a:r>
            <a:r>
              <a:rPr lang="ru-RU" sz="2400" b="1" spc="50" dirty="0">
                <a:ln w="0"/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1% всего населения страны</a:t>
            </a:r>
            <a:r>
              <a:rPr lang="ru-RU" sz="2400" b="1" spc="50" dirty="0" smtClean="0">
                <a:ln w="0"/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,</a:t>
            </a:r>
          </a:p>
          <a:p>
            <a:pPr algn="ctr"/>
            <a:r>
              <a:rPr lang="ru-RU" sz="2400" b="1" spc="50" dirty="0" smtClean="0">
                <a:ln w="0"/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ru-RU" sz="2400" b="1" spc="50" dirty="0">
                <a:ln w="0"/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включая детей и пожилых людей.</a:t>
            </a:r>
            <a:r>
              <a:rPr lang="ru-RU" sz="2400" b="1" spc="50" dirty="0" smtClean="0">
                <a:ln w="0"/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endParaRPr lang="ru-RU" sz="2400" b="1" spc="50" dirty="0">
              <a:ln w="0"/>
              <a:solidFill>
                <a:srgbClr val="00B0F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16046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14:warp dir="in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3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3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3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3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3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921914" y="2967335"/>
            <a:ext cx="3481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endParaRPr lang="ru-RU" sz="5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921914" y="2967335"/>
            <a:ext cx="3481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endParaRPr lang="ru-RU" sz="5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48950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14:warp dir="in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8337"/>
            <a:ext cx="4843914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8086" y="0"/>
            <a:ext cx="4843914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0126" y="1556083"/>
            <a:ext cx="2805141" cy="25915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3696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14:warp dir="in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242</TotalTime>
  <Words>148</Words>
  <Application>Microsoft Office PowerPoint</Application>
  <PresentationFormat>Широкоэкранный</PresentationFormat>
  <Paragraphs>31</Paragraphs>
  <Slides>11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Тема Office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27</cp:revision>
  <dcterms:created xsi:type="dcterms:W3CDTF">2014-03-18T19:18:14Z</dcterms:created>
  <dcterms:modified xsi:type="dcterms:W3CDTF">2014-03-19T07:25:37Z</dcterms:modified>
</cp:coreProperties>
</file>