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4941168"/>
            <a:ext cx="226368" cy="5960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404664"/>
            <a:ext cx="411480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sz="3600" b="1" i="1" u="sng" dirty="0" smtClean="0"/>
              <a:t>Оле</a:t>
            </a:r>
            <a:r>
              <a:rPr lang="uk-UA" sz="3600" b="1" i="1" u="sng" dirty="0"/>
              <a:t>к</a:t>
            </a:r>
            <a:r>
              <a:rPr lang="ru-RU" sz="3600" b="1" i="1" u="sng" dirty="0" smtClean="0"/>
              <a:t>са </a:t>
            </a:r>
            <a:r>
              <a:rPr lang="ru-RU" sz="3600" b="1" i="1" u="sng" dirty="0"/>
              <a:t>Петрович Стороженко </a:t>
            </a:r>
            <a:r>
              <a:rPr lang="ru-RU" sz="3200" b="1" dirty="0"/>
              <a:t>Н</a:t>
            </a:r>
            <a:r>
              <a:rPr lang="ru-RU" sz="3200" dirty="0" smtClean="0"/>
              <a:t>ародився 24 </a:t>
            </a:r>
            <a:r>
              <a:rPr lang="ru-RU" sz="3200" dirty="0"/>
              <a:t>листопада 1806, с. Лісогори, Чернігівська </a:t>
            </a:r>
            <a:r>
              <a:rPr lang="ru-RU" sz="3200" dirty="0" smtClean="0"/>
              <a:t>область, помер </a:t>
            </a:r>
            <a:r>
              <a:rPr lang="ru-RU" sz="3200" dirty="0"/>
              <a:t>18 листопада 1874, </a:t>
            </a:r>
            <a:r>
              <a:rPr lang="ru-RU" sz="3200" dirty="0" smtClean="0"/>
              <a:t> в м.Берестя (тепер </a:t>
            </a:r>
            <a:r>
              <a:rPr lang="ru-RU" sz="3200" dirty="0"/>
              <a:t>Білорусь</a:t>
            </a:r>
            <a:r>
              <a:rPr lang="ru-RU" sz="3200" dirty="0" smtClean="0"/>
              <a:t>). Український </a:t>
            </a:r>
            <a:r>
              <a:rPr lang="ru-RU" sz="3200" dirty="0"/>
              <a:t>письменник, етнограф, драматург. 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76056" y="273050"/>
            <a:ext cx="2376264" cy="5853113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2050" name="Picture 2" descr="D:\Profile\Рабочий стол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0648"/>
            <a:ext cx="388843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5686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3548" y="4173497"/>
            <a:ext cx="8028892" cy="2279839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>К</a:t>
            </a:r>
            <a:r>
              <a:rPr lang="uk-UA" sz="2000" b="1" dirty="0" smtClean="0"/>
              <a:t>озацький </a:t>
            </a:r>
            <a:r>
              <a:rPr lang="uk-UA" sz="2000" b="1" dirty="0"/>
              <a:t>рід Стороженків відомий з </a:t>
            </a:r>
            <a:r>
              <a:rPr lang="en-US" sz="2000" b="1" dirty="0"/>
              <a:t>XVII </a:t>
            </a:r>
            <a:r>
              <a:rPr lang="uk-UA" sz="2000" b="1" dirty="0"/>
              <a:t>ст.; відомості про його представників є в гетьманських універсалах і документах Генеральної військової канцелярії </a:t>
            </a:r>
            <a:r>
              <a:rPr lang="en-US" sz="2000" b="1" dirty="0"/>
              <a:t>XVIII </a:t>
            </a:r>
            <a:r>
              <a:rPr lang="uk-UA" sz="2000" b="1" dirty="0"/>
              <a:t>ст. Предків письменника можна знайти серед прилуцьких полковників, ічнянських і повстинських сотників, вони володіли чималими маєтками в Україні, зокрема на Полтавщині.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516016" cy="3540335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273732" y="2038827"/>
            <a:ext cx="547464" cy="7545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3074" name="Picture 2" descr="D:\Profile\Рабочий стол\hgfc6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0"/>
            <a:ext cx="5544616" cy="41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1842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816496" y="764704"/>
            <a:ext cx="2819400" cy="4432041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Д</a:t>
            </a:r>
            <a:r>
              <a:rPr lang="uk-UA" sz="1800" b="1" dirty="0" smtClean="0"/>
              <a:t>итячі </a:t>
            </a:r>
            <a:r>
              <a:rPr lang="uk-UA" sz="1800" b="1" dirty="0"/>
              <a:t>роки письменника минули в містечку Великі Будища Зіньківського повіту на Полтавщині. Дані про освіту письменника дослідники подають різні. Так А. Іщук зазначає, що Олекса Стороженко з молодих літ навчався у військовій школі. Коли йому минуло 18 років, він пішов на військову службу і майже не жив у рідних місцях, де народився і провів свої дитячі роки.</a:t>
            </a:r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 rot="60000">
            <a:off x="9325847" y="479141"/>
            <a:ext cx="284348" cy="153638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78024" y="960973"/>
            <a:ext cx="578024" cy="451803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4098" name="Picture 2" descr="D:\Profile\Рабочий стол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099" y="1700808"/>
            <a:ext cx="439248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1402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Autofit/>
          </a:bodyPr>
          <a:lstStyle/>
          <a:p>
            <a:r>
              <a:rPr lang="uk-UA" sz="3200" dirty="0" smtClean="0"/>
              <a:t>С</a:t>
            </a:r>
            <a:r>
              <a:rPr lang="uk-UA" sz="2400" dirty="0" smtClean="0"/>
              <a:t>початку </a:t>
            </a:r>
            <a:r>
              <a:rPr lang="uk-UA" sz="2400" dirty="0"/>
              <a:t>хлопець одержав домашню освіту, а потім учився в «шляхетному пансіоні при Слобідсько-Українській губернській гімназії в м. Харкові. З виданого О.Стороженку атестату видно, що в гімназії він вивчав російську, французьку, німецьку, латинську мови, російську словесність, загальну й російську історію, географію, і виявив “чудові“ успіхи</a:t>
            </a:r>
          </a:p>
        </p:txBody>
      </p:sp>
      <p:pic>
        <p:nvPicPr>
          <p:cNvPr id="5122" name="Picture 2" descr="D:\Profile\Рабочий стол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675047"/>
            <a:ext cx="5544616" cy="41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8483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2376264"/>
          </a:xfrm>
        </p:spPr>
        <p:txBody>
          <a:bodyPr>
            <a:normAutofit/>
          </a:bodyPr>
          <a:lstStyle/>
          <a:p>
            <a:r>
              <a:rPr lang="ru-RU" sz="3600" dirty="0" err="1"/>
              <a:t>П</a:t>
            </a:r>
            <a:r>
              <a:rPr lang="ru-RU" sz="2800" dirty="0" err="1" smtClean="0"/>
              <a:t>ам'ятною</a:t>
            </a:r>
            <a:r>
              <a:rPr lang="ru-RU" sz="2800" dirty="0" smtClean="0"/>
              <a:t> </a:t>
            </a:r>
            <a:r>
              <a:rPr lang="ru-RU" sz="2800" dirty="0"/>
              <a:t>для Стороженка </a:t>
            </a:r>
            <a:r>
              <a:rPr lang="ru-RU" sz="2800" dirty="0" err="1"/>
              <a:t>була</a:t>
            </a:r>
            <a:r>
              <a:rPr lang="ru-RU" sz="2800" dirty="0"/>
              <a:t> </a:t>
            </a:r>
            <a:r>
              <a:rPr lang="ru-RU" sz="2800" dirty="0" err="1"/>
              <a:t>зустріч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молодим </a:t>
            </a:r>
            <a:r>
              <a:rPr lang="ru-RU" sz="2800" dirty="0" err="1"/>
              <a:t>Миколою</a:t>
            </a:r>
            <a:r>
              <a:rPr lang="ru-RU" sz="2800" dirty="0"/>
              <a:t> Гоголем. Про </a:t>
            </a:r>
            <a:r>
              <a:rPr lang="ru-RU" sz="2800" dirty="0" err="1"/>
              <a:t>цю</a:t>
            </a:r>
            <a:r>
              <a:rPr lang="ru-RU" sz="2800" dirty="0"/>
              <a:t> </a:t>
            </a:r>
            <a:r>
              <a:rPr lang="ru-RU" sz="2800" dirty="0" err="1"/>
              <a:t>зустріч</a:t>
            </a:r>
            <a:r>
              <a:rPr lang="ru-RU" sz="2800" dirty="0"/>
              <a:t>, що </a:t>
            </a:r>
            <a:r>
              <a:rPr lang="ru-RU" sz="2800" dirty="0" err="1"/>
              <a:t>відбулася</a:t>
            </a:r>
            <a:r>
              <a:rPr lang="ru-RU" sz="2800" dirty="0"/>
              <a:t> на </a:t>
            </a:r>
            <a:r>
              <a:rPr lang="ru-RU" sz="2800" dirty="0" err="1"/>
              <a:t>Полтавщині</a:t>
            </a:r>
            <a:r>
              <a:rPr lang="ru-RU" sz="2800" dirty="0"/>
              <a:t> </a:t>
            </a:r>
            <a:r>
              <a:rPr lang="ru-RU" sz="2800" dirty="0" err="1"/>
              <a:t>десь</a:t>
            </a:r>
            <a:r>
              <a:rPr lang="ru-RU" sz="2800" dirty="0"/>
              <a:t> у 1820-х, Стороженко </a:t>
            </a:r>
            <a:r>
              <a:rPr lang="ru-RU" sz="2800" dirty="0" err="1"/>
              <a:t>розповів</a:t>
            </a:r>
            <a:r>
              <a:rPr lang="ru-RU" sz="2800" dirty="0"/>
              <a:t> з </a:t>
            </a:r>
            <a:r>
              <a:rPr lang="ru-RU" sz="2800" dirty="0" err="1"/>
              <a:t>багатьма</a:t>
            </a:r>
            <a:r>
              <a:rPr lang="ru-RU" sz="2800" dirty="0"/>
              <a:t> </a:t>
            </a:r>
            <a:r>
              <a:rPr lang="ru-RU" sz="2800" dirty="0" err="1"/>
              <a:t>цікавими</a:t>
            </a:r>
            <a:r>
              <a:rPr lang="ru-RU" sz="2800" dirty="0"/>
              <a:t> </a:t>
            </a:r>
            <a:r>
              <a:rPr lang="ru-RU" sz="2800" dirty="0" err="1"/>
              <a:t>подробицями</a:t>
            </a:r>
            <a:r>
              <a:rPr lang="ru-RU" sz="2800" dirty="0"/>
              <a:t> у </a:t>
            </a:r>
            <a:r>
              <a:rPr lang="ru-RU" sz="2800" dirty="0" err="1"/>
              <a:t>своєму</a:t>
            </a:r>
            <a:r>
              <a:rPr lang="ru-RU" sz="2800" dirty="0"/>
              <a:t>  </a:t>
            </a:r>
            <a:r>
              <a:rPr lang="ru-RU" sz="2800" dirty="0" err="1"/>
              <a:t>творі</a:t>
            </a:r>
            <a:r>
              <a:rPr lang="ru-RU" sz="2800" dirty="0"/>
              <a:t> «</a:t>
            </a:r>
            <a:r>
              <a:rPr lang="ru-RU" sz="2800" dirty="0" err="1"/>
              <a:t>Спогад</a:t>
            </a:r>
            <a:r>
              <a:rPr lang="ru-RU" sz="2800" dirty="0"/>
              <a:t>».</a:t>
            </a:r>
            <a:endParaRPr lang="uk-UA" sz="2800" dirty="0"/>
          </a:p>
        </p:txBody>
      </p:sp>
      <p:pic>
        <p:nvPicPr>
          <p:cNvPr id="6146" name="Picture 2" descr="D:\Profile\Рабочий стол\oiugu6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08920"/>
            <a:ext cx="4824536" cy="361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211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12576" y="7389440"/>
            <a:ext cx="393240" cy="2090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47531" y="0"/>
            <a:ext cx="5113783" cy="5445224"/>
          </a:xfrm>
        </p:spPr>
        <p:txBody>
          <a:bodyPr>
            <a:noAutofit/>
          </a:bodyPr>
          <a:lstStyle/>
          <a:p>
            <a:endParaRPr lang="ru-RU" sz="2800" b="1" dirty="0"/>
          </a:p>
          <a:p>
            <a:r>
              <a:rPr lang="ru-RU" sz="2800" b="1" dirty="0" smtClean="0"/>
              <a:t>У </a:t>
            </a:r>
            <a:r>
              <a:rPr lang="ru-RU" sz="2800" b="1" dirty="0"/>
              <a:t>поході 1849 в Угорщину; він був контужений.</a:t>
            </a:r>
            <a:endParaRPr lang="uk-UA" sz="2800" b="1" dirty="0" smtClean="0"/>
          </a:p>
          <a:p>
            <a:endParaRPr lang="uk-UA" sz="2800" b="1" dirty="0"/>
          </a:p>
          <a:p>
            <a:r>
              <a:rPr lang="uk-UA" sz="2800" b="1" dirty="0" smtClean="0"/>
              <a:t>З</a:t>
            </a:r>
            <a:r>
              <a:rPr lang="uk-UA" sz="1800" b="1" i="1" u="sng" dirty="0" smtClean="0"/>
              <a:t> </a:t>
            </a:r>
            <a:r>
              <a:rPr lang="uk-UA" sz="1800" b="1" dirty="0"/>
              <a:t>1824, протягом майже 30 років перебуваючи на військовій службі, О. Стороженко пройшов шлях від унтер-офіцера в кінно-єгерському до поручика драгунського полку, а згодом став старшим офіцером у штабі кавалерійського корпусу. Буваючи з полком у різних місцях, в тому числі в Україні, виконуючи різні доручення, зокрема пов'язані з відбором коней для армії, нерідко переїздив із однієї місцевості в іншу, завдяки чому мав можливість вивчати життя й побут селянства Південної України, зустрічався з колишніми січовиками. Цей життєвий матеріал став основою багатьох його творів </a:t>
            </a:r>
          </a:p>
        </p:txBody>
      </p:sp>
      <p:pic>
        <p:nvPicPr>
          <p:cNvPr id="7170" name="Picture 2" descr="D:\Profile\Рабочий стол\liuyt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74" y="260648"/>
            <a:ext cx="3871657" cy="542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8062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212976"/>
            <a:ext cx="8003232" cy="3528392"/>
          </a:xfrm>
        </p:spPr>
        <p:txBody>
          <a:bodyPr>
            <a:normAutofit/>
          </a:bodyPr>
          <a:lstStyle/>
          <a:p>
            <a:endParaRPr lang="uk-UA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У</a:t>
            </a:r>
            <a:r>
              <a:rPr lang="ru-RU" sz="1800" dirty="0" smtClean="0"/>
              <a:t> 1857 </a:t>
            </a:r>
            <a:r>
              <a:rPr lang="ru-RU" sz="1800" dirty="0"/>
              <a:t>— на сторінках російських журналів і газет з'явилося ім'я О. Стороженка як автора роману з української старовини «Брати-близнюки». 1861 — став відомим і як україномовний письменник, його доробок друкували в журналі «Основа». 1863 — у Петербурзі вийшли «Українські оповідання» у двох томах, які О. Стороженко написав ще в 1850-х рр. 1864 — О. Стороженка перевели в у польсько-литовський край — м. Вільно. Там він був у розпорядженні одіозного генерал-губернатора Північно-Західного краю М. Муравйова. Ця служба відбилася на творах письменника, оприлюнених у «Віснику Західної Росії», — вони були </a:t>
            </a:r>
            <a:r>
              <a:rPr lang="ru-RU" sz="1800" dirty="0" err="1"/>
              <a:t>тенденційні</a:t>
            </a:r>
            <a:r>
              <a:rPr lang="ru-RU" sz="1800" dirty="0"/>
              <a:t>, </a:t>
            </a:r>
            <a:r>
              <a:rPr lang="ru-RU" sz="1800" dirty="0" err="1"/>
              <a:t>спрямовані</a:t>
            </a:r>
            <a:r>
              <a:rPr lang="ru-RU" sz="1800" dirty="0"/>
              <a:t> </a:t>
            </a:r>
            <a:r>
              <a:rPr lang="ru-RU" sz="1800" dirty="0" err="1"/>
              <a:t>проти</a:t>
            </a:r>
            <a:r>
              <a:rPr lang="ru-RU" sz="1800" dirty="0"/>
              <a:t> </a:t>
            </a:r>
            <a:r>
              <a:rPr lang="ru-RU" sz="1800" dirty="0" err="1"/>
              <a:t>польського</a:t>
            </a:r>
            <a:r>
              <a:rPr lang="ru-RU" sz="1800" dirty="0"/>
              <a:t> та </a:t>
            </a:r>
            <a:r>
              <a:rPr lang="ru-RU" sz="1800" dirty="0" err="1"/>
              <a:t>білоруського</a:t>
            </a:r>
            <a:r>
              <a:rPr lang="ru-RU" sz="1800" dirty="0"/>
              <a:t> </a:t>
            </a:r>
            <a:r>
              <a:rPr lang="ru-RU" sz="1800" dirty="0" err="1"/>
              <a:t>національно-визвольного</a:t>
            </a:r>
            <a:r>
              <a:rPr lang="ru-RU" sz="1800" dirty="0"/>
              <a:t> </a:t>
            </a:r>
            <a:r>
              <a:rPr lang="ru-RU" sz="1800" dirty="0" err="1"/>
              <a:t>руху</a:t>
            </a:r>
            <a:r>
              <a:rPr lang="ru-RU" sz="1800" dirty="0"/>
              <a:t> 1863–1864 </a:t>
            </a:r>
            <a:r>
              <a:rPr lang="ru-RU" sz="1800" dirty="0" err="1"/>
              <a:t>років</a:t>
            </a:r>
            <a:r>
              <a:rPr lang="ru-RU" sz="1800" dirty="0"/>
              <a:t>. </a:t>
            </a:r>
            <a:endParaRPr lang="uk-UA" sz="1800" dirty="0"/>
          </a:p>
        </p:txBody>
      </p:sp>
      <p:pic>
        <p:nvPicPr>
          <p:cNvPr id="8194" name="Picture 2" descr="D:\Profile\Рабочий стол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6228"/>
            <a:ext cx="5472608" cy="364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5651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 </a:t>
            </a:r>
            <a:r>
              <a:rPr lang="ru-RU" dirty="0" err="1"/>
              <a:t>смерті</a:t>
            </a:r>
            <a:r>
              <a:rPr lang="ru-RU" dirty="0"/>
              <a:t> письменника </a:t>
            </a:r>
            <a:r>
              <a:rPr lang="ru-RU" dirty="0" err="1"/>
              <a:t>спричинилася</a:t>
            </a:r>
            <a:r>
              <a:rPr lang="ru-RU" dirty="0"/>
              <a:t> </a:t>
            </a:r>
            <a:r>
              <a:rPr lang="ru-RU" dirty="0" err="1"/>
              <a:t>прикра</a:t>
            </a:r>
            <a:r>
              <a:rPr lang="ru-RU" dirty="0"/>
              <a:t> </a:t>
            </a:r>
            <a:r>
              <a:rPr lang="ru-RU" dirty="0" err="1"/>
              <a:t>пригода</a:t>
            </a:r>
            <a:r>
              <a:rPr lang="ru-RU" dirty="0"/>
              <a:t>. </a:t>
            </a:r>
            <a:r>
              <a:rPr lang="ru-RU" dirty="0" err="1"/>
              <a:t>Повертаючись</a:t>
            </a:r>
            <a:r>
              <a:rPr lang="ru-RU" dirty="0"/>
              <a:t> одного разу </a:t>
            </a:r>
            <a:r>
              <a:rPr lang="ru-RU" dirty="0" err="1"/>
              <a:t>пізнього</a:t>
            </a:r>
            <a:r>
              <a:rPr lang="ru-RU" dirty="0"/>
              <a:t> </a:t>
            </a:r>
            <a:r>
              <a:rPr lang="ru-RU" dirty="0" err="1"/>
              <a:t>жовтневого</a:t>
            </a:r>
            <a:r>
              <a:rPr lang="ru-RU" dirty="0"/>
              <a:t> </a:t>
            </a:r>
            <a:r>
              <a:rPr lang="ru-RU" dirty="0" err="1"/>
              <a:t>вечора</a:t>
            </a:r>
            <a:r>
              <a:rPr lang="ru-RU" dirty="0"/>
              <a:t> </a:t>
            </a:r>
            <a:r>
              <a:rPr lang="ru-RU" dirty="0" err="1"/>
              <a:t>додому</a:t>
            </a:r>
            <a:r>
              <a:rPr lang="ru-RU" dirty="0"/>
              <a:t>, Стороженко впав </a:t>
            </a:r>
            <a:r>
              <a:rPr lang="ru-RU" dirty="0" err="1"/>
              <a:t>із</a:t>
            </a:r>
            <a:r>
              <a:rPr lang="ru-RU" dirty="0"/>
              <a:t> кладки в </a:t>
            </a:r>
            <a:r>
              <a:rPr lang="ru-RU" dirty="0" err="1"/>
              <a:t>холодну</a:t>
            </a:r>
            <a:r>
              <a:rPr lang="ru-RU" dirty="0"/>
              <a:t> воду, </a:t>
            </a:r>
            <a:r>
              <a:rPr lang="ru-RU" dirty="0" err="1"/>
              <a:t>пошкодив</a:t>
            </a:r>
            <a:r>
              <a:rPr lang="ru-RU" dirty="0"/>
              <a:t> ногу, </a:t>
            </a:r>
            <a:r>
              <a:rPr lang="ru-RU" dirty="0" err="1"/>
              <a:t>застудився</a:t>
            </a:r>
            <a:r>
              <a:rPr lang="ru-RU" dirty="0"/>
              <a:t> і </a:t>
            </a:r>
            <a:r>
              <a:rPr lang="ru-RU" dirty="0" err="1"/>
              <a:t>незабаром</a:t>
            </a:r>
            <a:r>
              <a:rPr lang="ru-RU" dirty="0"/>
              <a:t> помер.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451587" y="260648"/>
            <a:ext cx="442392" cy="27404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</a:t>
            </a:r>
            <a:endParaRPr lang="uk-UA" dirty="0"/>
          </a:p>
        </p:txBody>
      </p:sp>
      <p:pic>
        <p:nvPicPr>
          <p:cNvPr id="9218" name="Picture 2" descr="D:\Profile\Рабочий стол\sear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645024"/>
            <a:ext cx="4392488" cy="292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8094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468560" y="-315416"/>
            <a:ext cx="189734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07867" y="692696"/>
            <a:ext cx="3286001" cy="5865515"/>
          </a:xfrm>
        </p:spPr>
        <p:txBody>
          <a:bodyPr>
            <a:normAutofit fontScale="85000" lnSpcReduction="10000"/>
          </a:bodyPr>
          <a:lstStyle/>
          <a:p>
            <a:r>
              <a:rPr lang="uk-UA" sz="3200" b="1" dirty="0"/>
              <a:t>Н</a:t>
            </a:r>
            <a:r>
              <a:rPr lang="uk-UA" sz="2800" dirty="0" smtClean="0"/>
              <a:t>айвідоміші </a:t>
            </a:r>
            <a:r>
              <a:rPr lang="uk-UA" sz="2800" dirty="0"/>
              <a:t>твори:</a:t>
            </a:r>
          </a:p>
          <a:p>
            <a:r>
              <a:rPr lang="uk-UA" sz="2800" dirty="0"/>
              <a:t>Гуморески: </a:t>
            </a:r>
          </a:p>
          <a:p>
            <a:r>
              <a:rPr lang="uk-UA" sz="2800" dirty="0"/>
              <a:t>1</a:t>
            </a:r>
            <a:r>
              <a:rPr lang="uk-UA" sz="2800" dirty="0" smtClean="0"/>
              <a:t>)"</a:t>
            </a:r>
            <a:r>
              <a:rPr lang="uk-UA" sz="2800" dirty="0"/>
              <a:t>Вуси" </a:t>
            </a:r>
          </a:p>
          <a:p>
            <a:r>
              <a:rPr lang="uk-UA" sz="2800" dirty="0"/>
              <a:t>2</a:t>
            </a:r>
            <a:r>
              <a:rPr lang="uk-UA" sz="2800" dirty="0" smtClean="0"/>
              <a:t>)"</a:t>
            </a:r>
            <a:r>
              <a:rPr lang="uk-UA" sz="2800" dirty="0"/>
              <a:t>Голка" </a:t>
            </a:r>
          </a:p>
          <a:p>
            <a:r>
              <a:rPr lang="uk-UA" sz="2800" dirty="0"/>
              <a:t>П'єси:</a:t>
            </a:r>
          </a:p>
          <a:p>
            <a:r>
              <a:rPr lang="uk-UA" sz="2800" dirty="0"/>
              <a:t>1</a:t>
            </a:r>
            <a:r>
              <a:rPr lang="uk-UA" sz="2800" dirty="0" smtClean="0"/>
              <a:t>)"</a:t>
            </a:r>
            <a:r>
              <a:rPr lang="uk-UA" sz="2800" dirty="0"/>
              <a:t>Гаркуша"</a:t>
            </a:r>
          </a:p>
          <a:p>
            <a:r>
              <a:rPr lang="uk-UA" sz="2800" dirty="0"/>
              <a:t>Повісті:</a:t>
            </a:r>
          </a:p>
          <a:p>
            <a:r>
              <a:rPr lang="uk-UA" sz="2800" dirty="0"/>
              <a:t>1</a:t>
            </a:r>
            <a:r>
              <a:rPr lang="uk-UA" sz="2800" dirty="0" smtClean="0"/>
              <a:t>)"</a:t>
            </a:r>
            <a:r>
              <a:rPr lang="uk-UA" sz="2800" dirty="0"/>
              <a:t>Марко Проклятий"</a:t>
            </a:r>
          </a:p>
          <a:p>
            <a:r>
              <a:rPr lang="uk-UA" sz="2800" dirty="0"/>
              <a:t>Міфологічний твір:</a:t>
            </a:r>
          </a:p>
          <a:p>
            <a:r>
              <a:rPr lang="uk-UA" sz="2800" dirty="0"/>
              <a:t>1</a:t>
            </a:r>
            <a:r>
              <a:rPr lang="uk-UA" sz="2800" dirty="0" smtClean="0"/>
              <a:t>)"</a:t>
            </a:r>
            <a:r>
              <a:rPr lang="uk-UA" sz="2800" dirty="0"/>
              <a:t>Закоханий чорт"</a:t>
            </a:r>
          </a:p>
          <a:p>
            <a:r>
              <a:rPr lang="uk-UA" sz="2800" dirty="0"/>
              <a:t>І найвідоміший твір - Брати- близнюки</a:t>
            </a:r>
          </a:p>
          <a:p>
            <a:endParaRPr lang="uk-UA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85518" y="2042365"/>
            <a:ext cx="5111750" cy="1602659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026" name="Picture 2" descr="D:\Profile\Рабочий стол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222" y="2042366"/>
            <a:ext cx="508581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415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537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Презентация PowerPoint</vt:lpstr>
      <vt:lpstr>Презентация PowerPoint</vt:lpstr>
      <vt:lpstr>Презентация PowerPoint</vt:lpstr>
      <vt:lpstr>Спочатку хлопець одержав домашню освіту, а потім учився в «шляхетному пансіоні при Слобідсько-Українській губернській гімназії в м. Харкові. З виданого О.Стороженку атестату видно, що в гімназії він вивчав російську, французьку, німецьку, латинську мови, російську словесність, загальну й російську історію, географію, і виявив “чудові“ успіхи</vt:lpstr>
      <vt:lpstr>Пам'ятною для Стороженка була зустріч із молодим Миколою Гоголем. Про цю зустріч, що відбулася на Полтавщині десь у 1820-х, Стороженко розповів з багатьма цікавими подробицями у своєму  творі «Спогад».</vt:lpstr>
      <vt:lpstr>р</vt:lpstr>
      <vt:lpstr>У 1857 — на сторінках російських журналів і газет з'явилося ім'я О. Стороженка як автора роману з української старовини «Брати-близнюки». 1861 — став відомим і як україномовний письменник, його доробок друкували в журналі «Основа». 1863 — у Петербурзі вийшли «Українські оповідання» у двох томах, які О. Стороженко написав ще в 1850-х рр. 1864 — О. Стороженка перевели в у польсько-литовський край — м. Вільно. Там він був у розпорядженні одіозного генерал-губернатора Північно-Західного краю М. Муравйова. Ця служба відбилася на творах письменника, оприлюнених у «Віснику Західної Росії», — вони були тенденційні, спрямовані проти польського та білоруського національно-визвольного руху 1863–1864 років. </vt:lpstr>
      <vt:lpstr>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user1</cp:lastModifiedBy>
  <cp:revision>8</cp:revision>
  <dcterms:modified xsi:type="dcterms:W3CDTF">2015-01-21T20:15:44Z</dcterms:modified>
</cp:coreProperties>
</file>