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74" r:id="rId7"/>
    <p:sldId id="260" r:id="rId8"/>
    <p:sldId id="261" r:id="rId9"/>
    <p:sldId id="262" r:id="rId10"/>
    <p:sldId id="263" r:id="rId11"/>
    <p:sldId id="264" r:id="rId12"/>
    <p:sldId id="268" r:id="rId13"/>
    <p:sldId id="266" r:id="rId14"/>
    <p:sldId id="270" r:id="rId15"/>
    <p:sldId id="269" r:id="rId16"/>
    <p:sldId id="271" r:id="rId17"/>
    <p:sldId id="272" r:id="rId18"/>
    <p:sldId id="273" r:id="rId19"/>
    <p:sldId id="277" r:id="rId20"/>
    <p:sldId id="276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FFF"/>
            </a:gs>
            <a:gs pos="11000">
              <a:srgbClr val="1F1F1F">
                <a:alpha val="91000"/>
              </a:srgbClr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846640" cy="194664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Лексика української мови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.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слова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99384" y="4797152"/>
            <a:ext cx="4744616" cy="1368152"/>
          </a:xfrm>
        </p:spPr>
        <p:txBody>
          <a:bodyPr>
            <a:normAutofit fontScale="92500" lnSpcReduction="10000"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Підготувала 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учениця 10 – Б класу </a:t>
            </a:r>
          </a:p>
          <a:p>
            <a:r>
              <a:rPr lang="uk-UA" sz="2800" dirty="0" err="1" smtClean="0">
                <a:solidFill>
                  <a:schemeClr val="tx1"/>
                </a:solidFill>
              </a:rPr>
              <a:t>Алєксєєнко</a:t>
            </a:r>
            <a:r>
              <a:rPr lang="uk-UA" sz="2800" dirty="0" smtClean="0">
                <a:solidFill>
                  <a:schemeClr val="tx1"/>
                </a:solidFill>
              </a:rPr>
              <a:t> Вероніка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Тест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1. Лексика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…</a:t>
            </a:r>
          </a:p>
          <a:p>
            <a:pPr marL="514350" indent="-51435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</a:t>
            </a:r>
            <a:r>
              <a:rPr lang="ru-RU" dirty="0" err="1" smtClean="0"/>
              <a:t>синоніми</a:t>
            </a:r>
            <a:r>
              <a:rPr lang="ru-RU" dirty="0" smtClean="0"/>
              <a:t>, </a:t>
            </a:r>
            <a:r>
              <a:rPr lang="ru-RU" dirty="0" err="1" smtClean="0"/>
              <a:t>антоніми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</a:t>
            </a:r>
            <a:r>
              <a:rPr lang="ru-RU" dirty="0" err="1" smtClean="0"/>
              <a:t>словниковий</a:t>
            </a:r>
            <a:r>
              <a:rPr lang="ru-RU" dirty="0" smtClean="0"/>
              <a:t> склад </a:t>
            </a:r>
            <a:r>
              <a:rPr lang="ru-RU" dirty="0" err="1" smtClean="0"/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</a:t>
            </a:r>
            <a:r>
              <a:rPr lang="ru-RU" dirty="0" err="1" smtClean="0"/>
              <a:t>застарілі</a:t>
            </a:r>
            <a:r>
              <a:rPr lang="ru-RU" dirty="0" smtClean="0"/>
              <a:t> слова</a:t>
            </a:r>
            <a:br>
              <a:rPr lang="ru-RU" dirty="0" smtClean="0"/>
            </a:br>
            <a:r>
              <a:rPr lang="ru-RU" dirty="0" smtClean="0"/>
              <a:t>г) </a:t>
            </a:r>
            <a:r>
              <a:rPr lang="ru-RU" dirty="0" err="1" smtClean="0"/>
              <a:t>омоніми</a:t>
            </a:r>
            <a:r>
              <a:rPr lang="ru-RU" dirty="0" smtClean="0"/>
              <a:t>, </a:t>
            </a:r>
            <a:r>
              <a:rPr lang="ru-RU" dirty="0" err="1" smtClean="0"/>
              <a:t>пароніми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</a:t>
            </a:r>
            <a:r>
              <a:rPr lang="ru-RU" dirty="0" err="1" smtClean="0"/>
              <a:t>Неологізми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слова,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smtClean="0"/>
              <a:t>…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</a:t>
            </a:r>
            <a:r>
              <a:rPr lang="ru-RU" dirty="0" err="1" smtClean="0"/>
              <a:t>з’являються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</a:t>
            </a:r>
            <a:r>
              <a:rPr lang="ru-RU" dirty="0" err="1" smtClean="0"/>
              <a:t>запозичені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колись вживались часто, а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не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г) </a:t>
            </a:r>
            <a:r>
              <a:rPr lang="ru-RU" dirty="0" err="1" smtClean="0"/>
              <a:t>вживаються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мові</a:t>
            </a:r>
            <a:r>
              <a:rPr lang="ru-RU" dirty="0" smtClean="0"/>
              <a:t> людей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місцевості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3. </a:t>
            </a:r>
            <a:r>
              <a:rPr lang="ru-RU" dirty="0" err="1" smtClean="0"/>
              <a:t>Архаїзми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слова,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smtClean="0"/>
              <a:t>…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</a:t>
            </a:r>
            <a:r>
              <a:rPr lang="ru-RU" dirty="0" err="1" smtClean="0"/>
              <a:t>з’являються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</a:t>
            </a:r>
            <a:r>
              <a:rPr lang="ru-RU" dirty="0" err="1" smtClean="0"/>
              <a:t>запозичені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колись вживались часто, а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не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г) </a:t>
            </a:r>
            <a:r>
              <a:rPr lang="ru-RU" dirty="0" err="1" smtClean="0"/>
              <a:t>вживаються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мові</a:t>
            </a:r>
            <a:r>
              <a:rPr lang="ru-RU" dirty="0" smtClean="0"/>
              <a:t> людей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місцевості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4. </a:t>
            </a:r>
            <a:r>
              <a:rPr lang="ru-RU" dirty="0" err="1" smtClean="0"/>
              <a:t>Укажіть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слів-синонімів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</a:t>
            </a:r>
            <a:r>
              <a:rPr lang="ru-RU" dirty="0" err="1" smtClean="0"/>
              <a:t>дивний</a:t>
            </a:r>
            <a:r>
              <a:rPr lang="ru-RU" dirty="0" smtClean="0"/>
              <a:t>, </a:t>
            </a:r>
            <a:r>
              <a:rPr lang="ru-RU" dirty="0" err="1" smtClean="0"/>
              <a:t>неймовірний</a:t>
            </a:r>
            <a:r>
              <a:rPr lang="ru-RU" dirty="0" smtClean="0"/>
              <a:t>, великий</a:t>
            </a:r>
            <a:br>
              <a:rPr lang="ru-RU" dirty="0" smtClean="0"/>
            </a:br>
            <a:r>
              <a:rPr lang="ru-RU" dirty="0" smtClean="0"/>
              <a:t>б) </a:t>
            </a:r>
            <a:r>
              <a:rPr lang="ru-RU" dirty="0" err="1" smtClean="0"/>
              <a:t>м’який</a:t>
            </a:r>
            <a:r>
              <a:rPr lang="ru-RU" dirty="0" smtClean="0"/>
              <a:t>, </a:t>
            </a:r>
            <a:r>
              <a:rPr lang="ru-RU" dirty="0" err="1" smtClean="0"/>
              <a:t>лагідний</a:t>
            </a:r>
            <a:r>
              <a:rPr lang="ru-RU" dirty="0" smtClean="0"/>
              <a:t>, </a:t>
            </a:r>
            <a:r>
              <a:rPr lang="ru-RU" dirty="0" err="1" smtClean="0"/>
              <a:t>пухкий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</a:t>
            </a:r>
            <a:r>
              <a:rPr lang="ru-RU" dirty="0" err="1" smtClean="0"/>
              <a:t>розумний</a:t>
            </a:r>
            <a:r>
              <a:rPr lang="ru-RU" dirty="0" smtClean="0"/>
              <a:t>, </a:t>
            </a:r>
            <a:r>
              <a:rPr lang="ru-RU" dirty="0" err="1" smtClean="0"/>
              <a:t>недурний</a:t>
            </a:r>
            <a:r>
              <a:rPr lang="ru-RU" dirty="0" smtClean="0"/>
              <a:t>, </a:t>
            </a:r>
            <a:r>
              <a:rPr lang="ru-RU" dirty="0" err="1" smtClean="0"/>
              <a:t>мудрий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г) тихий, </a:t>
            </a:r>
            <a:r>
              <a:rPr lang="ru-RU" dirty="0" err="1" smtClean="0"/>
              <a:t>беззвучний</a:t>
            </a:r>
            <a:r>
              <a:rPr lang="ru-RU" dirty="0" smtClean="0"/>
              <a:t>, </a:t>
            </a:r>
            <a:r>
              <a:rPr lang="ru-RU" dirty="0" err="1" smtClean="0"/>
              <a:t>сонячний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5. </a:t>
            </a:r>
            <a:r>
              <a:rPr lang="ru-RU" dirty="0" err="1" smtClean="0"/>
              <a:t>Позначити</a:t>
            </a:r>
            <a:r>
              <a:rPr lang="ru-RU" dirty="0" smtClean="0"/>
              <a:t> рядок,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пари </a:t>
            </a:r>
            <a:r>
              <a:rPr lang="ru-RU" dirty="0" err="1" smtClean="0"/>
              <a:t>слів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антонімами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</a:t>
            </a:r>
            <a:r>
              <a:rPr lang="ru-RU" dirty="0" err="1" smtClean="0"/>
              <a:t>високо</a:t>
            </a:r>
            <a:r>
              <a:rPr lang="ru-RU" dirty="0" smtClean="0"/>
              <a:t> – </a:t>
            </a:r>
            <a:r>
              <a:rPr lang="ru-RU" dirty="0" err="1" smtClean="0"/>
              <a:t>низько</a:t>
            </a:r>
            <a:r>
              <a:rPr lang="ru-RU" dirty="0" smtClean="0"/>
              <a:t>, далеко – </a:t>
            </a:r>
            <a:r>
              <a:rPr lang="ru-RU" dirty="0" err="1" smtClean="0"/>
              <a:t>близько</a:t>
            </a:r>
            <a:r>
              <a:rPr lang="ru-RU" dirty="0" smtClean="0"/>
              <a:t>, </a:t>
            </a:r>
            <a:r>
              <a:rPr lang="ru-RU" dirty="0" err="1" smtClean="0"/>
              <a:t>іти</a:t>
            </a:r>
            <a:r>
              <a:rPr lang="ru-RU" dirty="0" smtClean="0"/>
              <a:t> - </a:t>
            </a:r>
            <a:r>
              <a:rPr lang="ru-RU" dirty="0" err="1" smtClean="0"/>
              <a:t>бігти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</a:t>
            </a:r>
            <a:r>
              <a:rPr lang="ru-RU" dirty="0" err="1" smtClean="0"/>
              <a:t>сльози</a:t>
            </a:r>
            <a:r>
              <a:rPr lang="ru-RU" dirty="0" smtClean="0"/>
              <a:t> – </a:t>
            </a:r>
            <a:r>
              <a:rPr lang="ru-RU" dirty="0" err="1" smtClean="0"/>
              <a:t>сміх</a:t>
            </a:r>
            <a:r>
              <a:rPr lang="ru-RU" dirty="0" smtClean="0"/>
              <a:t>, широко – </a:t>
            </a:r>
            <a:r>
              <a:rPr lang="ru-RU" dirty="0" err="1" smtClean="0"/>
              <a:t>вузько</a:t>
            </a:r>
            <a:r>
              <a:rPr lang="ru-RU" dirty="0" smtClean="0"/>
              <a:t>, </a:t>
            </a:r>
            <a:r>
              <a:rPr lang="ru-RU" dirty="0" err="1" smtClean="0"/>
              <a:t>чорний</a:t>
            </a:r>
            <a:r>
              <a:rPr lang="ru-RU" dirty="0" smtClean="0"/>
              <a:t> - </a:t>
            </a:r>
            <a:r>
              <a:rPr lang="ru-RU" dirty="0" err="1" smtClean="0"/>
              <a:t>білий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весело - </a:t>
            </a:r>
            <a:r>
              <a:rPr lang="ru-RU" dirty="0" err="1" smtClean="0"/>
              <a:t>смішно</a:t>
            </a:r>
            <a:r>
              <a:rPr lang="ru-RU" dirty="0" smtClean="0"/>
              <a:t>, </a:t>
            </a:r>
            <a:r>
              <a:rPr lang="ru-RU" dirty="0" err="1" smtClean="0"/>
              <a:t>стій</a:t>
            </a:r>
            <a:r>
              <a:rPr lang="ru-RU" dirty="0" smtClean="0"/>
              <a:t> – </a:t>
            </a:r>
            <a:r>
              <a:rPr lang="ru-RU" dirty="0" err="1" smtClean="0"/>
              <a:t>іди</a:t>
            </a:r>
            <a:r>
              <a:rPr lang="ru-RU" dirty="0" smtClean="0"/>
              <a:t>, встань - сядь</a:t>
            </a:r>
            <a:br>
              <a:rPr lang="ru-RU" dirty="0" smtClean="0"/>
            </a:br>
            <a:r>
              <a:rPr lang="ru-RU" dirty="0" smtClean="0"/>
              <a:t>г) темно – </a:t>
            </a:r>
            <a:r>
              <a:rPr lang="ru-RU" dirty="0" err="1" smtClean="0"/>
              <a:t>світло</a:t>
            </a:r>
            <a:r>
              <a:rPr lang="ru-RU" dirty="0" smtClean="0"/>
              <a:t>, правда – честь, </a:t>
            </a:r>
            <a:r>
              <a:rPr lang="ru-RU" dirty="0" err="1" smtClean="0"/>
              <a:t>біле</a:t>
            </a:r>
            <a:r>
              <a:rPr lang="ru-RU" dirty="0" smtClean="0"/>
              <a:t> - </a:t>
            </a:r>
            <a:r>
              <a:rPr lang="ru-RU" dirty="0" err="1" smtClean="0"/>
              <a:t>світле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6. </a:t>
            </a:r>
            <a:r>
              <a:rPr lang="ru-RU" dirty="0" smtClean="0"/>
              <a:t>Словник,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пояснює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</a:t>
            </a:r>
            <a:r>
              <a:rPr lang="ru-RU" dirty="0" err="1" smtClean="0"/>
              <a:t>етимологічний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</a:t>
            </a:r>
            <a:r>
              <a:rPr lang="ru-RU" dirty="0" err="1" smtClean="0"/>
              <a:t>тлумачний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</a:t>
            </a:r>
            <a:r>
              <a:rPr lang="ru-RU" dirty="0" err="1" smtClean="0"/>
              <a:t>орфографічний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г) </a:t>
            </a:r>
            <a:r>
              <a:rPr lang="ru-RU" dirty="0" err="1" smtClean="0"/>
              <a:t>фразеологічний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7. </a:t>
            </a:r>
            <a:r>
              <a:rPr lang="ru-RU" dirty="0" err="1" smtClean="0"/>
              <a:t>Вкажіть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за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походженням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</a:t>
            </a:r>
            <a:r>
              <a:rPr lang="ru-RU" dirty="0" err="1" smtClean="0"/>
              <a:t>синоніми</a:t>
            </a:r>
            <a:r>
              <a:rPr lang="ru-RU" dirty="0" smtClean="0"/>
              <a:t>, </a:t>
            </a:r>
            <a:r>
              <a:rPr lang="ru-RU" dirty="0" err="1" smtClean="0"/>
              <a:t>антоніми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</a:t>
            </a:r>
            <a:r>
              <a:rPr lang="ru-RU" dirty="0" err="1" smtClean="0"/>
              <a:t>омоніми</a:t>
            </a:r>
            <a:r>
              <a:rPr lang="ru-RU" dirty="0" smtClean="0"/>
              <a:t>, </a:t>
            </a:r>
            <a:r>
              <a:rPr lang="ru-RU" dirty="0" err="1" smtClean="0"/>
              <a:t>пароніми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та </a:t>
            </a:r>
            <a:r>
              <a:rPr lang="ru-RU" dirty="0" err="1" smtClean="0"/>
              <a:t>запозичені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г) </a:t>
            </a:r>
            <a:r>
              <a:rPr lang="ru-RU" dirty="0" err="1" smtClean="0"/>
              <a:t>діалектні</a:t>
            </a:r>
            <a:r>
              <a:rPr lang="ru-RU" dirty="0" smtClean="0"/>
              <a:t> та </a:t>
            </a:r>
            <a:r>
              <a:rPr lang="ru-RU" dirty="0" err="1" smtClean="0"/>
              <a:t>професійні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8. До якої групи за вживанням належать слова?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1.діалектизми	    А </a:t>
            </a:r>
            <a:r>
              <a:rPr lang="uk-UA" dirty="0" err="1" smtClean="0"/>
              <a:t>скайп</a:t>
            </a:r>
            <a:r>
              <a:rPr lang="uk-UA" dirty="0" smtClean="0"/>
              <a:t>, </a:t>
            </a:r>
            <a:r>
              <a:rPr lang="uk-UA" dirty="0" err="1" smtClean="0"/>
              <a:t>блютуз</a:t>
            </a:r>
            <a:r>
              <a:rPr lang="uk-UA" dirty="0" smtClean="0"/>
              <a:t>, </a:t>
            </a:r>
            <a:r>
              <a:rPr lang="uk-UA" dirty="0" err="1" smtClean="0"/>
              <a:t>флеш-моб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2.неологізми         Б боярин, </a:t>
            </a:r>
            <a:r>
              <a:rPr lang="uk-UA" dirty="0" err="1" smtClean="0"/>
              <a:t>космсорг</a:t>
            </a:r>
            <a:r>
              <a:rPr lang="uk-UA" dirty="0" smtClean="0"/>
              <a:t>, раднаргосп</a:t>
            </a:r>
          </a:p>
          <a:p>
            <a:pPr>
              <a:buNone/>
            </a:pPr>
            <a:r>
              <a:rPr lang="uk-UA" dirty="0" smtClean="0"/>
              <a:t>3.історизми           В обкладинка, йогурт, каталог</a:t>
            </a:r>
          </a:p>
          <a:p>
            <a:pPr>
              <a:buNone/>
            </a:pPr>
            <a:r>
              <a:rPr lang="uk-UA" dirty="0" smtClean="0"/>
              <a:t>4.архаїзми             Г ланіти, десниця, рать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            Д когут, </a:t>
            </a:r>
            <a:r>
              <a:rPr lang="uk-UA" dirty="0" err="1" smtClean="0"/>
              <a:t>кобіта</a:t>
            </a:r>
            <a:r>
              <a:rPr lang="uk-UA" dirty="0" smtClean="0"/>
              <a:t>, бараболя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33467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9"/>
            </a:pPr>
            <a:r>
              <a:rPr lang="uk-UA" dirty="0" smtClean="0"/>
              <a:t>Запозиченими є всі слова рядка</a:t>
            </a:r>
          </a:p>
          <a:p>
            <a:pPr marL="514350" indent="-514350">
              <a:buNone/>
            </a:pPr>
            <a:endParaRPr lang="uk-UA" dirty="0" smtClean="0"/>
          </a:p>
          <a:p>
            <a:pPr marL="514350" indent="-514350">
              <a:buNone/>
            </a:pPr>
            <a:r>
              <a:rPr lang="uk-UA" dirty="0" smtClean="0"/>
              <a:t>А стіна, географія, поні</a:t>
            </a:r>
          </a:p>
          <a:p>
            <a:pPr marL="514350" indent="-514350">
              <a:buNone/>
            </a:pPr>
            <a:r>
              <a:rPr lang="uk-UA" dirty="0" smtClean="0"/>
              <a:t>Б тополя,спорт, театр</a:t>
            </a:r>
          </a:p>
          <a:p>
            <a:pPr marL="514350" indent="-514350">
              <a:buNone/>
            </a:pPr>
            <a:r>
              <a:rPr lang="uk-UA" dirty="0" smtClean="0"/>
              <a:t>В директор, музе</a:t>
            </a:r>
            <a:r>
              <a:rPr lang="uk-UA" dirty="0" smtClean="0"/>
              <a:t>й,цирк</a:t>
            </a:r>
          </a:p>
          <a:p>
            <a:pPr marL="514350" indent="-514350">
              <a:buNone/>
            </a:pPr>
            <a:r>
              <a:rPr lang="uk-UA" dirty="0" smtClean="0"/>
              <a:t>Г брошура, монітор, мрія</a:t>
            </a:r>
          </a:p>
          <a:p>
            <a:pPr marL="514350" indent="-514350">
              <a:buNone/>
            </a:pPr>
            <a:r>
              <a:rPr lang="uk-UA" dirty="0" smtClean="0"/>
              <a:t>Д розум, партер, альбом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10"/>
            </a:pPr>
            <a:r>
              <a:rPr lang="uk-UA" dirty="0" smtClean="0"/>
              <a:t> Доберіть антоніми до поданих слів.</a:t>
            </a:r>
          </a:p>
          <a:p>
            <a:pPr marL="514350" indent="-514350">
              <a:buAutoNum type="arabicPeriod" startAt="10"/>
            </a:pPr>
            <a:endParaRPr lang="uk-UA" dirty="0" smtClean="0"/>
          </a:p>
          <a:p>
            <a:pPr marL="514350" indent="-514350">
              <a:buAutoNum type="arabicPeriod"/>
            </a:pPr>
            <a:r>
              <a:rPr lang="uk-UA" dirty="0" smtClean="0"/>
              <a:t>як-небудь		А нишком</a:t>
            </a:r>
          </a:p>
          <a:p>
            <a:pPr marL="514350" indent="-514350">
              <a:buAutoNum type="arabicPeriod"/>
            </a:pPr>
            <a:r>
              <a:rPr lang="uk-UA" dirty="0" smtClean="0"/>
              <a:t>я</a:t>
            </a:r>
            <a:r>
              <a:rPr lang="uk-UA" dirty="0" smtClean="0"/>
              <a:t>вно			Б підступно</a:t>
            </a:r>
          </a:p>
          <a:p>
            <a:pPr marL="514350" indent="-514350">
              <a:buNone/>
            </a:pPr>
            <a:r>
              <a:rPr lang="uk-UA" dirty="0" smtClean="0"/>
              <a:t>3.  щиро			В природно</a:t>
            </a:r>
          </a:p>
          <a:p>
            <a:pPr marL="514350" indent="-514350">
              <a:buNone/>
            </a:pPr>
            <a:r>
              <a:rPr lang="uk-UA" dirty="0" smtClean="0"/>
              <a:t>4.	штучно			Г старанно</a:t>
            </a:r>
            <a:endParaRPr lang="uk-UA" dirty="0" smtClean="0"/>
          </a:p>
          <a:p>
            <a:pPr marL="514350" indent="-514350">
              <a:buNone/>
            </a:pPr>
            <a:r>
              <a:rPr lang="uk-UA" dirty="0" smtClean="0"/>
              <a:t>	</a:t>
            </a:r>
            <a:r>
              <a:rPr lang="uk-UA" dirty="0" smtClean="0"/>
              <a:t>				Д поспіхом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9264" y="2276872"/>
            <a:ext cx="6624736" cy="5400600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1800" i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uk-UA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словах </a:t>
            </a:r>
            <a:r>
              <a:rPr lang="uk-UA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свої закони вічно мінливого руху,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uk-UA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У слові свої ознаки світла, тепла, ваги.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uk-UA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uk-UA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– клітина мислі, артерія сили </a:t>
            </a:r>
            <a:r>
              <a:rPr lang="uk-UA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духу,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Тільки воно єднає різні людські береги.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					П.Воронько</a:t>
            </a:r>
            <a:endParaRPr lang="uk-UA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uk-UA" sz="1600" i="1" dirty="0">
                <a:solidFill>
                  <a:srgbClr val="1C1C1C"/>
                </a:solidFill>
              </a:rPr>
              <a:t>                                                                        </a:t>
            </a:r>
            <a:endParaRPr lang="ru-RU" i="1" dirty="0">
              <a:solidFill>
                <a:srgbClr val="1C1C1C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11. Лексичну помилку допущено в рядку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А виключити світло</a:t>
            </a:r>
          </a:p>
          <a:p>
            <a:pPr>
              <a:buNone/>
            </a:pPr>
            <a:r>
              <a:rPr lang="uk-UA" dirty="0" smtClean="0"/>
              <a:t>Б навколишнє середовище</a:t>
            </a:r>
          </a:p>
          <a:p>
            <a:pPr>
              <a:buNone/>
            </a:pPr>
            <a:r>
              <a:rPr lang="uk-UA" dirty="0" smtClean="0"/>
              <a:t>В заслуговує на увагу</a:t>
            </a:r>
          </a:p>
          <a:p>
            <a:pPr>
              <a:buNone/>
            </a:pPr>
            <a:r>
              <a:rPr lang="uk-UA" dirty="0" smtClean="0"/>
              <a:t>Г стерегтись автомобіля</a:t>
            </a:r>
          </a:p>
          <a:p>
            <a:pPr>
              <a:buNone/>
            </a:pPr>
            <a:r>
              <a:rPr lang="uk-UA" dirty="0" smtClean="0"/>
              <a:t>Д привести до успіху</a:t>
            </a:r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12. Лексичну помилку допущено в рядку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А передплата на газети</a:t>
            </a:r>
          </a:p>
          <a:p>
            <a:pPr>
              <a:buNone/>
            </a:pPr>
            <a:r>
              <a:rPr lang="uk-UA" dirty="0" smtClean="0"/>
              <a:t>Б більша половина учнів</a:t>
            </a:r>
          </a:p>
          <a:p>
            <a:pPr>
              <a:buNone/>
            </a:pPr>
            <a:r>
              <a:rPr lang="uk-UA" dirty="0" smtClean="0"/>
              <a:t>В заходи щодо поліпшення</a:t>
            </a:r>
          </a:p>
          <a:p>
            <a:pPr>
              <a:buNone/>
            </a:pPr>
            <a:r>
              <a:rPr lang="uk-UA" dirty="0" smtClean="0"/>
              <a:t>Г прасувати білизну</a:t>
            </a:r>
          </a:p>
          <a:p>
            <a:pPr>
              <a:buNone/>
            </a:pPr>
            <a:r>
              <a:rPr lang="uk-UA" dirty="0" smtClean="0"/>
              <a:t>Д виконати впродовж дня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332656"/>
          <a:ext cx="8424936" cy="6150888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843808"/>
                <a:gridCol w="3024336"/>
                <a:gridCol w="2556792"/>
              </a:tblGrid>
              <a:tr h="620688"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Критерії розрізнення слів</a:t>
                      </a:r>
                      <a:endParaRPr lang="ru-RU" sz="17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Групи слів</a:t>
                      </a:r>
                      <a:endParaRPr lang="ru-RU" sz="17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Приклади</a:t>
                      </a:r>
                      <a:endParaRPr lang="ru-RU" sz="17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За значенням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-однозначні</a:t>
                      </a:r>
                      <a:endParaRPr lang="uk-UA" sz="1600" dirty="0" smtClean="0"/>
                    </a:p>
                    <a:p>
                      <a:r>
                        <a:rPr lang="uk-UA" sz="1600" dirty="0" err="1" smtClean="0"/>
                        <a:t>-багатозначні</a:t>
                      </a:r>
                      <a:endParaRPr lang="uk-UA" sz="1600" dirty="0" smtClean="0"/>
                    </a:p>
                    <a:p>
                      <a:r>
                        <a:rPr lang="uk-UA" sz="1600" dirty="0" err="1" smtClean="0"/>
                        <a:t>-подібні</a:t>
                      </a:r>
                      <a:r>
                        <a:rPr lang="uk-UA" sz="1600" dirty="0" smtClean="0"/>
                        <a:t> (синоніми)</a:t>
                      </a:r>
                    </a:p>
                    <a:p>
                      <a:r>
                        <a:rPr lang="uk-UA" sz="1600" dirty="0" err="1" smtClean="0"/>
                        <a:t>-протилежні</a:t>
                      </a:r>
                      <a:r>
                        <a:rPr lang="uk-UA" sz="1600" dirty="0" smtClean="0"/>
                        <a:t> (антоніми)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суфікс</a:t>
                      </a:r>
                    </a:p>
                    <a:p>
                      <a:r>
                        <a:rPr lang="uk-UA" sz="1600" dirty="0" smtClean="0"/>
                        <a:t>земля</a:t>
                      </a:r>
                    </a:p>
                    <a:p>
                      <a:r>
                        <a:rPr lang="uk-UA" sz="1600" dirty="0" smtClean="0"/>
                        <a:t>думати</a:t>
                      </a:r>
                      <a:r>
                        <a:rPr lang="uk-UA" sz="1600" baseline="0" dirty="0" smtClean="0"/>
                        <a:t> – міркувати</a:t>
                      </a:r>
                    </a:p>
                    <a:p>
                      <a:r>
                        <a:rPr lang="uk-UA" sz="1600" dirty="0" smtClean="0"/>
                        <a:t>високий – низький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208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За звучанням</a:t>
                      </a:r>
                      <a:r>
                        <a:rPr lang="uk-UA" sz="1600" baseline="0" dirty="0" smtClean="0"/>
                        <a:t> або написанням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-однойменні</a:t>
                      </a:r>
                      <a:r>
                        <a:rPr lang="uk-UA" sz="1600" dirty="0" smtClean="0"/>
                        <a:t> (омоніми)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коса (знаряддя) – коса (заплетене волосся)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208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За стильовою приналежністю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-терміни</a:t>
                      </a:r>
                      <a:endParaRPr lang="uk-UA" sz="1600" dirty="0" smtClean="0"/>
                    </a:p>
                    <a:p>
                      <a:r>
                        <a:rPr lang="uk-UA" sz="1600" dirty="0" err="1" smtClean="0"/>
                        <a:t>-ділові</a:t>
                      </a:r>
                      <a:r>
                        <a:rPr lang="uk-UA" sz="1600" baseline="0" dirty="0" smtClean="0"/>
                        <a:t> штампи</a:t>
                      </a:r>
                    </a:p>
                    <a:p>
                      <a:r>
                        <a:rPr lang="uk-UA" sz="1600" baseline="0" dirty="0" smtClean="0"/>
                        <a:t>-образно-художні</a:t>
                      </a:r>
                    </a:p>
                    <a:p>
                      <a:r>
                        <a:rPr lang="uk-UA" sz="1600" baseline="0" dirty="0" err="1" smtClean="0"/>
                        <a:t>-побутові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пунктограма</a:t>
                      </a:r>
                    </a:p>
                    <a:p>
                      <a:r>
                        <a:rPr lang="uk-UA" sz="1600" dirty="0" smtClean="0"/>
                        <a:t>ухвалити</a:t>
                      </a:r>
                    </a:p>
                    <a:p>
                      <a:r>
                        <a:rPr lang="uk-UA" sz="1600" dirty="0" smtClean="0"/>
                        <a:t>хмарки</a:t>
                      </a:r>
                      <a:r>
                        <a:rPr lang="uk-UA" sz="1600" baseline="0" dirty="0" smtClean="0"/>
                        <a:t> – лебеді</a:t>
                      </a:r>
                    </a:p>
                    <a:p>
                      <a:r>
                        <a:rPr lang="uk-UA" sz="1600" baseline="0" dirty="0" smtClean="0"/>
                        <a:t>миска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208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За емоційним забарвленням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-нейтральні</a:t>
                      </a:r>
                      <a:endParaRPr lang="uk-UA" sz="1600" dirty="0" smtClean="0"/>
                    </a:p>
                    <a:p>
                      <a:r>
                        <a:rPr lang="uk-UA" sz="1600" dirty="0" err="1" smtClean="0"/>
                        <a:t>-емоційні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ранок</a:t>
                      </a:r>
                    </a:p>
                    <a:p>
                      <a:r>
                        <a:rPr lang="uk-UA" sz="1600" dirty="0" smtClean="0"/>
                        <a:t>величний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208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За сферою вживання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-літературні</a:t>
                      </a:r>
                      <a:endParaRPr lang="uk-UA" sz="1600" dirty="0" smtClean="0"/>
                    </a:p>
                    <a:p>
                      <a:r>
                        <a:rPr lang="uk-UA" sz="1600" dirty="0" err="1" smtClean="0"/>
                        <a:t>-діалектні</a:t>
                      </a:r>
                      <a:endParaRPr lang="uk-UA" sz="1600" dirty="0" smtClean="0"/>
                    </a:p>
                    <a:p>
                      <a:r>
                        <a:rPr lang="uk-UA" sz="1600" dirty="0" err="1" smtClean="0"/>
                        <a:t>-професійні</a:t>
                      </a:r>
                      <a:endParaRPr lang="uk-UA" sz="1600" dirty="0" smtClean="0"/>
                    </a:p>
                    <a:p>
                      <a:r>
                        <a:rPr lang="uk-UA" sz="1600" dirty="0" err="1" smtClean="0"/>
                        <a:t>-просторічні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півень</a:t>
                      </a:r>
                    </a:p>
                    <a:p>
                      <a:r>
                        <a:rPr lang="uk-UA" sz="1600" dirty="0" smtClean="0"/>
                        <a:t>когут</a:t>
                      </a:r>
                    </a:p>
                    <a:p>
                      <a:r>
                        <a:rPr lang="uk-UA" sz="1600" dirty="0" smtClean="0"/>
                        <a:t>креслити</a:t>
                      </a:r>
                    </a:p>
                    <a:p>
                      <a:r>
                        <a:rPr lang="uk-UA" sz="1600" dirty="0" smtClean="0"/>
                        <a:t>белькотіти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208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За  активністю вживання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-активного</a:t>
                      </a:r>
                      <a:r>
                        <a:rPr lang="uk-UA" sz="1600" dirty="0" smtClean="0"/>
                        <a:t> вжитку</a:t>
                      </a:r>
                    </a:p>
                    <a:p>
                      <a:r>
                        <a:rPr lang="uk-UA" sz="1600" dirty="0" err="1" smtClean="0"/>
                        <a:t>-пасивного</a:t>
                      </a:r>
                      <a:r>
                        <a:rPr lang="uk-UA" sz="1600" dirty="0" smtClean="0"/>
                        <a:t> вжитку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палець</a:t>
                      </a:r>
                    </a:p>
                    <a:p>
                      <a:r>
                        <a:rPr lang="uk-UA" sz="1600" dirty="0" smtClean="0"/>
                        <a:t>перст</a:t>
                      </a:r>
                      <a:endParaRPr lang="ru-RU" sz="1600" dirty="0"/>
                    </a:p>
                  </a:txBody>
                  <a:tcPr/>
                </a:tc>
              </a:tr>
              <a:tr h="51208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За походженням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-питомі</a:t>
                      </a:r>
                      <a:r>
                        <a:rPr lang="uk-UA" sz="1600" dirty="0" smtClean="0"/>
                        <a:t> українські</a:t>
                      </a:r>
                    </a:p>
                    <a:p>
                      <a:r>
                        <a:rPr lang="uk-UA" sz="1600" dirty="0" err="1" smtClean="0"/>
                        <a:t>-запозичені</a:t>
                      </a:r>
                      <a:r>
                        <a:rPr lang="uk-UA" sz="1600" baseline="0" dirty="0" smtClean="0"/>
                        <a:t> (іншомовні)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означення</a:t>
                      </a:r>
                    </a:p>
                    <a:p>
                      <a:r>
                        <a:rPr lang="uk-UA" sz="1600" dirty="0" smtClean="0"/>
                        <a:t>дизайнер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1619672" y="188640"/>
            <a:ext cx="5400600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Власне українська лексика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 хустка, свита, держава, людина.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Віддієслівні іменники 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–ння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(вагання, одруження).</a:t>
            </a:r>
          </a:p>
          <a:p>
            <a:pPr lvl="0"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Відприкметникові іменники 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–ість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(більшість, рівність, старанність).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Іменники – назви людей, за їхньою діяльністю із суфіксами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–ник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-ач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-ій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(гірник, викладач, водій).</a:t>
            </a:r>
          </a:p>
          <a:p>
            <a:pPr lvl="0"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Дієслова із суфіксом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-ува-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(виконувати, закопувати).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Дієслова із префіксами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перед-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попід-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зне-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(передбачити, попідгортати, знесилити).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9512" y="3573016"/>
            <a:ext cx="288032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Індоєвропейського </a:t>
            </a:r>
          </a:p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походження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назви частин тіла, тварин, рослин, явищ природи, житла, вимірів часу: мозок, вовк, сонце, двері, день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203848" y="3573016"/>
            <a:ext cx="288032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Праслов'янського походження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 слова, наявні в усіх слов'янських мовах: плем'я, кінь, холодний, душа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228184" y="3573016"/>
            <a:ext cx="2736304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Старослов'янізми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уро-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чиста, церковна лексика:</a:t>
            </a:r>
          </a:p>
          <a:p>
            <a:pPr lvl="0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врата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гординя, сотворити, велелюдний, чоло, уста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267744" y="6093296"/>
            <a:ext cx="468052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Споконвічна українська лексика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44"/>
          <p:cNvCxnSpPr>
            <a:stCxn id="40" idx="2"/>
          </p:cNvCxnSpPr>
          <p:nvPr/>
        </p:nvCxnSpPr>
        <p:spPr>
          <a:xfrm>
            <a:off x="1619672" y="5327342"/>
            <a:ext cx="936104" cy="765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41" idx="2"/>
            <a:endCxn id="43" idx="0"/>
          </p:cNvCxnSpPr>
          <p:nvPr/>
        </p:nvCxnSpPr>
        <p:spPr>
          <a:xfrm flipH="1">
            <a:off x="4608004" y="5327342"/>
            <a:ext cx="36004" cy="765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42" idx="2"/>
          </p:cNvCxnSpPr>
          <p:nvPr/>
        </p:nvCxnSpPr>
        <p:spPr>
          <a:xfrm flipH="1">
            <a:off x="6660232" y="5327342"/>
            <a:ext cx="936104" cy="765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355976" y="3068960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H="1">
            <a:off x="3131840" y="3356992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3131840" y="3356992"/>
            <a:ext cx="0" cy="2736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4644008" y="645333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736" y="332656"/>
            <a:ext cx="5112568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ЛЕКСИКА УКРАЇНСЬКОЇ МОВИ ЗА ПОХОДЖЕННЯМ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844824"/>
            <a:ext cx="2141984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Грецизми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релігійні поняття, терміни: ідіома, динаміка, апостол, ікона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1844824"/>
            <a:ext cx="2376264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Тюркізми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назви предметів побуту, продуктів, елементів одягу: тютюн, судак, балик, кайдани, табун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1844824"/>
            <a:ext cx="2213992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Латинізми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термінологія: вектор, директор, радіус, суфікс, рецепт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221088"/>
            <a:ext cx="2520280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 англійської мови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назви сучасних професій, технологічних новацій: спонсор, тренер, комбайн, тролейбус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63888" y="4221088"/>
            <a:ext cx="2141984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 німецької мови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назви різних предметів і явищ: ґрунт, шахта, бутерброд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60232" y="4221088"/>
            <a:ext cx="2141984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 італійської мови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музичні терміни, слова зі сфери кулінарії: алегро, піаніно, піці, спагеті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716016" y="0"/>
            <a:ext cx="0" cy="3326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4644008" y="1052736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0"/>
          </p:cNvCxnSpPr>
          <p:nvPr/>
        </p:nvCxnSpPr>
        <p:spPr>
          <a:xfrm flipH="1" flipV="1">
            <a:off x="6876256" y="1052736"/>
            <a:ext cx="81896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5" idx="0"/>
          </p:cNvCxnSpPr>
          <p:nvPr/>
        </p:nvCxnSpPr>
        <p:spPr>
          <a:xfrm flipV="1">
            <a:off x="1394520" y="1052736"/>
            <a:ext cx="108924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475656" y="3789040"/>
            <a:ext cx="0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7668344" y="3789040"/>
            <a:ext cx="0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4572000" y="3933056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475656" y="3789040"/>
            <a:ext cx="14401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275856" y="3933056"/>
            <a:ext cx="12961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300192" y="3789040"/>
            <a:ext cx="13681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3275856" y="1556792"/>
            <a:ext cx="0" cy="2376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3275856" y="1556792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3995936" y="10527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2915816" y="1052736"/>
            <a:ext cx="0" cy="2736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V="1">
            <a:off x="6300192" y="1052736"/>
            <a:ext cx="0" cy="2736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 найдавнішої і найбільш сталої частини словникового складу української мови належать: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а</a:t>
            </a:r>
            <a:r>
              <a:rPr lang="uk-UA" dirty="0" smtClean="0"/>
              <a:t>) назви родинних зв’язків: мати, дочка, брат, сестра, тато;</a:t>
            </a:r>
            <a:endParaRPr lang="ru-RU" dirty="0" smtClean="0"/>
          </a:p>
          <a:p>
            <a:r>
              <a:rPr lang="uk-UA" dirty="0" smtClean="0"/>
              <a:t>б) назви частин людського тіла: мозок, череп, брова, вухо, ніс, зуб, язик;</a:t>
            </a:r>
            <a:endParaRPr lang="ru-RU" dirty="0" smtClean="0"/>
          </a:p>
          <a:p>
            <a:r>
              <a:rPr lang="uk-UA" dirty="0" smtClean="0"/>
              <a:t>в) назви диких і свійських тварин, птахів, риб, комах, продуктів тваринництва: свиня, вівця, мед, молоко, вовна, олень, вовк, їжак, орел, муха, оса;</a:t>
            </a:r>
            <a:endParaRPr lang="ru-RU" dirty="0" smtClean="0"/>
          </a:p>
          <a:p>
            <a:r>
              <a:rPr lang="uk-UA" dirty="0" smtClean="0"/>
              <a:t>г) назви багатьох рослин: дерево, дуб, береза, ясен;</a:t>
            </a:r>
            <a:endParaRPr lang="ru-RU" dirty="0" smtClean="0"/>
          </a:p>
          <a:p>
            <a:r>
              <a:rPr lang="uk-UA" dirty="0" smtClean="0"/>
              <a:t>ґ) назви житла, господарських знарядь і занять, страв: дім,  двері, двір, село, віз, колесо, молоти, орати;</a:t>
            </a:r>
            <a:endParaRPr lang="ru-RU" dirty="0" smtClean="0"/>
          </a:p>
          <a:p>
            <a:r>
              <a:rPr lang="uk-UA" dirty="0" smtClean="0"/>
              <a:t>д) назви небесних світил, часу і явищ природи: Сонце, Місяць, небо, день, ніч, вечір, весна, вогонь тощо.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0" y="3356992"/>
          <a:ext cx="4464496" cy="3312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38546"/>
                <a:gridCol w="2125950"/>
              </a:tblGrid>
              <a:tr h="400824">
                <a:tc>
                  <a:txBody>
                    <a:bodyPr/>
                    <a:lstStyle/>
                    <a:p>
                      <a:r>
                        <a:rPr lang="uk-UA" dirty="0" smtClean="0"/>
                        <a:t>Іншомовні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Українські</a:t>
                      </a:r>
                      <a:endParaRPr lang="ru-RU" dirty="0"/>
                    </a:p>
                  </a:txBody>
                  <a:tcPr/>
                </a:tc>
              </a:tr>
              <a:tr h="2505153">
                <a:tc>
                  <a:txBody>
                    <a:bodyPr/>
                    <a:lstStyle/>
                    <a:p>
                      <a:r>
                        <a:rPr lang="uk-UA" dirty="0" smtClean="0"/>
                        <a:t>Інтермец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dirty="0" smtClean="0"/>
                        <a:t>, механі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к</a:t>
                      </a:r>
                      <a:r>
                        <a:rPr lang="uk-UA" dirty="0" smtClean="0"/>
                        <a:t>, кін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dirty="0" smtClean="0"/>
                        <a:t>, масшта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r>
                        <a:rPr lang="uk-UA" dirty="0" smtClean="0"/>
                        <a:t>, віньєтк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uk-UA" dirty="0" smtClean="0"/>
                        <a:t>,</a:t>
                      </a:r>
                      <a:r>
                        <a:rPr lang="uk-UA" baseline="0" dirty="0" smtClean="0"/>
                        <a:t> мат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ч</a:t>
                      </a:r>
                      <a:r>
                        <a:rPr lang="uk-UA" baseline="0" dirty="0" smtClean="0"/>
                        <a:t>, канікул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uk-UA" baseline="0" dirty="0" smtClean="0"/>
                        <a:t>, кабіне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r>
                        <a:rPr lang="uk-UA" baseline="0" dirty="0" smtClean="0"/>
                        <a:t>, штепсел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uk-UA" baseline="0" dirty="0" smtClean="0"/>
                        <a:t>, бутербро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д</a:t>
                      </a:r>
                      <a:r>
                        <a:rPr lang="uk-UA" baseline="0" dirty="0" smtClean="0"/>
                        <a:t>, абревіатур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uk-UA" baseline="0" dirty="0" smtClean="0"/>
                        <a:t>, інтегра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r>
                        <a:rPr lang="uk-UA" baseline="0" dirty="0" smtClean="0"/>
                        <a:t>, комюнік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uk-UA" baseline="0" dirty="0" smtClean="0"/>
                        <a:t>, каучу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к</a:t>
                      </a:r>
                      <a:r>
                        <a:rPr lang="uk-UA" baseline="0" dirty="0" smtClean="0"/>
                        <a:t>, нетт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Зупинк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uk-UA" dirty="0" smtClean="0"/>
                        <a:t>, столя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р</a:t>
                      </a:r>
                      <a:r>
                        <a:rPr lang="uk-UA" dirty="0" smtClean="0"/>
                        <a:t>, вікн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dirty="0" smtClean="0"/>
                        <a:t>, рогі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з</a:t>
                      </a:r>
                      <a:r>
                        <a:rPr lang="uk-UA" dirty="0" smtClean="0"/>
                        <a:t>, вниз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у</a:t>
                      </a:r>
                      <a:r>
                        <a:rPr lang="uk-UA" dirty="0" smtClean="0"/>
                        <a:t>, грі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м</a:t>
                      </a:r>
                      <a:r>
                        <a:rPr lang="uk-UA" dirty="0" smtClean="0"/>
                        <a:t>,</a:t>
                      </a:r>
                      <a:r>
                        <a:rPr lang="uk-UA" baseline="0" dirty="0" smtClean="0"/>
                        <a:t> сні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г</a:t>
                      </a:r>
                      <a:r>
                        <a:rPr lang="uk-UA" baseline="0" dirty="0" smtClean="0"/>
                        <a:t>, сті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r>
                        <a:rPr lang="uk-UA" baseline="0" dirty="0" smtClean="0"/>
                        <a:t>, сутінк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uk-UA" baseline="0" dirty="0" smtClean="0"/>
                        <a:t>, хлі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r>
                        <a:rPr lang="uk-UA" baseline="0" dirty="0" smtClean="0"/>
                        <a:t>, висок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baseline="0" dirty="0" smtClean="0"/>
                        <a:t>, щоденни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к</a:t>
                      </a:r>
                      <a:r>
                        <a:rPr lang="uk-UA" baseline="0" dirty="0" smtClean="0"/>
                        <a:t>, ок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406391"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Око бачить далеко, а розум глибоко.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3356992"/>
          <a:ext cx="4176464" cy="3367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5249"/>
                <a:gridCol w="2071215"/>
              </a:tblGrid>
              <a:tr h="400824">
                <a:tc>
                  <a:txBody>
                    <a:bodyPr/>
                    <a:lstStyle/>
                    <a:p>
                      <a:r>
                        <a:rPr lang="uk-UA" dirty="0" smtClean="0"/>
                        <a:t>Іншомовні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Українські</a:t>
                      </a:r>
                      <a:endParaRPr lang="ru-RU" dirty="0"/>
                    </a:p>
                  </a:txBody>
                  <a:tcPr/>
                </a:tc>
              </a:tr>
              <a:tr h="2505153">
                <a:tc>
                  <a:txBody>
                    <a:bodyPr/>
                    <a:lstStyle/>
                    <a:p>
                      <a:r>
                        <a:rPr lang="ru-RU" dirty="0" smtClean="0"/>
                        <a:t>Кенгур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</a:t>
                      </a:r>
                      <a:r>
                        <a:rPr lang="ru-RU" dirty="0" smtClean="0"/>
                        <a:t>, комплек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ексадриль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я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інструкто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р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портьєр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baseline="0" dirty="0" smtClean="0"/>
                        <a:t>, авангар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д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жур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і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прогре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с</a:t>
                      </a:r>
                      <a:r>
                        <a:rPr lang="ru-RU" baseline="0" dirty="0" smtClean="0"/>
                        <a:t>, пое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філігран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екіпа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ж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силікат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baseline="0" dirty="0" smtClean="0"/>
                        <a:t>, азиму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r>
                        <a:rPr lang="ru-RU" baseline="0" dirty="0" smtClean="0"/>
                        <a:t>, таксис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трансмісі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Нашвидк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у</a:t>
                      </a:r>
                      <a:r>
                        <a:rPr lang="uk-UA" dirty="0" smtClean="0"/>
                        <a:t>, моло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r>
                        <a:rPr lang="uk-UA" dirty="0" smtClean="0"/>
                        <a:t>, спі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в</a:t>
                      </a:r>
                      <a:r>
                        <a:rPr lang="uk-UA" dirty="0" smtClean="0"/>
                        <a:t>, соловейк</a:t>
                      </a: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dirty="0" smtClean="0"/>
                        <a:t>,</a:t>
                      </a:r>
                      <a:r>
                        <a:rPr lang="uk-UA" baseline="0" dirty="0" smtClean="0"/>
                        <a:t> віте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р</a:t>
                      </a:r>
                      <a:r>
                        <a:rPr lang="uk-UA" baseline="0" dirty="0" smtClean="0"/>
                        <a:t>, рі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ч</a:t>
                      </a:r>
                      <a:r>
                        <a:rPr lang="uk-UA" baseline="0" dirty="0" smtClean="0"/>
                        <a:t>, колес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baseline="0" dirty="0" smtClean="0"/>
                        <a:t>, покі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с</a:t>
                      </a:r>
                      <a:r>
                        <a:rPr lang="uk-UA" baseline="0" dirty="0" smtClean="0"/>
                        <a:t>, полі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r>
                        <a:rPr lang="uk-UA" baseline="0" dirty="0" smtClean="0"/>
                        <a:t>, радощ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6390"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Уся</a:t>
                      </a:r>
                      <a:r>
                        <a:rPr lang="uk-UA" baseline="0" dirty="0" smtClean="0"/>
                        <a:t> радість життя у творчості.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3168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Запишіть подані слова у дві колонки: 1)іншомовні;  2)українські.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uk-U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І варіант.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Кенгуру, комплекс, нашвидку, ескадрилья, інструктор, молот, портьєра, авангард, спів, соловейко, журі, прогрес, поет, вітер, річ, філігрань, екіпаж, колесо, покіс, політ, силікати, азимут, радощі, таксист, трансмісія.</a:t>
            </a:r>
          </a:p>
          <a:p>
            <a:pPr marL="514350" indent="-514350">
              <a:buNone/>
            </a:pPr>
            <a:r>
              <a:rPr lang="uk-UA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ІІ варіант.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Зупинка, інтермецо, механік, кіно, столяр, вікно, рогіз, масштаб, внизу, віньєтка, матч, канікули, грім, сніг, кабінет, штепсель, стіл, сутінки, бутерброд, хліб, абревіатура, інтеграл, комюніке, високо, каучук, нетто, щоденник, око.</a:t>
            </a:r>
          </a:p>
          <a:p>
            <a:pPr marL="514350" indent="-51435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 поданих іншомовних слів доберіть питомі українські синоніми: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525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  Процент, фон, аплодисменти, аграрний, дискусія, індустрія, експлуатація, настурція, аероплан, паралельний, фотографія, еквівалент, журнал, еволюція, корпорація, перпендикуляр, потенційний.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dirty="0" smtClean="0"/>
              <a:t>Довідка</a:t>
            </a:r>
            <a:r>
              <a:rPr lang="uk-UA" dirty="0" smtClean="0"/>
              <a:t>: світлина, тло, обговорення, промисловість, спілка, визиск, красоля, літак, можливий, відповідник, розвиток, оплески, сільськогосподарський, рівнобіжний, </a:t>
            </a:r>
            <a:r>
              <a:rPr lang="uk-UA" dirty="0" err="1" smtClean="0"/>
              <a:t>прямовис</a:t>
            </a:r>
            <a:r>
              <a:rPr lang="uk-UA" dirty="0" smtClean="0"/>
              <a:t>, відсоток, часопис.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764704"/>
            <a:ext cx="7632848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Подані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записати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колонки: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праву —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нейтральні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ліву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емоційно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забарвлені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два,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річка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чудовий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земля,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жито,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зірка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естради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інженер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океан,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з-понад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хлопчисько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нездоланний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благодатний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телевізор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конференція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приватний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вітер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вітрище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пелюсточки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печінка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яблуня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величавий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страйк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хоробрість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оренда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дядюган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дбайливий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щиро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хижак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якісно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ластівка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тривога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охайність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мрійливість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мрійник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газета,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екстремальний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колодою,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кепкувати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лестощі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оксамитові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ручки, атлас,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винагорода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комедія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лімерик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геро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знахідка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набридло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лицар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ладо,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меморіал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листоноша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чужбинонька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хлоп'ята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манівцями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1090</Words>
  <Application>Microsoft Office PowerPoint</Application>
  <PresentationFormat>Экран (4:3)</PresentationFormat>
  <Paragraphs>155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Лексика української мови з погляду походження. Власне українські слова</vt:lpstr>
      <vt:lpstr>Слайд 2</vt:lpstr>
      <vt:lpstr>Слайд 3</vt:lpstr>
      <vt:lpstr>Слайд 4</vt:lpstr>
      <vt:lpstr>Слайд 5</vt:lpstr>
      <vt:lpstr>До найдавнішої і найбільш сталої частини словникового складу української мови належать: </vt:lpstr>
      <vt:lpstr>Слайд 7</vt:lpstr>
      <vt:lpstr>До поданих іншомовних слів доберіть питомі українські синоніми:</vt:lpstr>
      <vt:lpstr>Слайд 9</vt:lpstr>
      <vt:lpstr>Тест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Лексика української мови з погляду походження. Власне українські слова</dc:title>
  <dc:creator>Вероника</dc:creator>
  <cp:lastModifiedBy>Вероника</cp:lastModifiedBy>
  <cp:revision>38</cp:revision>
  <dcterms:created xsi:type="dcterms:W3CDTF">2013-01-26T08:25:25Z</dcterms:created>
  <dcterms:modified xsi:type="dcterms:W3CDTF">2013-01-29T14:43:26Z</dcterms:modified>
</cp:coreProperties>
</file>