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2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62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9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72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4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51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9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39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14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99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35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11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9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292080" y="260648"/>
            <a:ext cx="3168352" cy="5832648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Минають роки і разом з ними спливають події, їх герої та символи. Але залишаються одвічні істини, що непідвладні руйнівному часу. Це – милосердя, людяність, співчуття, взаємодопомога. Саме їх майже 150 років несе в життя Міжнародний рух Червоного Хреста.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722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59" y="3789040"/>
            <a:ext cx="3055620" cy="22105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8680"/>
            <a:ext cx="3962400" cy="2857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52736"/>
            <a:ext cx="4131246" cy="3133725"/>
          </a:xfrm>
          <a:prstGeom prst="rect">
            <a:avLst/>
          </a:prstGeom>
        </p:spPr>
      </p:pic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4572000" y="4365104"/>
            <a:ext cx="3456384" cy="187220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>
                <a:solidFill>
                  <a:schemeClr val="tx1"/>
                </a:solidFill>
              </a:rPr>
              <a:t>Патронажна</a:t>
            </a:r>
            <a:r>
              <a:rPr lang="ru-RU" b="1" dirty="0">
                <a:solidFill>
                  <a:schemeClr val="tx1"/>
                </a:solidFill>
              </a:rPr>
              <a:t> служба Червоного </a:t>
            </a:r>
            <a:r>
              <a:rPr lang="ru-RU" b="1" dirty="0" err="1">
                <a:solidFill>
                  <a:schemeClr val="tx1"/>
                </a:solidFill>
              </a:rPr>
              <a:t>Хреста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нараховує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понад</a:t>
            </a:r>
            <a:r>
              <a:rPr lang="ru-RU" b="1" dirty="0">
                <a:solidFill>
                  <a:schemeClr val="tx1"/>
                </a:solidFill>
              </a:rPr>
              <a:t> 3200 </a:t>
            </a:r>
            <a:r>
              <a:rPr lang="ru-RU" b="1" dirty="0" err="1">
                <a:solidFill>
                  <a:schemeClr val="tx1"/>
                </a:solidFill>
              </a:rPr>
              <a:t>кваліфікованих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медичних</a:t>
            </a:r>
            <a:r>
              <a:rPr lang="ru-RU" b="1" dirty="0">
                <a:solidFill>
                  <a:schemeClr val="tx1"/>
                </a:solidFill>
              </a:rPr>
              <a:t> сестер Червоного </a:t>
            </a:r>
            <a:r>
              <a:rPr lang="ru-RU" b="1" dirty="0" err="1">
                <a:solidFill>
                  <a:schemeClr val="tx1"/>
                </a:solidFill>
              </a:rPr>
              <a:t>Хреста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які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щорічно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надають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послуги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більш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ніж</a:t>
            </a:r>
            <a:r>
              <a:rPr lang="ru-RU" b="1" dirty="0">
                <a:solidFill>
                  <a:schemeClr val="tx1"/>
                </a:solidFill>
              </a:rPr>
              <a:t> 150 </a:t>
            </a:r>
            <a:r>
              <a:rPr lang="ru-RU" b="1" dirty="0" err="1">
                <a:solidFill>
                  <a:schemeClr val="tx1"/>
                </a:solidFill>
              </a:rPr>
              <a:t>тисячам</a:t>
            </a:r>
            <a:r>
              <a:rPr lang="ru-RU" b="1" dirty="0">
                <a:solidFill>
                  <a:schemeClr val="tx1"/>
                </a:solidFill>
              </a:rPr>
              <a:t> людей </a:t>
            </a:r>
            <a:r>
              <a:rPr lang="ru-RU" b="1" dirty="0" err="1">
                <a:solidFill>
                  <a:schemeClr val="tx1"/>
                </a:solidFill>
              </a:rPr>
              <a:t>похилого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віку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 smtClean="0">
                <a:solidFill>
                  <a:schemeClr val="tx1"/>
                </a:solidFill>
              </a:rPr>
              <a:t>інвалідів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50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585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21000">
              <a:srgbClr val="5F5F5F"/>
            </a:gs>
            <a:gs pos="32000">
              <a:srgbClr val="5F5F5F"/>
            </a:gs>
            <a:gs pos="52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3463" y="1124745"/>
            <a:ext cx="6400800" cy="2376263"/>
          </a:xfrm>
        </p:spPr>
        <p:txBody>
          <a:bodyPr>
            <a:normAutofit/>
          </a:bodyPr>
          <a:lstStyle/>
          <a:p>
            <a:r>
              <a:rPr lang="ru-RU" sz="2400" b="1" i="1" dirty="0" err="1">
                <a:solidFill>
                  <a:schemeClr val="tx1"/>
                </a:solidFill>
                <a:latin typeface="Arial Narrow" pitchFamily="34" charset="0"/>
              </a:rPr>
              <a:t>Міжнародний</a:t>
            </a:r>
            <a:r>
              <a:rPr lang="ru-RU" sz="2400" b="1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Arial Narrow" pitchFamily="34" charset="0"/>
              </a:rPr>
              <a:t>Комітет</a:t>
            </a:r>
            <a:r>
              <a:rPr lang="ru-RU" sz="2400" b="1" i="1" dirty="0">
                <a:solidFill>
                  <a:schemeClr val="tx1"/>
                </a:solidFill>
                <a:latin typeface="Arial Narrow" pitchFamily="34" charset="0"/>
              </a:rPr>
              <a:t> Червоного </a:t>
            </a:r>
            <a:r>
              <a:rPr lang="ru-RU" sz="2400" b="1" i="1" dirty="0" err="1">
                <a:solidFill>
                  <a:schemeClr val="tx1"/>
                </a:solidFill>
                <a:latin typeface="Arial Narrow" pitchFamily="34" charset="0"/>
              </a:rPr>
              <a:t>Хреста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 (МКЧХ, </a:t>
            </a:r>
            <a:r>
              <a:rPr lang="ru-RU" sz="2400" u="sng" dirty="0" smtClean="0">
                <a:solidFill>
                  <a:schemeClr val="tx1"/>
                </a:solidFill>
                <a:latin typeface="Arial Narrow" pitchFamily="34" charset="0"/>
              </a:rPr>
              <a:t>англ.</a:t>
            </a:r>
            <a:r>
              <a:rPr lang="ru-RU" sz="2400" u="sng" dirty="0">
                <a:solidFill>
                  <a:schemeClr val="tx1"/>
                </a:solidFill>
                <a:latin typeface="Arial Narrow" pitchFamily="34" charset="0"/>
              </a:rPr>
              <a:t> 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International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Committee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of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Red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Cross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ICRC) — приватна 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гуманітарна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установа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, яка 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була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заснована </a:t>
            </a:r>
            <a:r>
              <a:rPr lang="uk-UA" sz="2400" i="1" dirty="0" err="1" smtClean="0">
                <a:solidFill>
                  <a:schemeClr val="tx1"/>
                </a:solidFill>
                <a:latin typeface="Arial Narrow" pitchFamily="34" charset="0"/>
              </a:rPr>
              <a:t>Анрі</a:t>
            </a:r>
            <a:r>
              <a:rPr lang="uk-UA" sz="2400" i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Arial Narrow" pitchFamily="34" charset="0"/>
              </a:rPr>
              <a:t>Дюнаном</a:t>
            </a:r>
            <a:r>
              <a:rPr lang="ru-RU" sz="2400" i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 в 1863 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році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 в 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Женеві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 , </a:t>
            </a:r>
            <a:r>
              <a:rPr lang="ru-RU" sz="2400" i="1" dirty="0" err="1">
                <a:solidFill>
                  <a:schemeClr val="tx1"/>
                </a:solidFill>
                <a:latin typeface="Arial Narrow" pitchFamily="34" charset="0"/>
              </a:rPr>
              <a:t>Швейцарія</a:t>
            </a:r>
            <a:r>
              <a:rPr lang="ru-RU" sz="2400" i="1" dirty="0">
                <a:solidFill>
                  <a:schemeClr val="tx1"/>
                </a:solidFill>
                <a:latin typeface="Arial Narrow" pitchFamily="34" charset="0"/>
              </a:rPr>
              <a:t>.</a:t>
            </a:r>
          </a:p>
          <a:p>
            <a:endParaRPr lang="ru-RU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429000"/>
            <a:ext cx="367240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6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21000">
              <a:srgbClr val="5F5F5F"/>
            </a:gs>
            <a:gs pos="32000">
              <a:srgbClr val="5F5F5F"/>
            </a:gs>
            <a:gs pos="52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>
            <a:normAutofit/>
          </a:bodyPr>
          <a:lstStyle/>
          <a:p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Червоного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Хреста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Червоного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Півмісяця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гуманітарний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участь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97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мільйонів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добровольців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у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всьому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Метою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людським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стражданням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полегшення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раси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релігійних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та 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поглядів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068960"/>
            <a:ext cx="5904655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5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220072" y="3906042"/>
            <a:ext cx="3478606" cy="936104"/>
          </a:xfrm>
        </p:spPr>
        <p:txBody>
          <a:bodyPr>
            <a:normAutofit/>
          </a:bodyPr>
          <a:lstStyle/>
          <a:p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Оргінал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Женевської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Конвенції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1864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9552" y="4779812"/>
            <a:ext cx="4208512" cy="9856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97680"/>
            <a:ext cx="3175000" cy="4127500"/>
          </a:xfrm>
        </p:spPr>
      </p:pic>
      <p:sp>
        <p:nvSpPr>
          <p:cNvPr id="5" name="Прямоугольник 4"/>
          <p:cNvSpPr/>
          <p:nvPr/>
        </p:nvSpPr>
        <p:spPr>
          <a:xfrm>
            <a:off x="1119654" y="4842146"/>
            <a:ext cx="40284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Анрі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Дюнан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засновник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Червоного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Хреста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Автор книжки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Спогади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Сольферіно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64704"/>
            <a:ext cx="3744416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2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472608"/>
          </a:xfrm>
        </p:spPr>
        <p:txBody>
          <a:bodyPr>
            <a:noAutofit/>
          </a:bodyPr>
          <a:lstStyle/>
          <a:p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Складовими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є:</a:t>
            </a:r>
          </a:p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Червоного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Хреста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(МКЧХ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приватна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заснована в 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1863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Женеві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Швейцарія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25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унікальні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спільнотою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захищати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гідність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жертв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конфліктів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федерація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товариств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Червоного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Хреста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Червоного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Півмісяця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(МФЧХ і ЧП) 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заснована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Парижі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 1919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займається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координацією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тісній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вона проводить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гуманітарні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значних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секретаріат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Женеві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Швейцарія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товариства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Червоного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Хреста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Півмісяця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186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об'єднаннями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МКЧХ та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повноправними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федерації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них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гуманітарного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права та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статутів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гуманітарні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мандатами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5417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763688" y="692696"/>
            <a:ext cx="6400800" cy="1752600"/>
          </a:xfrm>
        </p:spPr>
        <p:txBody>
          <a:bodyPr/>
          <a:lstStyle/>
          <a:p>
            <a:r>
              <a:rPr lang="uk-UA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Штаб-квартира Червоного Хреста в Женеві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88840"/>
            <a:ext cx="6840538" cy="3744912"/>
          </a:xfrm>
        </p:spPr>
      </p:pic>
    </p:spTree>
    <p:extLst>
      <p:ext uri="{BB962C8B-B14F-4D97-AF65-F5344CB8AC3E}">
        <p14:creationId xmlns:p14="http://schemas.microsoft.com/office/powerpoint/2010/main" val="237960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Червоний півмісяць                     Червоний хрест             Червоний Кристал</a:t>
            </a:r>
            <a:endParaRPr lang="ru-RU" sz="1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2517" y="620688"/>
            <a:ext cx="6400800" cy="5184576"/>
          </a:xfrm>
        </p:spPr>
        <p:txBody>
          <a:bodyPr>
            <a:norm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Символи руху</a:t>
            </a:r>
          </a:p>
          <a:p>
            <a:endParaRPr lang="uk-UA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Червоний лев із сонцем        Зірка Давида</a:t>
            </a:r>
            <a:endParaRPr lang="ru-RU" sz="1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086" y="1456501"/>
            <a:ext cx="1506463" cy="10043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542" y="1412776"/>
            <a:ext cx="1428750" cy="952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288960"/>
            <a:ext cx="1800200" cy="12001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407675"/>
            <a:ext cx="1428750" cy="9525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466" y="3407675"/>
            <a:ext cx="1428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3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208" y="548680"/>
            <a:ext cx="8229600" cy="4813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2000" b="1" dirty="0">
                <a:latin typeface="+mj-lt"/>
              </a:rPr>
              <a:t>Товари́ство Черво́ного Хреста́ Украї́ни</a:t>
            </a:r>
            <a:r>
              <a:rPr lang="vi-VN" sz="2000" dirty="0">
                <a:latin typeface="+mj-lt"/>
              </a:rPr>
              <a:t> — неприбуткова, всеукраїнська, добровільна, </a:t>
            </a:r>
            <a:r>
              <a:rPr lang="vi-VN" sz="2000" dirty="0" smtClean="0">
                <a:latin typeface="+mj-lt"/>
              </a:rPr>
              <a:t>громадська</a:t>
            </a:r>
            <a:r>
              <a:rPr lang="uk-UA" sz="2000" dirty="0" smtClean="0">
                <a:latin typeface="+mj-lt"/>
              </a:rPr>
              <a:t> </a:t>
            </a:r>
            <a:r>
              <a:rPr lang="vi-VN" sz="2000" dirty="0" smtClean="0">
                <a:latin typeface="+mj-lt"/>
              </a:rPr>
              <a:t>,</a:t>
            </a:r>
            <a:r>
              <a:rPr lang="vi-VN" sz="2000" dirty="0">
                <a:latin typeface="+mj-lt"/>
              </a:rPr>
              <a:t> </a:t>
            </a:r>
            <a:r>
              <a:rPr lang="vi-VN" sz="2000" dirty="0" smtClean="0">
                <a:latin typeface="+mj-lt"/>
              </a:rPr>
              <a:t>гуманітарна</a:t>
            </a:r>
            <a:r>
              <a:rPr lang="uk-UA" sz="2000" dirty="0">
                <a:latin typeface="+mj-lt"/>
              </a:rPr>
              <a:t> </a:t>
            </a:r>
            <a:r>
              <a:rPr lang="vi-VN" sz="2000" dirty="0" smtClean="0">
                <a:latin typeface="+mj-lt"/>
              </a:rPr>
              <a:t>організація</a:t>
            </a:r>
            <a:r>
              <a:rPr lang="vi-VN" sz="2000" dirty="0">
                <a:latin typeface="+mj-lt"/>
              </a:rPr>
              <a:t>, діяльність якої ґрунтується </a:t>
            </a:r>
            <a:r>
              <a:rPr lang="vi-VN" sz="2000" dirty="0" smtClean="0">
                <a:latin typeface="+mj-lt"/>
              </a:rPr>
              <a:t>на</a:t>
            </a:r>
            <a:r>
              <a:rPr lang="uk-UA" sz="2000" dirty="0" smtClean="0">
                <a:latin typeface="+mj-lt"/>
              </a:rPr>
              <a:t> </a:t>
            </a:r>
            <a:r>
              <a:rPr lang="vi-VN" sz="2000" dirty="0" smtClean="0">
                <a:latin typeface="+mj-lt"/>
              </a:rPr>
              <a:t>Женевських</a:t>
            </a:r>
            <a:r>
              <a:rPr lang="uk-UA" sz="2000" dirty="0" smtClean="0">
                <a:latin typeface="+mj-lt"/>
              </a:rPr>
              <a:t> </a:t>
            </a:r>
            <a:r>
              <a:rPr lang="vi-VN" sz="2000" dirty="0" smtClean="0">
                <a:latin typeface="+mj-lt"/>
              </a:rPr>
              <a:t>конвенціях </a:t>
            </a:r>
            <a:r>
              <a:rPr lang="vi-VN" sz="2000" dirty="0">
                <a:latin typeface="+mj-lt"/>
              </a:rPr>
              <a:t>про захист жертв війни від 12 серпня 1949 </a:t>
            </a:r>
            <a:r>
              <a:rPr lang="vi-VN" sz="2000" dirty="0" smtClean="0">
                <a:latin typeface="+mj-lt"/>
              </a:rPr>
              <a:t>року, </a:t>
            </a:r>
            <a:r>
              <a:rPr lang="vi-VN" sz="2000" dirty="0">
                <a:latin typeface="+mj-lt"/>
              </a:rPr>
              <a:t>ратіфікованих Україною 8 липня </a:t>
            </a:r>
            <a:r>
              <a:rPr lang="vi-VN" sz="2000" dirty="0" smtClean="0">
                <a:latin typeface="+mj-lt"/>
              </a:rPr>
              <a:t>1954</a:t>
            </a:r>
            <a:r>
              <a:rPr lang="uk-UA" sz="2000" dirty="0">
                <a:latin typeface="+mj-lt"/>
              </a:rPr>
              <a:t> </a:t>
            </a:r>
            <a:r>
              <a:rPr lang="vi-VN" sz="2000" dirty="0" smtClean="0">
                <a:latin typeface="+mj-lt"/>
              </a:rPr>
              <a:t>року</a:t>
            </a:r>
            <a:r>
              <a:rPr lang="vi-VN" sz="2000" dirty="0">
                <a:latin typeface="+mj-lt"/>
              </a:rPr>
              <a:t>, а також </a:t>
            </a:r>
            <a:r>
              <a:rPr lang="uk-UA" sz="2000" dirty="0" smtClean="0">
                <a:latin typeface="+mj-lt"/>
              </a:rPr>
              <a:t>д</a:t>
            </a:r>
            <a:r>
              <a:rPr lang="vi-VN" sz="2000" dirty="0" smtClean="0">
                <a:latin typeface="+mj-lt"/>
              </a:rPr>
              <a:t>одаткових </a:t>
            </a:r>
            <a:r>
              <a:rPr lang="vi-VN" sz="2000" dirty="0">
                <a:latin typeface="+mj-lt"/>
              </a:rPr>
              <a:t>протоколах до них. Керівництво організації знаходиться на </a:t>
            </a:r>
            <a:r>
              <a:rPr lang="vi-VN" sz="2000" dirty="0" smtClean="0">
                <a:latin typeface="+mj-lt"/>
              </a:rPr>
              <a:t>вулиці </a:t>
            </a:r>
            <a:r>
              <a:rPr lang="vi-VN" sz="2000" dirty="0">
                <a:latin typeface="+mj-lt"/>
              </a:rPr>
              <a:t>Пушкінській, 30 в місті Києві.</a:t>
            </a:r>
            <a:endParaRPr lang="ru-RU" sz="2000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924944"/>
            <a:ext cx="273630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11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620688"/>
            <a:ext cx="3024336" cy="18097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24499"/>
            <a:ext cx="3528392" cy="22655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01364"/>
            <a:ext cx="64008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527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150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Оргінал Першої Женевської Конвенції, 1864</vt:lpstr>
      <vt:lpstr>Презентация PowerPoint</vt:lpstr>
      <vt:lpstr>Презентация PowerPoint</vt:lpstr>
      <vt:lpstr>Червоний півмісяць                     Червоний хрест             Червоний Кристал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34</cp:revision>
  <dcterms:modified xsi:type="dcterms:W3CDTF">2013-02-28T19:16:05Z</dcterms:modified>
</cp:coreProperties>
</file>