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B4BFC-29FA-4DF3-9025-3887706F112E}" type="datetimeFigureOut">
              <a:rPr lang="uk-UA" smtClean="0"/>
              <a:t>03.11.2014</a:t>
            </a:fld>
            <a:endParaRPr lang="uk-UA"/>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DEA21-E483-4E06-9B11-B90316A0F3E1}" type="slidenum">
              <a:rPr lang="uk-UA" smtClean="0"/>
              <a:t>‹#›</a:t>
            </a:fld>
            <a:endParaRPr lang="uk-UA"/>
          </a:p>
        </p:txBody>
      </p:sp>
    </p:spTree>
    <p:extLst>
      <p:ext uri="{BB962C8B-B14F-4D97-AF65-F5344CB8AC3E}">
        <p14:creationId xmlns:p14="http://schemas.microsoft.com/office/powerpoint/2010/main" val="287494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4F5DEA21-E483-4E06-9B11-B90316A0F3E1}" type="slidenum">
              <a:rPr lang="uk-UA" smtClean="0"/>
              <a:t>16</a:t>
            </a:fld>
            <a:endParaRPr lang="uk-UA"/>
          </a:p>
        </p:txBody>
      </p:sp>
    </p:spTree>
    <p:extLst>
      <p:ext uri="{BB962C8B-B14F-4D97-AF65-F5344CB8AC3E}">
        <p14:creationId xmlns:p14="http://schemas.microsoft.com/office/powerpoint/2010/main" val="128571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716016" y="908720"/>
            <a:ext cx="3778696" cy="4860255"/>
          </a:xfrm>
        </p:spPr>
        <p:txBody>
          <a:bodyPr anchor="t"/>
          <a:lstStyle>
            <a:lvl1pPr algn="ctr">
              <a:defRPr sz="1800" b="1" cap="all">
                <a:latin typeface="+mn-lt"/>
              </a:defRPr>
            </a:lvl1pPr>
          </a:lstStyle>
          <a:p>
            <a:pPr lvl="0"/>
            <a:r>
              <a:rPr lang="ru-RU" dirty="0" smtClean="0"/>
              <a:t>Автор шаблону </a:t>
            </a:r>
            <a:r>
              <a:rPr lang="ru-RU" dirty="0" err="1" smtClean="0"/>
              <a:t>презентації</a:t>
            </a:r>
            <a:r>
              <a:rPr lang="ru-RU" dirty="0" smtClean="0"/>
              <a:t> -  </a:t>
            </a:r>
            <a:r>
              <a:rPr lang="en-US" dirty="0" smtClean="0"/>
              <a:t/>
            </a:r>
            <a:br>
              <a:rPr lang="en-US" dirty="0" smtClean="0"/>
            </a:br>
            <a:r>
              <a:rPr lang="ru-RU" dirty="0" smtClean="0"/>
              <a:t>Несенюк О.В.</a:t>
            </a:r>
            <a:br>
              <a:rPr lang="ru-RU" dirty="0" smtClean="0"/>
            </a:br>
            <a:r>
              <a:rPr lang="ru-RU" dirty="0" smtClean="0"/>
              <a:t/>
            </a:r>
            <a:br>
              <a:rPr lang="ru-RU" dirty="0" smtClean="0"/>
            </a:br>
            <a:r>
              <a:rPr lang="ru-RU" dirty="0" smtClean="0"/>
              <a:t>Ви можете </a:t>
            </a:r>
            <a:r>
              <a:rPr lang="ru-RU" dirty="0" err="1" smtClean="0"/>
              <a:t>використовувати</a:t>
            </a:r>
            <a:r>
              <a:rPr lang="ru-RU" dirty="0" smtClean="0"/>
              <a:t> </a:t>
            </a:r>
            <a:r>
              <a:rPr lang="ru-RU" dirty="0" err="1" smtClean="0"/>
              <a:t>дане</a:t>
            </a:r>
            <a:r>
              <a:rPr lang="ru-RU" dirty="0" smtClean="0"/>
              <a:t> </a:t>
            </a:r>
            <a:r>
              <a:rPr lang="ru-RU" dirty="0" err="1" smtClean="0"/>
              <a:t>оформлення</a:t>
            </a:r>
            <a:r>
              <a:rPr lang="ru-RU" dirty="0" smtClean="0"/>
              <a:t> для </a:t>
            </a:r>
            <a:r>
              <a:rPr lang="ru-RU" dirty="0" err="1" smtClean="0"/>
              <a:t>створення</a:t>
            </a:r>
            <a:r>
              <a:rPr lang="ru-RU" dirty="0" smtClean="0"/>
              <a:t> </a:t>
            </a:r>
            <a:r>
              <a:rPr lang="ru-RU" dirty="0" err="1" smtClean="0"/>
              <a:t>своїх</a:t>
            </a:r>
            <a:r>
              <a:rPr lang="ru-RU" dirty="0" smtClean="0"/>
              <a:t> </a:t>
            </a:r>
            <a:r>
              <a:rPr lang="ru-RU" dirty="0" err="1" smtClean="0"/>
              <a:t>презентацій</a:t>
            </a:r>
            <a:r>
              <a:rPr lang="ru-RU" dirty="0" smtClean="0"/>
              <a:t>, але у </a:t>
            </a:r>
            <a:r>
              <a:rPr lang="ru-RU" dirty="0" err="1" smtClean="0"/>
              <a:t>своїй</a:t>
            </a:r>
            <a:r>
              <a:rPr lang="ru-RU" dirty="0" smtClean="0"/>
              <a:t> </a:t>
            </a:r>
            <a:r>
              <a:rPr lang="ru-RU" dirty="0" err="1" smtClean="0"/>
              <a:t>презентації</a:t>
            </a:r>
            <a:r>
              <a:rPr lang="ru-RU" dirty="0" smtClean="0"/>
              <a:t> Ви </a:t>
            </a:r>
            <a:r>
              <a:rPr lang="ru-RU" dirty="0" err="1" smtClean="0"/>
              <a:t>повинні</a:t>
            </a:r>
            <a:r>
              <a:rPr lang="ru-RU" dirty="0" smtClean="0"/>
              <a:t> </a:t>
            </a:r>
            <a:r>
              <a:rPr lang="ru-RU" dirty="0" err="1" smtClean="0"/>
              <a:t>вказати</a:t>
            </a:r>
            <a:r>
              <a:rPr lang="en-US" dirty="0" smtClean="0"/>
              <a:t> </a:t>
            </a:r>
            <a:r>
              <a:rPr lang="ru-RU" dirty="0" smtClean="0"/>
              <a:t/>
            </a:r>
            <a:br>
              <a:rPr lang="ru-RU" dirty="0" smtClean="0"/>
            </a:br>
            <a:r>
              <a:rPr lang="ru-RU" dirty="0" smtClean="0"/>
              <a:t>автора та </a:t>
            </a:r>
            <a:r>
              <a:rPr lang="ru-RU" dirty="0" err="1" smtClean="0"/>
              <a:t>джерело</a:t>
            </a:r>
            <a:r>
              <a:rPr lang="ru-RU" dirty="0" smtClean="0"/>
              <a:t> шаблону – </a:t>
            </a:r>
            <a:br>
              <a:rPr lang="ru-RU" dirty="0" smtClean="0"/>
            </a:br>
            <a:r>
              <a:rPr lang="ru-RU" dirty="0" smtClean="0"/>
              <a:t>сайт </a:t>
            </a:r>
            <a:r>
              <a:rPr lang="en-US" dirty="0" smtClean="0"/>
              <a:t>http://shkola-ditsad.ucoz.com</a:t>
            </a:r>
            <a:r>
              <a:rPr lang="ru-RU" dirty="0" smtClean="0"/>
              <a:t/>
            </a:r>
            <a:br>
              <a:rPr lang="ru-RU" dirty="0" smtClean="0"/>
            </a:br>
            <a:r>
              <a:rPr lang="uk-UA" dirty="0" smtClean="0"/>
              <a:t/>
            </a:r>
            <a:br>
              <a:rPr lang="uk-UA" dirty="0" smtClean="0"/>
            </a:br>
            <a:endParaRPr lang="ru-RU" dirty="0"/>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03.11.2014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55776" y="404664"/>
            <a:ext cx="5828184" cy="4854401"/>
          </a:xfrm>
        </p:spPr>
        <p:txBody>
          <a:bodyPr/>
          <a:lstStyle/>
          <a:p>
            <a:r>
              <a:rPr lang="ru-RU" b="1" i="1" dirty="0" err="1"/>
              <a:t>Державна</a:t>
            </a:r>
            <a:r>
              <a:rPr lang="ru-RU" b="1" i="1" dirty="0"/>
              <a:t> </a:t>
            </a:r>
            <a:r>
              <a:rPr lang="ru-RU" b="1" i="1" dirty="0" err="1"/>
              <a:t>мова</a:t>
            </a:r>
            <a:r>
              <a:rPr lang="ru-RU" b="1" i="1" dirty="0"/>
              <a:t> – </a:t>
            </a:r>
            <a:r>
              <a:rPr lang="ru-RU" b="1" i="1" dirty="0" err="1"/>
              <a:t>мова</a:t>
            </a:r>
            <a:r>
              <a:rPr lang="ru-RU" b="1" i="1" dirty="0"/>
              <a:t> </a:t>
            </a:r>
            <a:r>
              <a:rPr lang="ru-RU" b="1" i="1" dirty="0" err="1"/>
              <a:t>професійного</a:t>
            </a:r>
            <a:r>
              <a:rPr lang="ru-RU" b="1" i="1" dirty="0"/>
              <a:t> </a:t>
            </a:r>
            <a:r>
              <a:rPr lang="ru-RU" b="1" i="1" dirty="0" err="1"/>
              <a:t>спілкування</a:t>
            </a:r>
            <a:endParaRPr lang="uk-UA" i="1" dirty="0"/>
          </a:p>
        </p:txBody>
      </p:sp>
    </p:spTree>
    <p:extLst>
      <p:ext uri="{BB962C8B-B14F-4D97-AF65-F5344CB8AC3E}">
        <p14:creationId xmlns:p14="http://schemas.microsoft.com/office/powerpoint/2010/main" val="749724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2130425"/>
            <a:ext cx="8856984" cy="2522711"/>
          </a:xfrm>
        </p:spPr>
        <p:txBody>
          <a:bodyPr>
            <a:normAutofit fontScale="90000"/>
          </a:bodyPr>
          <a:lstStyle/>
          <a:p>
            <a:pPr algn="l"/>
            <a:r>
              <a:rPr lang="uk-UA" sz="1800" dirty="0"/>
              <a:t>У соціальному плані будь-який документ </a:t>
            </a:r>
            <a:r>
              <a:rPr lang="uk-UA" sz="1800" dirty="0" err="1"/>
              <a:t>поліфункціональний</a:t>
            </a:r>
            <a:r>
              <a:rPr lang="uk-UA" sz="1800" dirty="0"/>
              <a:t>, тобто одночасно виконує декілька функцій, що й дозволяє йому задовольняти різноманітні потреби.</a:t>
            </a:r>
            <a:br>
              <a:rPr lang="uk-UA" sz="1800" dirty="0"/>
            </a:br>
            <a:r>
              <a:rPr lang="uk-UA" sz="1800" dirty="0"/>
              <a:t>До загальних функцій документа належать:</a:t>
            </a:r>
            <a:br>
              <a:rPr lang="uk-UA" sz="1800" dirty="0"/>
            </a:br>
            <a:r>
              <a:rPr lang="uk-UA" sz="1800" dirty="0"/>
              <a:t>інформаційна – будь-який документ створюється для збереження інформації, оскільки необхідність її зафіксувати – причина укладання документа;</a:t>
            </a:r>
            <a:br>
              <a:rPr lang="uk-UA" sz="1800" dirty="0"/>
            </a:br>
            <a:r>
              <a:rPr lang="uk-UA" sz="1800" dirty="0"/>
              <a:t>соціальна – документ є соціально значущим об’єктом, бо його поява спричинена тією чи іншою соціальною потребою;</a:t>
            </a:r>
            <a:br>
              <a:rPr lang="uk-UA" sz="1800" dirty="0"/>
            </a:br>
            <a:r>
              <a:rPr lang="uk-UA" sz="1800" dirty="0"/>
              <a:t>комунікативна – документ виступає як засіб зв’язку між окремими елементами офіційної громадської структури (закладами, установами, фірмами тощо).</a:t>
            </a:r>
            <a:br>
              <a:rPr lang="uk-UA" sz="1800" dirty="0"/>
            </a:br>
            <a:r>
              <a:rPr lang="uk-UA" sz="1800" dirty="0"/>
              <a:t>До специфічних функцій документа належать:</a:t>
            </a:r>
            <a:br>
              <a:rPr lang="uk-UA" sz="1800" dirty="0"/>
            </a:br>
            <a:r>
              <a:rPr lang="uk-UA" sz="1800" dirty="0"/>
              <a:t>управлінська – документ є інструментом управління; ця функція притаманна низці управлінських документів, які спеціально створюються для реалізації завдань управління;</a:t>
            </a:r>
            <a:br>
              <a:rPr lang="uk-UA" sz="1800" dirty="0"/>
            </a:br>
            <a:r>
              <a:rPr lang="uk-UA" sz="1800" dirty="0"/>
              <a:t>правова – документ є засобом закріплення і змін правових норм та правовідносин у суспільстві;</a:t>
            </a:r>
            <a:br>
              <a:rPr lang="uk-UA" sz="1800" dirty="0"/>
            </a:br>
            <a:r>
              <a:rPr lang="uk-UA" sz="1800" dirty="0"/>
              <a:t>історична – документ є джерелом історичних відомостей про розвиток суспільства; цієї функції набуває певна частина документів лише після того, як вони виконають свою оперативну роль і надійдуть до архіву на збереження.</a:t>
            </a:r>
            <a:br>
              <a:rPr lang="uk-UA" sz="1800" dirty="0"/>
            </a:br>
            <a:endParaRPr lang="uk-UA" sz="1800" dirty="0"/>
          </a:p>
        </p:txBody>
      </p:sp>
    </p:spTree>
    <p:extLst>
      <p:ext uri="{BB962C8B-B14F-4D97-AF65-F5344CB8AC3E}">
        <p14:creationId xmlns:p14="http://schemas.microsoft.com/office/powerpoint/2010/main" val="1299456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95536" y="1268760"/>
            <a:ext cx="8229600" cy="4525963"/>
          </a:xfrm>
        </p:spPr>
        <p:txBody>
          <a:bodyPr>
            <a:normAutofit lnSpcReduction="10000"/>
          </a:bodyPr>
          <a:lstStyle/>
          <a:p>
            <a:r>
              <a:rPr lang="ru-RU" sz="2400" dirty="0" err="1"/>
              <a:t>Документи</a:t>
            </a:r>
            <a:r>
              <a:rPr lang="ru-RU" sz="2400" dirty="0"/>
              <a:t> в </a:t>
            </a:r>
            <a:r>
              <a:rPr lang="ru-RU" sz="2400" dirty="0" err="1"/>
              <a:t>управлінській</a:t>
            </a:r>
            <a:r>
              <a:rPr lang="ru-RU" sz="2400" dirty="0"/>
              <a:t> </a:t>
            </a:r>
            <a:r>
              <a:rPr lang="ru-RU" sz="2400" dirty="0" err="1"/>
              <a:t>діяльності</a:t>
            </a:r>
            <a:r>
              <a:rPr lang="ru-RU" sz="2400" dirty="0"/>
              <a:t> </a:t>
            </a:r>
            <a:r>
              <a:rPr lang="ru-RU" sz="2400" dirty="0" err="1"/>
              <a:t>поділяються</a:t>
            </a:r>
            <a:r>
              <a:rPr lang="ru-RU" sz="2400" dirty="0"/>
              <a:t> на:</a:t>
            </a:r>
          </a:p>
          <a:p>
            <a:r>
              <a:rPr lang="ru-RU" sz="2400" dirty="0" err="1"/>
              <a:t>організаційні</a:t>
            </a:r>
            <a:r>
              <a:rPr lang="ru-RU" sz="2400" dirty="0"/>
              <a:t> (</a:t>
            </a:r>
            <a:r>
              <a:rPr lang="ru-RU" sz="2400" dirty="0" err="1"/>
              <a:t>положення</a:t>
            </a:r>
            <a:r>
              <a:rPr lang="ru-RU" sz="2400" dirty="0"/>
              <a:t>, статут, </a:t>
            </a:r>
            <a:r>
              <a:rPr lang="ru-RU" sz="2400" dirty="0" err="1"/>
              <a:t>інструкція</a:t>
            </a:r>
            <a:r>
              <a:rPr lang="ru-RU" sz="2400" dirty="0"/>
              <a:t>, правила);</a:t>
            </a:r>
          </a:p>
          <a:p>
            <a:r>
              <a:rPr lang="ru-RU" sz="2400" dirty="0" err="1"/>
              <a:t>розпорядчі</a:t>
            </a:r>
            <a:r>
              <a:rPr lang="ru-RU" sz="2400" dirty="0"/>
              <a:t> (постанова, </a:t>
            </a:r>
            <a:r>
              <a:rPr lang="ru-RU" sz="2400" dirty="0" err="1"/>
              <a:t>ухвала</a:t>
            </a:r>
            <a:r>
              <a:rPr lang="ru-RU" sz="2400" dirty="0"/>
              <a:t>, </a:t>
            </a:r>
            <a:r>
              <a:rPr lang="ru-RU" sz="2400" dirty="0" err="1"/>
              <a:t>розпорядження</a:t>
            </a:r>
            <a:r>
              <a:rPr lang="ru-RU" sz="2400" dirty="0"/>
              <a:t>, </a:t>
            </a:r>
            <a:r>
              <a:rPr lang="ru-RU" sz="2400" dirty="0" err="1"/>
              <a:t>накази</a:t>
            </a:r>
            <a:r>
              <a:rPr lang="ru-RU" sz="2400" dirty="0"/>
              <a:t> та </a:t>
            </a:r>
            <a:r>
              <a:rPr lang="ru-RU" sz="2400" dirty="0" err="1"/>
              <a:t>витяги</a:t>
            </a:r>
            <a:r>
              <a:rPr lang="ru-RU" sz="2400" dirty="0"/>
              <a:t> з </a:t>
            </a:r>
            <a:r>
              <a:rPr lang="ru-RU" sz="2400" dirty="0" err="1"/>
              <a:t>наказів</a:t>
            </a:r>
            <a:r>
              <a:rPr lang="ru-RU" sz="2400" dirty="0" smtClean="0"/>
              <a:t>); </a:t>
            </a:r>
            <a:r>
              <a:rPr lang="ru-RU" sz="2400" dirty="0" err="1"/>
              <a:t>довідково-інформаційні</a:t>
            </a:r>
            <a:r>
              <a:rPr lang="ru-RU" sz="2400" dirty="0"/>
              <a:t> (</a:t>
            </a:r>
            <a:r>
              <a:rPr lang="ru-RU" sz="2400" dirty="0" err="1"/>
              <a:t>акти</a:t>
            </a:r>
            <a:r>
              <a:rPr lang="ru-RU" sz="2400" dirty="0"/>
              <a:t>, </a:t>
            </a:r>
            <a:r>
              <a:rPr lang="ru-RU" sz="2400" dirty="0" err="1"/>
              <a:t>відгуки</a:t>
            </a:r>
            <a:r>
              <a:rPr lang="ru-RU" sz="2400" dirty="0"/>
              <a:t>, </a:t>
            </a:r>
            <a:r>
              <a:rPr lang="ru-RU" sz="2400" dirty="0" err="1"/>
              <a:t>висновки</a:t>
            </a:r>
            <a:r>
              <a:rPr lang="ru-RU" sz="2400" dirty="0"/>
              <a:t>, </a:t>
            </a:r>
            <a:r>
              <a:rPr lang="ru-RU" sz="2400" dirty="0" err="1"/>
              <a:t>довідки</a:t>
            </a:r>
            <a:r>
              <a:rPr lang="ru-RU" sz="2400" dirty="0"/>
              <a:t>, </a:t>
            </a:r>
            <a:r>
              <a:rPr lang="ru-RU" sz="2400" dirty="0" err="1"/>
              <a:t>службові</a:t>
            </a:r>
            <a:r>
              <a:rPr lang="ru-RU" sz="2400" dirty="0"/>
              <a:t> записки (</a:t>
            </a:r>
            <a:r>
              <a:rPr lang="ru-RU" sz="2400" dirty="0" err="1"/>
              <a:t>доповідні</a:t>
            </a:r>
            <a:r>
              <a:rPr lang="ru-RU" sz="2400" dirty="0"/>
              <a:t> і </a:t>
            </a:r>
            <a:r>
              <a:rPr lang="ru-RU" sz="2400" dirty="0" err="1"/>
              <a:t>пояснювальні</a:t>
            </a:r>
            <a:r>
              <a:rPr lang="ru-RU" sz="2400" dirty="0"/>
              <a:t>), </a:t>
            </a:r>
            <a:r>
              <a:rPr lang="ru-RU" sz="2400" dirty="0" err="1"/>
              <a:t>запрошення</a:t>
            </a:r>
            <a:r>
              <a:rPr lang="ru-RU" sz="2400" dirty="0"/>
              <a:t> (</a:t>
            </a:r>
            <a:r>
              <a:rPr lang="ru-RU" sz="2400" dirty="0" err="1"/>
              <a:t>повідомлення</a:t>
            </a:r>
            <a:r>
              <a:rPr lang="ru-RU" sz="2400" dirty="0"/>
              <a:t>), </a:t>
            </a:r>
            <a:r>
              <a:rPr lang="ru-RU" sz="2400" dirty="0" err="1"/>
              <a:t>звіти</a:t>
            </a:r>
            <a:r>
              <a:rPr lang="ru-RU" sz="2400" dirty="0"/>
              <a:t>, </a:t>
            </a:r>
            <a:r>
              <a:rPr lang="ru-RU" sz="2400" dirty="0" err="1"/>
              <a:t>оголошення</a:t>
            </a:r>
            <a:r>
              <a:rPr lang="ru-RU" sz="2400" dirty="0"/>
              <a:t>, </a:t>
            </a:r>
            <a:r>
              <a:rPr lang="ru-RU" sz="2400" dirty="0" err="1"/>
              <a:t>плани</a:t>
            </a:r>
            <a:r>
              <a:rPr lang="ru-RU" sz="2400" dirty="0"/>
              <a:t>, </a:t>
            </a:r>
            <a:r>
              <a:rPr lang="ru-RU" sz="2400" dirty="0" err="1"/>
              <a:t>протоколи</a:t>
            </a:r>
            <a:r>
              <a:rPr lang="ru-RU" sz="2400" dirty="0"/>
              <a:t>, </a:t>
            </a:r>
            <a:r>
              <a:rPr lang="ru-RU" sz="2400" dirty="0" err="1"/>
              <a:t>витяги</a:t>
            </a:r>
            <a:r>
              <a:rPr lang="ru-RU" sz="2400" dirty="0"/>
              <a:t> з </a:t>
            </a:r>
            <a:r>
              <a:rPr lang="ru-RU" sz="2400" dirty="0" err="1"/>
              <a:t>протоколів</a:t>
            </a:r>
            <a:r>
              <a:rPr lang="ru-RU" sz="2400" dirty="0"/>
              <a:t>, </a:t>
            </a:r>
            <a:r>
              <a:rPr lang="ru-RU" sz="2400" dirty="0" err="1"/>
              <a:t>службові</a:t>
            </a:r>
            <a:r>
              <a:rPr lang="ru-RU" sz="2400" dirty="0"/>
              <a:t> </a:t>
            </a:r>
            <a:r>
              <a:rPr lang="ru-RU" sz="2400" dirty="0" err="1"/>
              <a:t>листи</a:t>
            </a:r>
            <a:r>
              <a:rPr lang="ru-RU" sz="2400" dirty="0"/>
              <a:t>, списки, </a:t>
            </a:r>
            <a:r>
              <a:rPr lang="ru-RU" sz="2400" dirty="0" err="1"/>
              <a:t>переліки</a:t>
            </a:r>
            <a:r>
              <a:rPr lang="ru-RU" sz="2400" dirty="0"/>
              <a:t>);</a:t>
            </a:r>
          </a:p>
          <a:p>
            <a:r>
              <a:rPr lang="ru-RU" sz="2400" dirty="0" err="1"/>
              <a:t>документи</a:t>
            </a:r>
            <a:r>
              <a:rPr lang="ru-RU" sz="2400" dirty="0"/>
              <a:t> з кадрово-</a:t>
            </a:r>
            <a:r>
              <a:rPr lang="ru-RU" sz="2400" dirty="0" err="1"/>
              <a:t>контрактних</a:t>
            </a:r>
            <a:r>
              <a:rPr lang="ru-RU" sz="2400" dirty="0"/>
              <a:t> </a:t>
            </a:r>
            <a:r>
              <a:rPr lang="ru-RU" sz="2400" dirty="0" err="1"/>
              <a:t>питань</a:t>
            </a:r>
            <a:r>
              <a:rPr lang="ru-RU" sz="2400" dirty="0"/>
              <a:t> (</a:t>
            </a:r>
            <a:r>
              <a:rPr lang="ru-RU" sz="2400" dirty="0" err="1"/>
              <a:t>автобіографії</a:t>
            </a:r>
            <a:r>
              <a:rPr lang="ru-RU" sz="2400" dirty="0"/>
              <a:t>, заяви, </a:t>
            </a:r>
            <a:r>
              <a:rPr lang="ru-RU" sz="2400" dirty="0" err="1"/>
              <a:t>контракти</a:t>
            </a:r>
            <a:r>
              <a:rPr lang="ru-RU" sz="2400" dirty="0"/>
              <a:t>, угоди);</a:t>
            </a:r>
          </a:p>
          <a:p>
            <a:r>
              <a:rPr lang="ru-RU" sz="2400" dirty="0" err="1"/>
              <a:t>особисті</a:t>
            </a:r>
            <a:r>
              <a:rPr lang="ru-RU" sz="2400" dirty="0"/>
              <a:t> </a:t>
            </a:r>
            <a:r>
              <a:rPr lang="ru-RU" sz="2400" dirty="0" err="1"/>
              <a:t>офіційні</a:t>
            </a:r>
            <a:r>
              <a:rPr lang="ru-RU" sz="2400" dirty="0"/>
              <a:t> (характеристики, </a:t>
            </a:r>
            <a:r>
              <a:rPr lang="ru-RU" sz="2400" dirty="0" err="1"/>
              <a:t>доручення</a:t>
            </a:r>
            <a:r>
              <a:rPr lang="ru-RU" sz="2400" dirty="0"/>
              <a:t>, </a:t>
            </a:r>
            <a:r>
              <a:rPr lang="ru-RU" sz="2400" dirty="0" err="1"/>
              <a:t>розписки</a:t>
            </a:r>
            <a:r>
              <a:rPr lang="ru-RU" sz="2400" dirty="0"/>
              <a:t>, списки).</a:t>
            </a:r>
          </a:p>
          <a:p>
            <a:endParaRPr lang="ru-RU" sz="2400" dirty="0"/>
          </a:p>
          <a:p>
            <a:endParaRPr lang="uk-UA" dirty="0"/>
          </a:p>
        </p:txBody>
      </p:sp>
    </p:spTree>
    <p:extLst>
      <p:ext uri="{BB962C8B-B14F-4D97-AF65-F5344CB8AC3E}">
        <p14:creationId xmlns:p14="http://schemas.microsoft.com/office/powerpoint/2010/main" val="4521698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556792"/>
            <a:ext cx="8712968" cy="1872208"/>
          </a:xfrm>
        </p:spPr>
        <p:txBody>
          <a:bodyPr>
            <a:normAutofit fontScale="90000"/>
          </a:bodyPr>
          <a:lstStyle/>
          <a:p>
            <a:pPr algn="l"/>
            <a:r>
              <a:rPr lang="ru-RU" sz="2200" b="1" dirty="0" err="1"/>
              <a:t>Вимоги</a:t>
            </a:r>
            <a:r>
              <a:rPr lang="ru-RU" sz="2200" b="1" dirty="0"/>
              <a:t> до </a:t>
            </a:r>
            <a:r>
              <a:rPr lang="ru-RU" sz="2200" b="1" dirty="0" err="1"/>
              <a:t>укладання</a:t>
            </a:r>
            <a:r>
              <a:rPr lang="ru-RU" sz="2200" b="1" dirty="0"/>
              <a:t> і </a:t>
            </a:r>
            <a:r>
              <a:rPr lang="ru-RU" sz="2200" b="1" dirty="0" err="1"/>
              <a:t>оформлення</a:t>
            </a:r>
            <a:r>
              <a:rPr lang="ru-RU" sz="2200" b="1" dirty="0"/>
              <a:t> </a:t>
            </a:r>
            <a:r>
              <a:rPr lang="ru-RU" sz="2200" b="1" dirty="0" err="1"/>
              <a:t>документів</a:t>
            </a:r>
            <a:r>
              <a:rPr lang="ru-RU" sz="2200" dirty="0"/>
              <a:t>:</a:t>
            </a:r>
            <a:br>
              <a:rPr lang="ru-RU" sz="2200" dirty="0"/>
            </a:br>
            <a:r>
              <a:rPr lang="ru-RU" sz="2200" dirty="0" smtClean="0"/>
              <a:t> </a:t>
            </a:r>
            <a:r>
              <a:rPr lang="ru-RU" sz="2200" dirty="0"/>
              <a:t>не </a:t>
            </a:r>
            <a:r>
              <a:rPr lang="ru-RU" sz="2200" dirty="0" err="1"/>
              <a:t>суперечити</a:t>
            </a:r>
            <a:r>
              <a:rPr lang="ru-RU" sz="2200" dirty="0"/>
              <a:t> чинному </a:t>
            </a:r>
            <a:r>
              <a:rPr lang="ru-RU" sz="2200" dirty="0" err="1"/>
              <a:t>законодавству</a:t>
            </a:r>
            <a:r>
              <a:rPr lang="ru-RU" sz="2200" dirty="0"/>
              <a:t> </a:t>
            </a:r>
            <a:r>
              <a:rPr lang="ru-RU" sz="2200" dirty="0" err="1"/>
              <a:t>держави</a:t>
            </a:r>
            <a:r>
              <a:rPr lang="ru-RU" sz="2200" dirty="0"/>
              <a:t>, нормам </a:t>
            </a:r>
            <a:r>
              <a:rPr lang="ru-RU" sz="2200" dirty="0" err="1"/>
              <a:t>юридичного</a:t>
            </a:r>
            <a:r>
              <a:rPr lang="ru-RU" sz="2200" dirty="0"/>
              <a:t> та </a:t>
            </a:r>
            <a:r>
              <a:rPr lang="ru-RU" sz="2200" dirty="0" err="1"/>
              <a:t>адміністративного</a:t>
            </a:r>
            <a:r>
              <a:rPr lang="ru-RU" sz="2200" dirty="0"/>
              <a:t> права;</a:t>
            </a:r>
            <a:br>
              <a:rPr lang="ru-RU" sz="2200" dirty="0"/>
            </a:br>
            <a:r>
              <a:rPr lang="ru-RU" sz="2200" dirty="0" smtClean="0"/>
              <a:t> </a:t>
            </a:r>
            <a:r>
              <a:rPr lang="ru-RU" sz="2200" dirty="0" err="1"/>
              <a:t>видаватися</a:t>
            </a:r>
            <a:r>
              <a:rPr lang="ru-RU" sz="2200" dirty="0"/>
              <a:t> </a:t>
            </a:r>
            <a:r>
              <a:rPr lang="ru-RU" sz="2200" dirty="0" err="1"/>
              <a:t>лише</a:t>
            </a:r>
            <a:r>
              <a:rPr lang="ru-RU" sz="2200" dirty="0"/>
              <a:t> </a:t>
            </a:r>
            <a:r>
              <a:rPr lang="ru-RU" sz="2200" dirty="0" err="1"/>
              <a:t>відповідними</a:t>
            </a:r>
            <a:r>
              <a:rPr lang="ru-RU" sz="2200" dirty="0"/>
              <a:t> </a:t>
            </a:r>
            <a:r>
              <a:rPr lang="ru-RU" sz="2200" dirty="0" err="1"/>
              <a:t>повноважними</a:t>
            </a:r>
            <a:r>
              <a:rPr lang="ru-RU" sz="2200" dirty="0"/>
              <a:t> органами </a:t>
            </a:r>
            <a:r>
              <a:rPr lang="ru-RU" sz="2200" dirty="0" err="1"/>
              <a:t>або</a:t>
            </a:r>
            <a:r>
              <a:rPr lang="ru-RU" sz="2200" dirty="0"/>
              <a:t> </a:t>
            </a:r>
            <a:r>
              <a:rPr lang="ru-RU" sz="2200" dirty="0" err="1"/>
              <a:t>службовими</a:t>
            </a:r>
            <a:r>
              <a:rPr lang="ru-RU" sz="2200" dirty="0"/>
              <a:t> особами </a:t>
            </a:r>
            <a:r>
              <a:rPr lang="ru-RU" sz="2200" dirty="0" err="1"/>
              <a:t>згідно</a:t>
            </a:r>
            <a:r>
              <a:rPr lang="ru-RU" sz="2200" dirty="0"/>
              <a:t> з </a:t>
            </a:r>
            <a:r>
              <a:rPr lang="ru-RU" sz="2200" dirty="0" err="1"/>
              <a:t>їх</a:t>
            </a:r>
            <a:r>
              <a:rPr lang="ru-RU" sz="2200" dirty="0"/>
              <a:t> </a:t>
            </a:r>
            <a:r>
              <a:rPr lang="ru-RU" sz="2200" dirty="0" err="1"/>
              <a:t>компетенцією</a:t>
            </a:r>
            <a:r>
              <a:rPr lang="ru-RU" sz="2200" dirty="0"/>
              <a:t>;</a:t>
            </a:r>
            <a:br>
              <a:rPr lang="ru-RU" sz="2200" dirty="0"/>
            </a:br>
            <a:r>
              <a:rPr lang="ru-RU" sz="2200" dirty="0" smtClean="0"/>
              <a:t> </a:t>
            </a:r>
            <a:r>
              <a:rPr lang="ru-RU" sz="2200" dirty="0" err="1"/>
              <a:t>відповідати</a:t>
            </a:r>
            <a:r>
              <a:rPr lang="ru-RU" sz="2200" dirty="0"/>
              <a:t> </a:t>
            </a:r>
            <a:r>
              <a:rPr lang="ru-RU" sz="2200" dirty="0" err="1"/>
              <a:t>своєму</a:t>
            </a:r>
            <a:r>
              <a:rPr lang="ru-RU" sz="2200" dirty="0"/>
              <a:t> </a:t>
            </a:r>
            <a:r>
              <a:rPr lang="ru-RU" sz="2200" dirty="0" err="1"/>
              <a:t>призначенню</a:t>
            </a:r>
            <a:r>
              <a:rPr lang="ru-RU" sz="2200" dirty="0"/>
              <a:t>, </a:t>
            </a:r>
            <a:r>
              <a:rPr lang="ru-RU" sz="2200" dirty="0" err="1"/>
              <a:t>назві</a:t>
            </a:r>
            <a:r>
              <a:rPr lang="ru-RU" sz="2200" dirty="0"/>
              <a:t> та </a:t>
            </a:r>
            <a:r>
              <a:rPr lang="ru-RU" sz="2200" dirty="0" err="1"/>
              <a:t>укладатися</a:t>
            </a:r>
            <a:r>
              <a:rPr lang="ru-RU" sz="2200" dirty="0"/>
              <a:t> за </a:t>
            </a:r>
            <a:r>
              <a:rPr lang="ru-RU" sz="2200" dirty="0" err="1" smtClean="0"/>
              <a:t>відповідною</a:t>
            </a:r>
            <a:r>
              <a:rPr lang="ru-RU" sz="2200" dirty="0"/>
              <a:t> </a:t>
            </a:r>
            <a:r>
              <a:rPr lang="ru-RU" sz="2200" dirty="0" smtClean="0"/>
              <a:t>формою</a:t>
            </a:r>
            <a:r>
              <a:rPr lang="ru-RU" sz="2200" dirty="0"/>
              <a:t>;</a:t>
            </a:r>
            <a:br>
              <a:rPr lang="ru-RU" sz="2200" dirty="0"/>
            </a:br>
            <a:endParaRPr lang="uk-UA" sz="1800"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450704"/>
            <a:ext cx="3852428" cy="2311457"/>
          </a:xfrm>
          <a:prstGeom prst="rect">
            <a:avLst/>
          </a:prstGeom>
        </p:spPr>
      </p:pic>
      <p:sp>
        <p:nvSpPr>
          <p:cNvPr id="5" name="TextBox 4"/>
          <p:cNvSpPr txBox="1"/>
          <p:nvPr/>
        </p:nvSpPr>
        <p:spPr>
          <a:xfrm>
            <a:off x="251520" y="3469795"/>
            <a:ext cx="4409523" cy="2585323"/>
          </a:xfrm>
          <a:prstGeom prst="rect">
            <a:avLst/>
          </a:prstGeom>
          <a:noFill/>
        </p:spPr>
        <p:txBody>
          <a:bodyPr wrap="square" rtlCol="0">
            <a:spAutoFit/>
          </a:bodyPr>
          <a:lstStyle/>
          <a:p>
            <a:r>
              <a:rPr lang="ru-RU" dirty="0"/>
              <a:t>бути </a:t>
            </a:r>
            <a:r>
              <a:rPr lang="ru-RU" dirty="0" err="1"/>
              <a:t>достовірними</a:t>
            </a:r>
            <a:r>
              <a:rPr lang="ru-RU" dirty="0"/>
              <a:t>, </a:t>
            </a:r>
            <a:r>
              <a:rPr lang="ru-RU" dirty="0" err="1"/>
              <a:t>переконливими</a:t>
            </a:r>
            <a:r>
              <a:rPr lang="ru-RU" dirty="0"/>
              <a:t>;</a:t>
            </a:r>
            <a:br>
              <a:rPr lang="ru-RU" dirty="0"/>
            </a:br>
            <a:r>
              <a:rPr lang="ru-RU" dirty="0"/>
              <a:t> бути </a:t>
            </a:r>
            <a:r>
              <a:rPr lang="ru-RU" dirty="0" err="1"/>
              <a:t>належним</a:t>
            </a:r>
            <a:r>
              <a:rPr lang="ru-RU" dirty="0"/>
              <a:t> чином </a:t>
            </a:r>
            <a:r>
              <a:rPr lang="ru-RU" dirty="0" err="1"/>
              <a:t>відредагованими</a:t>
            </a:r>
            <a:r>
              <a:rPr lang="ru-RU" dirty="0"/>
              <a:t> (</a:t>
            </a:r>
            <a:r>
              <a:rPr lang="ru-RU" dirty="0" err="1"/>
              <a:t>грамотними</a:t>
            </a:r>
            <a:r>
              <a:rPr lang="ru-RU" dirty="0"/>
              <a:t>) й </a:t>
            </a:r>
            <a:r>
              <a:rPr lang="ru-RU" dirty="0" err="1"/>
              <a:t>оформленими</a:t>
            </a:r>
            <a:r>
              <a:rPr lang="ru-RU" dirty="0"/>
              <a:t>, </a:t>
            </a:r>
            <a:r>
              <a:rPr lang="ru-RU" dirty="0" err="1"/>
              <a:t>розбірливими</a:t>
            </a:r>
            <a:r>
              <a:rPr lang="ru-RU" dirty="0"/>
              <a:t> та </a:t>
            </a:r>
            <a:r>
              <a:rPr lang="ru-RU" dirty="0" err="1"/>
              <a:t>охайними</a:t>
            </a:r>
            <a:r>
              <a:rPr lang="ru-RU" dirty="0"/>
              <a:t>.</a:t>
            </a:r>
            <a:br>
              <a:rPr lang="ru-RU" dirty="0"/>
            </a:br>
            <a:r>
              <a:rPr lang="ru-RU" dirty="0" err="1"/>
              <a:t>Отже</a:t>
            </a:r>
            <a:r>
              <a:rPr lang="ru-RU" dirty="0"/>
              <a:t>, </a:t>
            </a:r>
            <a:r>
              <a:rPr lang="ru-RU" dirty="0" err="1"/>
              <a:t>укладач</a:t>
            </a:r>
            <a:r>
              <a:rPr lang="ru-RU" dirty="0"/>
              <a:t> </a:t>
            </a:r>
            <a:r>
              <a:rPr lang="ru-RU" dirty="0" err="1"/>
              <a:t>документів</a:t>
            </a:r>
            <a:r>
              <a:rPr lang="ru-RU" dirty="0"/>
              <a:t> </a:t>
            </a:r>
            <a:r>
              <a:rPr lang="ru-RU" dirty="0" err="1"/>
              <a:t>обмежений</a:t>
            </a:r>
            <a:r>
              <a:rPr lang="ru-RU" dirty="0"/>
              <a:t> </a:t>
            </a:r>
            <a:r>
              <a:rPr lang="ru-RU" dirty="0" err="1"/>
              <a:t>щодо</a:t>
            </a:r>
            <a:r>
              <a:rPr lang="ru-RU" dirty="0"/>
              <a:t> </a:t>
            </a:r>
            <a:r>
              <a:rPr lang="ru-RU" dirty="0" err="1"/>
              <a:t>форми</a:t>
            </a:r>
            <a:r>
              <a:rPr lang="ru-RU" dirty="0"/>
              <a:t> та способу </a:t>
            </a:r>
            <a:r>
              <a:rPr lang="ru-RU" dirty="0" err="1"/>
              <a:t>викладу</a:t>
            </a:r>
            <a:r>
              <a:rPr lang="ru-RU" dirty="0"/>
              <a:t> </a:t>
            </a:r>
            <a:r>
              <a:rPr lang="ru-RU" dirty="0" err="1"/>
              <a:t>певними</a:t>
            </a:r>
            <a:r>
              <a:rPr lang="ru-RU" dirty="0"/>
              <a:t> правилами і </a:t>
            </a:r>
            <a:r>
              <a:rPr lang="ru-RU" dirty="0" err="1"/>
              <a:t>мусить</a:t>
            </a:r>
            <a:r>
              <a:rPr lang="ru-RU" dirty="0"/>
              <a:t> </a:t>
            </a:r>
            <a:r>
              <a:rPr lang="ru-RU" dirty="0" err="1"/>
              <a:t>дотримуватися</a:t>
            </a:r>
            <a:r>
              <a:rPr lang="ru-RU" dirty="0"/>
              <a:t> </a:t>
            </a:r>
            <a:r>
              <a:rPr lang="ru-RU" dirty="0" err="1"/>
              <a:t>стандартів</a:t>
            </a:r>
            <a:r>
              <a:rPr lang="ru-RU" dirty="0"/>
              <a:t>.</a:t>
            </a:r>
            <a:r>
              <a:rPr lang="ru-RU" sz="1400" dirty="0"/>
              <a:t/>
            </a:r>
            <a:br>
              <a:rPr lang="ru-RU" sz="1400" dirty="0"/>
            </a:br>
            <a:endParaRPr lang="uk-UA" dirty="0"/>
          </a:p>
        </p:txBody>
      </p:sp>
    </p:spTree>
    <p:extLst>
      <p:ext uri="{BB962C8B-B14F-4D97-AF65-F5344CB8AC3E}">
        <p14:creationId xmlns:p14="http://schemas.microsoft.com/office/powerpoint/2010/main" val="3150323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24744"/>
            <a:ext cx="8712968" cy="4680520"/>
          </a:xfrm>
        </p:spPr>
        <p:txBody>
          <a:bodyPr>
            <a:normAutofit/>
          </a:bodyPr>
          <a:lstStyle/>
          <a:p>
            <a:pPr algn="l"/>
            <a:r>
              <a:rPr lang="uk-UA" sz="1600" dirty="0"/>
              <a:t>Усі ділові папери поділяються </a:t>
            </a:r>
            <a:r>
              <a:rPr lang="uk-UA" sz="1600" dirty="0" err="1"/>
              <a:t>за</a:t>
            </a:r>
            <a:r>
              <a:rPr lang="uk-UA" sz="1600" b="1" dirty="0" err="1"/>
              <a:t>ступенем</a:t>
            </a:r>
            <a:r>
              <a:rPr lang="uk-UA" sz="1600" b="1" dirty="0"/>
              <a:t> стандартизації</a:t>
            </a:r>
            <a:r>
              <a:rPr lang="uk-UA" sz="1600" dirty="0"/>
              <a:t> на:</a:t>
            </a:r>
            <a:br>
              <a:rPr lang="uk-UA" sz="1600" dirty="0"/>
            </a:br>
            <a:r>
              <a:rPr lang="uk-UA" sz="1600" dirty="0"/>
              <a:t>1) документи з низьким ступенем стандартизації, спосіб викладення тексту яких залежить від конкретної ситуації, що спричинила їх укладання (автобіографія, доручення, звіт, характеристика);</a:t>
            </a:r>
            <a:br>
              <a:rPr lang="uk-UA" sz="1600" dirty="0"/>
            </a:br>
            <a:r>
              <a:rPr lang="uk-UA" sz="1600" dirty="0"/>
              <a:t>2) документи, у яких для зручності й пришвидшення їх укладання та обробки їх частину даних готують друкарським способом заздалегідь. Укладачеві треба лише підкреслити потрібне чи викреслити непотрібне (акт про обстеження матеріального стану, довідки, перепустки тощо);</a:t>
            </a:r>
            <a:br>
              <a:rPr lang="uk-UA" sz="1600" dirty="0"/>
            </a:br>
            <a:r>
              <a:rPr lang="uk-UA" sz="1600" dirty="0"/>
              <a:t>3) документи з високим ступенем стандартизації, які мають точні стандарти, у яких передбачено не лише формуляр, вид і розмір шрифту, а навіть словосполучення, якими має послуговуватися той, хто заповняє бланк (свідоцтво про народження (шлюб), атестат чи диплом про освіту, паспорт тощо).</a:t>
            </a:r>
            <a:br>
              <a:rPr lang="uk-UA" sz="1600" dirty="0"/>
            </a:br>
            <a:r>
              <a:rPr lang="uk-UA" sz="1600" b="1" dirty="0"/>
              <a:t>Бланк </a:t>
            </a:r>
            <a:r>
              <a:rPr lang="uk-UA" sz="1600" dirty="0"/>
              <a:t>– це друкована стандартна форма документа з відтвореною на ньому постійною інформацією, місця для змінної інформації заповнюються власноручно.</a:t>
            </a:r>
            <a:br>
              <a:rPr lang="uk-UA" sz="1600" dirty="0"/>
            </a:br>
            <a:endParaRPr lang="uk-UA" sz="1600" dirty="0"/>
          </a:p>
        </p:txBody>
      </p:sp>
    </p:spTree>
    <p:extLst>
      <p:ext uri="{BB962C8B-B14F-4D97-AF65-F5344CB8AC3E}">
        <p14:creationId xmlns:p14="http://schemas.microsoft.com/office/powerpoint/2010/main" val="1341135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996952"/>
            <a:ext cx="8229600" cy="1143000"/>
          </a:xfrm>
        </p:spPr>
        <p:txBody>
          <a:bodyPr>
            <a:normAutofit fontScale="90000"/>
          </a:bodyPr>
          <a:lstStyle/>
          <a:p>
            <a:pPr algn="l"/>
            <a:r>
              <a:rPr lang="uk-UA" sz="1600" b="1" dirty="0"/>
              <a:t>3. Реквізити ділових паперів</a:t>
            </a:r>
            <a:r>
              <a:rPr lang="uk-UA" sz="1600" dirty="0"/>
              <a:t/>
            </a:r>
            <a:br>
              <a:rPr lang="uk-UA" sz="1600" dirty="0"/>
            </a:br>
            <a:r>
              <a:rPr lang="uk-UA" sz="1600" b="1" dirty="0"/>
              <a:t>Реквізити</a:t>
            </a:r>
            <a:r>
              <a:rPr lang="uk-UA" sz="1600" dirty="0"/>
              <a:t> – це сукупність формальних елементів у складі документа, відсутність яких позбавляє документ юридичної сили.</a:t>
            </a:r>
            <a:br>
              <a:rPr lang="uk-UA" sz="1600" dirty="0"/>
            </a:br>
            <a:r>
              <a:rPr lang="uk-UA" sz="1600" dirty="0"/>
              <a:t>До основних реквізитів належать:</a:t>
            </a:r>
            <a:br>
              <a:rPr lang="uk-UA" sz="1600" dirty="0"/>
            </a:br>
            <a:r>
              <a:rPr lang="uk-UA" sz="1600" b="1" dirty="0"/>
              <a:t>дата</a:t>
            </a:r>
            <a:r>
              <a:rPr lang="uk-UA" sz="1600" dirty="0"/>
              <a:t> (обов’язковий реквізит для всіх документів, оформляється арабськими цифрами в одному рядку в такій послідовності: день місяця, місяць, рік);</a:t>
            </a:r>
            <a:br>
              <a:rPr lang="uk-UA" sz="1600" dirty="0"/>
            </a:br>
            <a:r>
              <a:rPr lang="uk-UA" sz="1600" b="1" dirty="0"/>
              <a:t>індекс документа</a:t>
            </a:r>
            <a:r>
              <a:rPr lang="uk-UA" sz="1600" dirty="0"/>
              <a:t> (дозволяє забезпечити оперативний довідково-інформаційний пошук та обробку документа; складається з трьох пар арабських цифр, що означають: шифр структурного підрозділу автора документа, номер справи, де зберігається копія вихідного документа, порядковий реєстраційний номер документа за журналом обліку вхідних документів канцелярії);</a:t>
            </a:r>
            <a:br>
              <a:rPr lang="uk-UA" sz="1600" dirty="0"/>
            </a:br>
            <a:r>
              <a:rPr lang="uk-UA" sz="1600" b="1" dirty="0"/>
              <a:t>назва документа</a:t>
            </a:r>
            <a:r>
              <a:rPr lang="uk-UA" sz="1600" dirty="0"/>
              <a:t>;</a:t>
            </a:r>
            <a:br>
              <a:rPr lang="uk-UA" sz="1600" dirty="0"/>
            </a:br>
            <a:r>
              <a:rPr lang="uk-UA" sz="1600" b="1" dirty="0"/>
              <a:t>заголовок до тексту</a:t>
            </a:r>
            <a:r>
              <a:rPr lang="uk-UA" sz="1600" dirty="0"/>
              <a:t> відображає основну ідею документа;</a:t>
            </a:r>
            <a:br>
              <a:rPr lang="uk-UA" sz="1600" dirty="0"/>
            </a:br>
            <a:r>
              <a:rPr lang="uk-UA" sz="1600" b="1" dirty="0"/>
              <a:t>адресат</a:t>
            </a:r>
            <a:r>
              <a:rPr lang="uk-UA" sz="1600" dirty="0"/>
              <a:t> (кожен його елемент пишеться з нового рядка без перенесень);</a:t>
            </a:r>
            <a:br>
              <a:rPr lang="uk-UA" sz="1600" dirty="0"/>
            </a:br>
            <a:r>
              <a:rPr lang="uk-UA" sz="1600" b="1" dirty="0"/>
              <a:t>гриф затвердження</a:t>
            </a:r>
            <a:r>
              <a:rPr lang="uk-UA" sz="1600" dirty="0"/>
              <a:t> (слово Затверджую, повна назва посади, особистий підпис із розшифруванням та дата затвердження);</a:t>
            </a:r>
            <a:br>
              <a:rPr lang="uk-UA" sz="1600" dirty="0"/>
            </a:br>
            <a:r>
              <a:rPr lang="uk-UA" sz="1600" b="1" dirty="0"/>
              <a:t>резолюція</a:t>
            </a:r>
            <a:r>
              <a:rPr lang="uk-UA" sz="1600" dirty="0"/>
              <a:t> (в ній фіксується вказівка керівника щодо виконання документа: До виконання; До друку; До відома);</a:t>
            </a:r>
            <a:br>
              <a:rPr lang="uk-UA" sz="1600" dirty="0"/>
            </a:br>
            <a:r>
              <a:rPr lang="uk-UA" sz="1600" b="1" dirty="0"/>
              <a:t>віза</a:t>
            </a:r>
            <a:r>
              <a:rPr lang="uk-UA" sz="1600" dirty="0"/>
              <a:t> (складається із назви посади службової особи, підпису та його розшифрування, однозначного рішення, дати візування);</a:t>
            </a:r>
            <a:br>
              <a:rPr lang="uk-UA" sz="1600" dirty="0"/>
            </a:br>
            <a:r>
              <a:rPr lang="uk-UA" sz="1600" b="1" dirty="0"/>
              <a:t>текст</a:t>
            </a:r>
            <a:r>
              <a:rPr lang="uk-UA" sz="1600" dirty="0"/>
              <a:t> (де відображається основна думка документа);</a:t>
            </a:r>
            <a:br>
              <a:rPr lang="uk-UA" sz="1600" dirty="0"/>
            </a:br>
            <a:r>
              <a:rPr lang="uk-UA" sz="1600" b="1" dirty="0"/>
              <a:t>підпис</a:t>
            </a:r>
            <a:r>
              <a:rPr lang="uk-UA" sz="1600" dirty="0"/>
              <a:t> (засвідчує законність документа та відповідальність особи за його зміст і наслідки дії, складники підпису: назва посади, організації, ініціали й прізвище особи, яка підписує документ).</a:t>
            </a:r>
            <a:r>
              <a:rPr lang="uk-UA" sz="1800" dirty="0"/>
              <a:t/>
            </a:r>
            <a:br>
              <a:rPr lang="uk-UA" sz="1800" dirty="0"/>
            </a:br>
            <a:endParaRPr lang="uk-UA" sz="1800" dirty="0"/>
          </a:p>
        </p:txBody>
      </p:sp>
    </p:spTree>
    <p:extLst>
      <p:ext uri="{BB962C8B-B14F-4D97-AF65-F5344CB8AC3E}">
        <p14:creationId xmlns:p14="http://schemas.microsoft.com/office/powerpoint/2010/main" val="3499013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068960"/>
            <a:ext cx="8856984" cy="1008112"/>
          </a:xfrm>
        </p:spPr>
        <p:txBody>
          <a:bodyPr>
            <a:normAutofit fontScale="90000"/>
          </a:bodyPr>
          <a:lstStyle/>
          <a:p>
            <a:pPr algn="l"/>
            <a:r>
              <a:rPr lang="uk-UA" sz="1800" b="1" dirty="0"/>
              <a:t>4. Усне ділове мовлення</a:t>
            </a:r>
            <a:r>
              <a:rPr lang="uk-UA" sz="1800" dirty="0"/>
              <a:t/>
            </a:r>
            <a:br>
              <a:rPr lang="uk-UA" sz="1800" dirty="0"/>
            </a:br>
            <a:r>
              <a:rPr lang="uk-UA" sz="1800" dirty="0"/>
              <a:t>Офіційно-діловий стиль, крім писемної форми, реалізується також в усній формі (ділові наради, публічні виступи, телефонне спілкування тощо).</a:t>
            </a:r>
            <a:br>
              <a:rPr lang="uk-UA" sz="1800" dirty="0"/>
            </a:br>
            <a:r>
              <a:rPr lang="uk-UA" sz="1800" dirty="0"/>
              <a:t>Залежно від способу сприймання інформації, кількості учасників, форми спілкування можна поділити на такі види: контактне (безпосереднє), дистанційне (телефонне, селекторне), діалогічне (з одним співрозмовником), монологічне (доповідь, промова), </a:t>
            </a:r>
            <a:r>
              <a:rPr lang="uk-UA" sz="1800" dirty="0" err="1"/>
              <a:t>міжперсональне</a:t>
            </a:r>
            <a:r>
              <a:rPr lang="uk-UA" sz="1800" dirty="0"/>
              <a:t> (нарада, колоквіум), масове (збори, мітинг), офіційне, або функціональне (пов’язане зі службовою діяльністю), приватне, або </a:t>
            </a:r>
            <a:r>
              <a:rPr lang="uk-UA" sz="1800" dirty="0" err="1"/>
              <a:t>інтимно</a:t>
            </a:r>
            <a:r>
              <a:rPr lang="uk-UA" sz="1800" dirty="0"/>
              <a:t>-сімейне (у невимушеній, неформальній обстановці), анонімне (між незнайомими – вулиця, транспорт).</a:t>
            </a:r>
            <a:br>
              <a:rPr lang="uk-UA" sz="1800" dirty="0"/>
            </a:br>
            <a:r>
              <a:rPr lang="uk-UA" sz="1800" dirty="0"/>
              <a:t>До усного ділового мовлення ставляться такі вимоги:</a:t>
            </a:r>
            <a:br>
              <a:rPr lang="uk-UA" sz="1800" dirty="0"/>
            </a:br>
            <a:r>
              <a:rPr lang="uk-UA" sz="1800" dirty="0"/>
              <a:t>1) точність у формулюванні думки, недвозначність;</a:t>
            </a:r>
            <a:br>
              <a:rPr lang="uk-UA" sz="1800" dirty="0"/>
            </a:br>
            <a:r>
              <a:rPr lang="uk-UA" sz="1800" dirty="0"/>
              <a:t>2) логічність;</a:t>
            </a:r>
            <a:br>
              <a:rPr lang="uk-UA" sz="1800" dirty="0"/>
            </a:br>
            <a:r>
              <a:rPr lang="uk-UA" sz="1800" dirty="0"/>
              <a:t>3) стислість;</a:t>
            </a:r>
            <a:br>
              <a:rPr lang="uk-UA" sz="1800" dirty="0"/>
            </a:br>
            <a:r>
              <a:rPr lang="uk-UA" sz="1800" dirty="0"/>
              <a:t>4) відповідність між змістом і </a:t>
            </a:r>
            <a:r>
              <a:rPr lang="uk-UA" sz="1800" dirty="0" err="1"/>
              <a:t>мовними</a:t>
            </a:r>
            <a:r>
              <a:rPr lang="uk-UA" sz="1800" dirty="0"/>
              <a:t> засобами;</a:t>
            </a:r>
            <a:br>
              <a:rPr lang="uk-UA" sz="1800" dirty="0"/>
            </a:br>
            <a:r>
              <a:rPr lang="uk-UA" sz="1800" dirty="0"/>
              <a:t>5) відповідність між </a:t>
            </a:r>
            <a:r>
              <a:rPr lang="uk-UA" sz="1800" dirty="0" err="1"/>
              <a:t>мовними</a:t>
            </a:r>
            <a:r>
              <a:rPr lang="uk-UA" sz="1800" dirty="0"/>
              <a:t> засобами та обставинами мовлення;</a:t>
            </a:r>
            <a:br>
              <a:rPr lang="uk-UA" sz="1800" dirty="0"/>
            </a:br>
            <a:r>
              <a:rPr lang="uk-UA" sz="1800" dirty="0"/>
              <a:t>6) відповідність між </a:t>
            </a:r>
            <a:r>
              <a:rPr lang="uk-UA" sz="1800" dirty="0" err="1"/>
              <a:t>мовними</a:t>
            </a:r>
            <a:r>
              <a:rPr lang="uk-UA" sz="1800" dirty="0"/>
              <a:t> засобами і стилем викладу;</a:t>
            </a:r>
            <a:br>
              <a:rPr lang="uk-UA" sz="1800" dirty="0"/>
            </a:br>
            <a:r>
              <a:rPr lang="uk-UA" sz="1800" dirty="0"/>
              <a:t>7) уживання сталих словосполучень;</a:t>
            </a:r>
            <a:br>
              <a:rPr lang="uk-UA" sz="1800" dirty="0"/>
            </a:br>
            <a:r>
              <a:rPr lang="uk-UA" sz="1800" dirty="0"/>
              <a:t>8) різноманітність </a:t>
            </a:r>
            <a:r>
              <a:rPr lang="uk-UA" sz="1800" dirty="0" err="1"/>
              <a:t>мовних</a:t>
            </a:r>
            <a:r>
              <a:rPr lang="uk-UA" sz="1800" dirty="0"/>
              <a:t> засобів</a:t>
            </a:r>
            <a:r>
              <a:rPr lang="uk-UA" sz="1800" dirty="0" smtClean="0"/>
              <a:t>;</a:t>
            </a:r>
            <a:r>
              <a:rPr lang="uk-UA" sz="1800" dirty="0"/>
              <a:t/>
            </a:r>
            <a:br>
              <a:rPr lang="uk-UA" sz="1800" dirty="0"/>
            </a:br>
            <a:r>
              <a:rPr lang="uk-UA" sz="1800" dirty="0"/>
              <a:t>9</a:t>
            </a:r>
            <a:r>
              <a:rPr lang="uk-UA" sz="1800" dirty="0" smtClean="0"/>
              <a:t>) </a:t>
            </a:r>
            <a:r>
              <a:rPr lang="uk-UA" sz="1800" dirty="0" err="1" smtClean="0"/>
              <a:t>доречність;ситуації</a:t>
            </a:r>
            <a:r>
              <a:rPr lang="uk-UA" sz="1800" dirty="0"/>
              <a:t>.</a:t>
            </a:r>
            <a:br>
              <a:rPr lang="uk-UA" sz="1800" dirty="0"/>
            </a:br>
            <a:endParaRPr lang="uk-UA" sz="1800" dirty="0"/>
          </a:p>
        </p:txBody>
      </p:sp>
    </p:spTree>
    <p:extLst>
      <p:ext uri="{BB962C8B-B14F-4D97-AF65-F5344CB8AC3E}">
        <p14:creationId xmlns:p14="http://schemas.microsoft.com/office/powerpoint/2010/main" val="542862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12776"/>
            <a:ext cx="8229600" cy="2448272"/>
          </a:xfrm>
        </p:spPr>
        <p:txBody>
          <a:bodyPr>
            <a:normAutofit fontScale="90000"/>
          </a:bodyPr>
          <a:lstStyle/>
          <a:p>
            <a:pPr algn="l"/>
            <a:r>
              <a:rPr lang="uk-UA" sz="1600" dirty="0"/>
              <a:t>Одним із основних видів усного офіційно-ділового спілкування є </a:t>
            </a:r>
            <a:r>
              <a:rPr lang="uk-UA" sz="1600" b="1" dirty="0"/>
              <a:t>ділова нарада</a:t>
            </a:r>
            <a:r>
              <a:rPr lang="uk-UA" sz="1600" dirty="0"/>
              <a:t>, різновидами якої є інформаційна, оперативна, дискусійна та виробнича наради. Наради проводять для розв’язання виробничих питань на підприємствах та в установах, управліннях, організаціях.</a:t>
            </a:r>
            <a:br>
              <a:rPr lang="uk-UA" sz="1600" dirty="0"/>
            </a:br>
            <a:r>
              <a:rPr lang="uk-UA" sz="1600" dirty="0"/>
              <a:t>Публічне мовлення становить собою один із жанрових різновидів мовленнєвої діяльності. Залежно від змісту, призначення, форми і способу виголошення, а також обставин, публічний виступ поділяється на такі жанри, як </a:t>
            </a:r>
            <a:r>
              <a:rPr lang="uk-UA" sz="1600" b="1" dirty="0"/>
              <a:t>доповідь, промова, лекція</a:t>
            </a:r>
            <a:r>
              <a:rPr lang="uk-UA" sz="1600" dirty="0"/>
              <a:t>.</a:t>
            </a:r>
            <a:br>
              <a:rPr lang="uk-UA" sz="1600" dirty="0"/>
            </a:br>
            <a:r>
              <a:rPr lang="uk-UA" sz="1600" b="1" dirty="0"/>
              <a:t>Доповідь </a:t>
            </a:r>
            <a:r>
              <a:rPr lang="uk-UA" sz="1600" dirty="0"/>
              <a:t>може бути ділова (містить виклад певних питань із висновками та пропозиціями) й звітна (містить об’єктивно висвітлені факти і реалії за певний період життя й діяльності керівника, організації чи її підрозділу).</a:t>
            </a:r>
            <a:br>
              <a:rPr lang="uk-UA" sz="1600" dirty="0"/>
            </a:br>
            <a:r>
              <a:rPr lang="uk-UA" sz="1600" b="1" dirty="0"/>
              <a:t>Промова</a:t>
            </a:r>
            <a:r>
              <a:rPr lang="uk-UA" sz="1600" dirty="0"/>
              <a:t> – це усний виступ із метою висвітлення певної інформації та впливу на розум, почуття волю слухачів логічною стрункістю тексту, емоційною насиченістю і вольовими імпульсами мовця. Залежно від мети промова може бути мітинговою, агітаційною, діловою, ювілейною.</a:t>
            </a:r>
            <a:br>
              <a:rPr lang="uk-UA" sz="1600" dirty="0"/>
            </a:br>
            <a:endParaRPr lang="uk-UA" sz="1600"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4005064"/>
            <a:ext cx="3662064" cy="1861728"/>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3912889"/>
            <a:ext cx="3456384" cy="1868557"/>
          </a:xfrm>
          <a:prstGeom prst="rect">
            <a:avLst/>
          </a:prstGeom>
        </p:spPr>
      </p:pic>
    </p:spTree>
    <p:extLst>
      <p:ext uri="{BB962C8B-B14F-4D97-AF65-F5344CB8AC3E}">
        <p14:creationId xmlns:p14="http://schemas.microsoft.com/office/powerpoint/2010/main" val="394925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628800"/>
            <a:ext cx="8208912" cy="3240360"/>
          </a:xfrm>
        </p:spPr>
        <p:txBody>
          <a:bodyPr>
            <a:normAutofit fontScale="90000"/>
          </a:bodyPr>
          <a:lstStyle/>
          <a:p>
            <a:pPr algn="l"/>
            <a:r>
              <a:rPr lang="uk-UA" sz="1800" b="1" dirty="0"/>
              <a:t>5. Точність слововживання в офіційно-діловому та науковому стилях</a:t>
            </a:r>
            <a:r>
              <a:rPr lang="uk-UA" sz="1800" dirty="0"/>
              <a:t/>
            </a:r>
            <a:br>
              <a:rPr lang="uk-UA" sz="1800" dirty="0"/>
            </a:br>
            <a:r>
              <a:rPr lang="uk-UA" sz="1800" dirty="0"/>
              <a:t>Чіткість, зрозумілість думки досягається точністю, відповідністю змістові уживаних слів. Так, часто змішуються поняття ділянка, область, галузь, зона, царина. Це зумовлено тим, що російською мовою ці чотири терміни перекладаються багатозначним словом область. Проте в українській мові чітко розрізняється, що галузь – це певна сфера виробництва, науки тощо (галузь дослідження, галузь застосування, галузь промисловості); ділянка – окрема частина поверхні, площі, простору, котру використовують з якою-небудь метою або відокремлюють за якою-небудь ознакою (ділянка тертя, ділянка ущільнення, базова ділянка); зона – простір, у якому поширюється будь-яке явище, що характеризується певними рисами, особливостями (сейсмонебезпечна зона, зона загазованості, зона досяжності); область – а) частина якої-небудь території (країни, держави, материка); б) адміністративно-територіальна одиниця в Україні, Росії та деяких інших країнах; в) у математиці – скінченна частина простору або поверхні (область дисперсії, область значень, область визначення функції). Лексема царина, крім основних значень (1. Околиця, край села. 2. Місцевість за селом, де пастух збирає худобу; вигін. 3. Необроблюване, поросле травами поле), має ще переносне – “сфера діяльності, коло знань, уявлень” (царина науки).</a:t>
            </a:r>
            <a:r>
              <a:rPr lang="uk-UA" sz="1600" dirty="0"/>
              <a:t/>
            </a:r>
            <a:br>
              <a:rPr lang="uk-UA" sz="1600" dirty="0"/>
            </a:br>
            <a:endParaRPr lang="uk-UA" sz="1600" dirty="0"/>
          </a:p>
        </p:txBody>
      </p:sp>
    </p:spTree>
    <p:extLst>
      <p:ext uri="{BB962C8B-B14F-4D97-AF65-F5344CB8AC3E}">
        <p14:creationId xmlns:p14="http://schemas.microsoft.com/office/powerpoint/2010/main" val="30631569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068960"/>
            <a:ext cx="8229600" cy="1143000"/>
          </a:xfrm>
        </p:spPr>
        <p:txBody>
          <a:bodyPr>
            <a:normAutofit fontScale="90000"/>
          </a:bodyPr>
          <a:lstStyle/>
          <a:p>
            <a:pPr algn="l"/>
            <a:r>
              <a:rPr lang="uk-UA" sz="2000" b="1" dirty="0" smtClean="0"/>
              <a:t>Підсумок</a:t>
            </a:r>
            <a:r>
              <a:rPr lang="uk-UA" sz="1600" dirty="0"/>
              <a:t/>
            </a:r>
            <a:br>
              <a:rPr lang="uk-UA" sz="1600" dirty="0"/>
            </a:br>
            <a:r>
              <a:rPr lang="uk-UA" sz="1800" dirty="0"/>
              <a:t>Опрацювавши відповідну літературу, зразки документів, стає зрозуміло, що на даний час існує потреба у підготовці фахівців високого професійного і культурного рівня, здатних надати ринковим відносинам цивілізований характер. Матеріали даної роботи допоможуть людям ділових кіл продемонструвати високий рівень спілкування, що допоможе досягнути успіхів у діловому партнерстві.</a:t>
            </a:r>
            <a:br>
              <a:rPr lang="uk-UA" sz="1800" dirty="0"/>
            </a:br>
            <a:r>
              <a:rPr lang="uk-UA" sz="1800" dirty="0"/>
              <a:t>Хоча частина підприємців вважає себе прагматиками, етичні норми і мову етики розглядають як перешкоду в діловому спілкуванні, крайні випадки неетичної поведінки ділових людей, керівників підприємств є порушенням закону. Тому в поняття турботи керівника про якість своєї продукції входить і поняття етики ділового спілкування.</a:t>
            </a:r>
            <a:br>
              <a:rPr lang="uk-UA" sz="1800" dirty="0"/>
            </a:br>
            <a:r>
              <a:rPr lang="uk-UA" sz="1800" dirty="0"/>
              <a:t>Приходимо до висновку: чим більш благополучною стає етична атмосфера в суспільстві, тим більш сприятливі умови створюються і для бізнесу. Разом з тим неетична поведінка і спілкування рано чи пізно обернуться якщо не прямими економічними збитками, то соціальними і етичними витратами як для підприємства, так і для соціального середовища.</a:t>
            </a:r>
            <a:br>
              <a:rPr lang="uk-UA" sz="1800" dirty="0"/>
            </a:br>
            <a:r>
              <a:rPr lang="uk-UA" sz="1800" dirty="0"/>
              <a:t>Розглянувши погляди на місце етики в діловому спілкуванні, потрібно, за моїм переконанням, приєднатися до висновку Бенджаміна Франкліна, який стверджував, що чесність – краща політика.</a:t>
            </a:r>
            <a:br>
              <a:rPr lang="uk-UA" sz="1800" dirty="0"/>
            </a:br>
            <a:r>
              <a:rPr lang="uk-UA" sz="1800" dirty="0"/>
              <a:t>Отже, етичні норми повинні служити надійним інструментом координації діяльності людей, залучених у ділове спілкування.</a:t>
            </a:r>
            <a:r>
              <a:rPr lang="uk-UA" sz="1600" dirty="0"/>
              <a:t/>
            </a:r>
            <a:br>
              <a:rPr lang="uk-UA" sz="1600" dirty="0"/>
            </a:br>
            <a:endParaRPr lang="uk-UA" sz="1600" dirty="0"/>
          </a:p>
        </p:txBody>
      </p:sp>
    </p:spTree>
    <p:extLst>
      <p:ext uri="{BB962C8B-B14F-4D97-AF65-F5344CB8AC3E}">
        <p14:creationId xmlns:p14="http://schemas.microsoft.com/office/powerpoint/2010/main" val="40420914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1052736"/>
            <a:ext cx="7918648" cy="4464495"/>
          </a:xfrm>
        </p:spPr>
        <p:txBody>
          <a:bodyPr>
            <a:normAutofit fontScale="90000"/>
          </a:bodyPr>
          <a:lstStyle/>
          <a:p>
            <a:r>
              <a:rPr lang="uk-UA" sz="3600" b="1" dirty="0"/>
              <a:t>ВСТУП</a:t>
            </a:r>
            <a:r>
              <a:rPr lang="uk-UA" sz="2000" dirty="0" smtClean="0"/>
              <a:t/>
            </a:r>
            <a:br>
              <a:rPr lang="uk-UA" sz="2000" dirty="0" smtClean="0"/>
            </a:br>
            <a:r>
              <a:rPr lang="uk-UA" sz="2000" dirty="0" smtClean="0"/>
              <a:t>Мова </a:t>
            </a:r>
            <a:r>
              <a:rPr lang="uk-UA" sz="2000" dirty="0"/>
              <a:t>– універсальний засіб спілкування, організації та координації всіх видів суспільної діяльності: виробництва, побуту, культури, освіти, науки тощо.</a:t>
            </a:r>
            <a:br>
              <a:rPr lang="uk-UA" sz="2000" dirty="0"/>
            </a:br>
            <a:r>
              <a:rPr lang="uk-UA" sz="2000" dirty="0"/>
              <a:t>Українська мова – єдина національна мова українського народу. Нею також послуговуються українці, які проживають за межами України: в Росії, Білорусі, Казахстані, Польщі, Словаччині, Канаді, США й ін.</a:t>
            </a:r>
            <a:br>
              <a:rPr lang="uk-UA" sz="2000" dirty="0"/>
            </a:br>
            <a:r>
              <a:rPr lang="uk-UA" sz="2000" dirty="0"/>
              <a:t>Відповідно до статті 10 Конституції України, прийнятої Верховною Радою 28 червня 1996 року, українська мова є державною мовою в Україні.</a:t>
            </a:r>
            <a:br>
              <a:rPr lang="uk-UA" sz="2000" dirty="0"/>
            </a:br>
            <a:r>
              <a:rPr lang="uk-UA" sz="2000" dirty="0"/>
              <a:t>Літературна мова – це вдосконалена, унормована найвища форма загальнонародної мови, що обслуговує найрізноманітніші сфери суспільної діяльності людей. Вона реалізується в усній і письмовій формах.</a:t>
            </a:r>
            <a:r>
              <a:rPr lang="uk-UA" sz="1400" dirty="0"/>
              <a:t/>
            </a:r>
            <a:br>
              <a:rPr lang="uk-UA" sz="1400" dirty="0"/>
            </a:br>
            <a:endParaRPr lang="uk-UA" sz="1400" dirty="0"/>
          </a:p>
        </p:txBody>
      </p:sp>
    </p:spTree>
    <p:extLst>
      <p:ext uri="{BB962C8B-B14F-4D97-AF65-F5344CB8AC3E}">
        <p14:creationId xmlns:p14="http://schemas.microsoft.com/office/powerpoint/2010/main" val="12477380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628800"/>
            <a:ext cx="8134672" cy="1872208"/>
          </a:xfrm>
        </p:spPr>
        <p:txBody>
          <a:bodyPr>
            <a:normAutofit fontScale="90000"/>
          </a:bodyPr>
          <a:lstStyle/>
          <a:p>
            <a:r>
              <a:rPr lang="uk-UA" b="1" dirty="0" smtClean="0"/>
              <a:t>ІІ  </a:t>
            </a:r>
            <a:r>
              <a:rPr lang="ru-RU" b="1" dirty="0" smtClean="0"/>
              <a:t>ДІЛОВЕ </a:t>
            </a:r>
            <a:r>
              <a:rPr lang="ru-RU" b="1" dirty="0"/>
              <a:t>МОВЛЕННЯ ЯК НЕВІД’ЄМНА СКЛАДОВА ФАХОВОЇ ПІДГОТОВКИ СУЧАСНОГО СПЕЦІАЛІСТА</a:t>
            </a:r>
            <a:endParaRPr lang="uk-UA" dirty="0"/>
          </a:p>
        </p:txBody>
      </p:sp>
    </p:spTree>
    <p:extLst>
      <p:ext uri="{BB962C8B-B14F-4D97-AF65-F5344CB8AC3E}">
        <p14:creationId xmlns:p14="http://schemas.microsoft.com/office/powerpoint/2010/main" val="3290499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1628800"/>
            <a:ext cx="7772400" cy="1946647"/>
          </a:xfrm>
        </p:spPr>
        <p:txBody>
          <a:bodyPr>
            <a:normAutofit fontScale="90000"/>
          </a:bodyPr>
          <a:lstStyle/>
          <a:p>
            <a:r>
              <a:rPr lang="uk-UA" sz="2000" b="1" dirty="0"/>
              <a:t>1. Найважливіші риси офіційно-ділового стилю (ОДС)</a:t>
            </a:r>
            <a:r>
              <a:rPr lang="uk-UA" sz="2000" dirty="0"/>
              <a:t/>
            </a:r>
            <a:br>
              <a:rPr lang="uk-UA" sz="2000" dirty="0"/>
            </a:br>
            <a:r>
              <a:rPr lang="uk-UA" sz="2000" b="1" dirty="0"/>
              <a:t>Офіційно-діловий стиль</a:t>
            </a:r>
            <a:r>
              <a:rPr lang="uk-UA" sz="2000" dirty="0"/>
              <a:t> – це мова угод, оголошень, розпоряджень, постанов, програм, заяв, автобіографій, розпоряджень, актів, законів тощо.</a:t>
            </a:r>
            <a:br>
              <a:rPr lang="uk-UA" sz="2000" dirty="0"/>
            </a:br>
            <a:r>
              <a:rPr lang="uk-UA" sz="2000" b="1" dirty="0"/>
              <a:t>Основне призначення ОДС</a:t>
            </a:r>
            <a:r>
              <a:rPr lang="uk-UA" sz="2000" dirty="0"/>
              <a:t> – регулювати ділові стосунки в державно-політичній, громадській, економічній, законодавчій, господарсько-управлінській сферах та обслуговувати громадські потреби людей у типових ситуаціях.</a:t>
            </a:r>
            <a:br>
              <a:rPr lang="uk-UA" sz="2000" dirty="0"/>
            </a:br>
            <a:endParaRPr lang="uk-UA" sz="20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916" y="3212976"/>
            <a:ext cx="2592288" cy="259228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1" y="3477922"/>
            <a:ext cx="3240360" cy="2158321"/>
          </a:xfrm>
          <a:prstGeom prst="rect">
            <a:avLst/>
          </a:prstGeom>
        </p:spPr>
      </p:pic>
    </p:spTree>
    <p:extLst>
      <p:ext uri="{BB962C8B-B14F-4D97-AF65-F5344CB8AC3E}">
        <p14:creationId xmlns:p14="http://schemas.microsoft.com/office/powerpoint/2010/main" val="12539458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2306687"/>
          </a:xfrm>
        </p:spPr>
        <p:txBody>
          <a:bodyPr>
            <a:normAutofit fontScale="90000"/>
          </a:bodyPr>
          <a:lstStyle/>
          <a:p>
            <a:pPr algn="l"/>
            <a:r>
              <a:rPr lang="uk-UA" sz="2000" b="1" dirty="0"/>
              <a:t>Специфіка ОДС</a:t>
            </a:r>
            <a:r>
              <a:rPr lang="uk-UA" sz="2000" dirty="0"/>
              <a:t> полягає в стильових ознаках, які притаманні лише йому:</a:t>
            </a:r>
            <a:br>
              <a:rPr lang="uk-UA" sz="2000" dirty="0"/>
            </a:br>
            <a:r>
              <a:rPr lang="uk-UA" sz="2000" dirty="0"/>
              <a:t>1. Діловий стиль ґрунтується на логічній основі (використання засобів образності, як і виявлення особистих почуттів, для нього не типове). Найважливішим тут є послідовність і точність викладу фактів, об’єктивність висловлювань, документальність. Основний тон ділового мовлення – нейтральний.</a:t>
            </a:r>
            <a:br>
              <a:rPr lang="uk-UA" sz="2000" dirty="0"/>
            </a:br>
            <a:r>
              <a:rPr lang="uk-UA" sz="2000" dirty="0"/>
              <a:t>2. Офіційно-діловий стиль відзначається всезростаючою стандартизацією мови, насамперед мови масової типової документації. Найхарактерніші прояви стандартизації такі:</a:t>
            </a:r>
            <a:br>
              <a:rPr lang="uk-UA" sz="2000" dirty="0"/>
            </a:br>
            <a:r>
              <a:rPr lang="uk-UA" sz="2000" dirty="0"/>
              <a:t>а) широке вживання усталених словесних формул (з метою, у зв’язку, відповідно до, в порядку, по лінії, згідно з та ін.); їх уживання у ділових паперах цілком закономірне, оскільки набагато спрощує і полегшує процес складання різних видів документів;</a:t>
            </a:r>
            <a:br>
              <a:rPr lang="uk-UA" sz="2000" dirty="0"/>
            </a:br>
            <a:r>
              <a:rPr lang="uk-UA" sz="2000" dirty="0"/>
              <a:t>б)наявність специфічної фразеології з найменшим ступенем переносності (узяти участь, функціонування закладу, вжити заходи, прийняти рішення).</a:t>
            </a:r>
            <a:r>
              <a:rPr lang="uk-UA" sz="1800" dirty="0"/>
              <a:t/>
            </a:r>
            <a:br>
              <a:rPr lang="uk-UA" sz="1800" dirty="0"/>
            </a:br>
            <a:endParaRPr lang="uk-UA" sz="1800" dirty="0"/>
          </a:p>
        </p:txBody>
      </p:sp>
    </p:spTree>
    <p:extLst>
      <p:ext uri="{BB962C8B-B14F-4D97-AF65-F5344CB8AC3E}">
        <p14:creationId xmlns:p14="http://schemas.microsoft.com/office/powerpoint/2010/main" val="4254535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780928"/>
            <a:ext cx="7772400" cy="1470025"/>
          </a:xfrm>
        </p:spPr>
        <p:txBody>
          <a:bodyPr>
            <a:normAutofit fontScale="90000"/>
          </a:bodyPr>
          <a:lstStyle/>
          <a:p>
            <a:pPr algn="l"/>
            <a:r>
              <a:rPr lang="uk-UA" sz="2400" dirty="0"/>
              <a:t>3.Суворі вимоги до лексики офіційно-ділового стилю:</a:t>
            </a:r>
            <a:br>
              <a:rPr lang="uk-UA" sz="2400" dirty="0"/>
            </a:br>
            <a:r>
              <a:rPr lang="uk-UA" sz="2400" dirty="0"/>
              <a:t>а) широке, тематично зумовлене використання термінології (юридичної, бухгалтерської, економічної й ін.); скорочення слів, зокрема скорочених назв різних організацій та установ;</a:t>
            </a:r>
            <a:br>
              <a:rPr lang="uk-UA" sz="2400" dirty="0"/>
            </a:br>
            <a:r>
              <a:rPr lang="uk-UA" sz="2400" dirty="0"/>
              <a:t>б) відсутність </a:t>
            </a:r>
            <a:r>
              <a:rPr lang="uk-UA" sz="2400" dirty="0" err="1"/>
              <a:t>діалектизмів</a:t>
            </a:r>
            <a:r>
              <a:rPr lang="uk-UA" sz="2400" dirty="0"/>
              <a:t>, жаргонізмів, просторічної лексики;</a:t>
            </a:r>
            <a:br>
              <a:rPr lang="uk-UA" sz="2400" dirty="0"/>
            </a:br>
            <a:r>
              <a:rPr lang="uk-UA" sz="2400" dirty="0"/>
              <a:t>в) мінімальне використання вигуків, часток, іменників із суфіксами суб’єктивної оцінки, що пояснюється завданням нейтрального ставлення до повідомлюваного.</a:t>
            </a:r>
            <a:br>
              <a:rPr lang="uk-UA" sz="2400" dirty="0"/>
            </a:br>
            <a:r>
              <a:rPr lang="uk-UA" sz="2400" dirty="0"/>
              <a:t>4. Офіційно-діловий стиль відзначається також великою частотністю вживання віддієслівних іменників (укладання, виконання надання). Займенники використовуються </a:t>
            </a:r>
            <a:r>
              <a:rPr lang="uk-UA" sz="2400" dirty="0" err="1"/>
              <a:t>рідко</a:t>
            </a:r>
            <a:r>
              <a:rPr lang="uk-UA" sz="2400" dirty="0"/>
              <a:t>, щоб уникнути двозначності.</a:t>
            </a:r>
            <a:br>
              <a:rPr lang="uk-UA" sz="2400" dirty="0"/>
            </a:br>
            <a:endParaRPr lang="uk-UA" sz="2400" dirty="0"/>
          </a:p>
        </p:txBody>
      </p:sp>
    </p:spTree>
    <p:extLst>
      <p:ext uri="{BB962C8B-B14F-4D97-AF65-F5344CB8AC3E}">
        <p14:creationId xmlns:p14="http://schemas.microsoft.com/office/powerpoint/2010/main" val="36083725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924944"/>
            <a:ext cx="7772400" cy="1470025"/>
          </a:xfrm>
        </p:spPr>
        <p:txBody>
          <a:bodyPr>
            <a:normAutofit fontScale="90000"/>
          </a:bodyPr>
          <a:lstStyle/>
          <a:p>
            <a:pPr algn="l"/>
            <a:r>
              <a:rPr lang="ru-RU" sz="2200" dirty="0"/>
              <a:t>5. Синтаксис </a:t>
            </a:r>
            <a:r>
              <a:rPr lang="ru-RU" sz="2200" dirty="0" err="1"/>
              <a:t>ділового</a:t>
            </a:r>
            <a:r>
              <a:rPr lang="ru-RU" sz="2200" dirty="0"/>
              <a:t> стилю </a:t>
            </a:r>
            <a:r>
              <a:rPr lang="ru-RU" sz="2200" dirty="0" err="1"/>
              <a:t>характеризується</a:t>
            </a:r>
            <a:r>
              <a:rPr lang="ru-RU" sz="2200" dirty="0"/>
              <a:t> </a:t>
            </a:r>
            <a:r>
              <a:rPr lang="ru-RU" sz="2200" dirty="0" err="1"/>
              <a:t>зведенням</a:t>
            </a:r>
            <a:r>
              <a:rPr lang="ru-RU" sz="2200" dirty="0"/>
              <a:t> до </a:t>
            </a:r>
            <a:r>
              <a:rPr lang="ru-RU" sz="2200" dirty="0" err="1"/>
              <a:t>мінімуму</a:t>
            </a:r>
            <a:r>
              <a:rPr lang="ru-RU" sz="2200" dirty="0"/>
              <a:t> </a:t>
            </a:r>
            <a:r>
              <a:rPr lang="ru-RU" sz="2200" dirty="0" err="1"/>
              <a:t>складнопідрядних</a:t>
            </a:r>
            <a:r>
              <a:rPr lang="ru-RU" sz="2200" dirty="0"/>
              <a:t> та </a:t>
            </a:r>
            <a:r>
              <a:rPr lang="ru-RU" sz="2200" dirty="0" err="1"/>
              <a:t>складносурядних</a:t>
            </a:r>
            <a:r>
              <a:rPr lang="ru-RU" sz="2200" dirty="0"/>
              <a:t> </a:t>
            </a:r>
            <a:r>
              <a:rPr lang="ru-RU" sz="2200" dirty="0" err="1"/>
              <a:t>речень</a:t>
            </a:r>
            <a:r>
              <a:rPr lang="ru-RU" sz="2200" dirty="0"/>
              <a:t>, </a:t>
            </a:r>
            <a:r>
              <a:rPr lang="ru-RU" sz="2200" dirty="0" err="1"/>
              <a:t>використання</a:t>
            </a:r>
            <a:r>
              <a:rPr lang="ru-RU" sz="2200" dirty="0"/>
              <a:t> </a:t>
            </a:r>
            <a:r>
              <a:rPr lang="ru-RU" sz="2200" dirty="0" err="1"/>
              <a:t>замість</a:t>
            </a:r>
            <a:r>
              <a:rPr lang="ru-RU" sz="2200" dirty="0"/>
              <a:t> них </a:t>
            </a:r>
            <a:r>
              <a:rPr lang="ru-RU" sz="2200" dirty="0" err="1"/>
              <a:t>складних</a:t>
            </a:r>
            <a:r>
              <a:rPr lang="ru-RU" sz="2200" dirty="0"/>
              <a:t> </a:t>
            </a:r>
            <a:r>
              <a:rPr lang="ru-RU" sz="2200" dirty="0" err="1"/>
              <a:t>безсполучникових</a:t>
            </a:r>
            <a:r>
              <a:rPr lang="ru-RU" sz="2200" dirty="0"/>
              <a:t> та </a:t>
            </a:r>
            <a:r>
              <a:rPr lang="ru-RU" sz="2200" dirty="0" err="1"/>
              <a:t>простих</a:t>
            </a:r>
            <a:r>
              <a:rPr lang="ru-RU" sz="2200" dirty="0"/>
              <a:t> </a:t>
            </a:r>
            <a:r>
              <a:rPr lang="ru-RU" sz="2200" dirty="0" err="1"/>
              <a:t>поширених</a:t>
            </a:r>
            <a:r>
              <a:rPr lang="ru-RU" sz="2200" dirty="0"/>
              <a:t> </a:t>
            </a:r>
            <a:r>
              <a:rPr lang="ru-RU" sz="2200" dirty="0" err="1"/>
              <a:t>речень</a:t>
            </a:r>
            <a:r>
              <a:rPr lang="ru-RU" sz="2200" dirty="0"/>
              <a:t>. Основною </a:t>
            </a:r>
            <a:r>
              <a:rPr lang="ru-RU" sz="2200" dirty="0" err="1"/>
              <a:t>вимогою</a:t>
            </a:r>
            <a:r>
              <a:rPr lang="ru-RU" sz="2200" dirty="0"/>
              <a:t> до </a:t>
            </a:r>
            <a:r>
              <a:rPr lang="ru-RU" sz="2200" dirty="0" err="1"/>
              <a:t>їх</a:t>
            </a:r>
            <a:r>
              <a:rPr lang="ru-RU" sz="2200" dirty="0"/>
              <a:t> </a:t>
            </a:r>
            <a:r>
              <a:rPr lang="ru-RU" sz="2200" dirty="0" err="1"/>
              <a:t>побудови</a:t>
            </a:r>
            <a:r>
              <a:rPr lang="ru-RU" sz="2200" dirty="0"/>
              <a:t> є </a:t>
            </a:r>
            <a:r>
              <a:rPr lang="ru-RU" sz="2200" dirty="0" err="1"/>
              <a:t>дотримання</a:t>
            </a:r>
            <a:r>
              <a:rPr lang="ru-RU" sz="2200" dirty="0"/>
              <a:t> прямого порядку </a:t>
            </a:r>
            <a:r>
              <a:rPr lang="ru-RU" sz="2200" dirty="0" err="1"/>
              <a:t>слів</a:t>
            </a:r>
            <a:r>
              <a:rPr lang="ru-RU" sz="2200" dirty="0"/>
              <a:t> (</a:t>
            </a:r>
            <a:r>
              <a:rPr lang="ru-RU" sz="2200" dirty="0" err="1"/>
              <a:t>підмет</a:t>
            </a:r>
            <a:r>
              <a:rPr lang="ru-RU" sz="2200" dirty="0"/>
              <a:t> перед </a:t>
            </a:r>
            <a:r>
              <a:rPr lang="ru-RU" sz="2200" dirty="0" err="1"/>
              <a:t>присудком</a:t>
            </a:r>
            <a:r>
              <a:rPr lang="ru-RU" sz="2200" dirty="0"/>
              <a:t> і </a:t>
            </a:r>
            <a:r>
              <a:rPr lang="ru-RU" sz="2200" dirty="0" err="1"/>
              <a:t>якомога</a:t>
            </a:r>
            <a:r>
              <a:rPr lang="ru-RU" sz="2200" dirty="0"/>
              <a:t> </a:t>
            </a:r>
            <a:r>
              <a:rPr lang="ru-RU" sz="2200" dirty="0" err="1"/>
              <a:t>ближче</a:t>
            </a:r>
            <a:r>
              <a:rPr lang="ru-RU" sz="2200" dirty="0"/>
              <a:t> до початку </a:t>
            </a:r>
            <a:r>
              <a:rPr lang="ru-RU" sz="2200" dirty="0" err="1"/>
              <a:t>речення</a:t>
            </a:r>
            <a:r>
              <a:rPr lang="ru-RU" sz="2200" dirty="0"/>
              <a:t>, </a:t>
            </a:r>
            <a:r>
              <a:rPr lang="ru-RU" sz="2200" dirty="0" err="1"/>
              <a:t>означення</a:t>
            </a:r>
            <a:r>
              <a:rPr lang="ru-RU" sz="2200" dirty="0"/>
              <a:t> перед </a:t>
            </a:r>
            <a:r>
              <a:rPr lang="ru-RU" sz="2200" dirty="0" err="1"/>
              <a:t>означуваним</a:t>
            </a:r>
            <a:r>
              <a:rPr lang="ru-RU" sz="2200" dirty="0"/>
              <a:t> словом; </a:t>
            </a:r>
            <a:r>
              <a:rPr lang="ru-RU" sz="2200" dirty="0" err="1"/>
              <a:t>додатки</a:t>
            </a:r>
            <a:r>
              <a:rPr lang="ru-RU" sz="2200" dirty="0"/>
              <a:t> </a:t>
            </a:r>
            <a:r>
              <a:rPr lang="ru-RU" sz="2200" dirty="0" err="1"/>
              <a:t>після</a:t>
            </a:r>
            <a:r>
              <a:rPr lang="ru-RU" sz="2200" dirty="0"/>
              <a:t> </a:t>
            </a:r>
            <a:r>
              <a:rPr lang="ru-RU" sz="2200" dirty="0" err="1"/>
              <a:t>керуючого</a:t>
            </a:r>
            <a:r>
              <a:rPr lang="ru-RU" sz="2200" dirty="0"/>
              <a:t> слова; </a:t>
            </a:r>
            <a:r>
              <a:rPr lang="ru-RU" sz="2200" dirty="0" err="1"/>
              <a:t>обставини</a:t>
            </a:r>
            <a:r>
              <a:rPr lang="ru-RU" sz="2200" dirty="0"/>
              <a:t> – </a:t>
            </a:r>
            <a:r>
              <a:rPr lang="ru-RU" sz="2200" dirty="0" err="1"/>
              <a:t>ближче</a:t>
            </a:r>
            <a:r>
              <a:rPr lang="ru-RU" sz="2200" dirty="0"/>
              <a:t> до слова, яке </a:t>
            </a:r>
            <a:r>
              <a:rPr lang="ru-RU" sz="2200" dirty="0" err="1"/>
              <a:t>пояснюють</a:t>
            </a:r>
            <a:r>
              <a:rPr lang="ru-RU" sz="2200" dirty="0"/>
              <a:t>; </a:t>
            </a:r>
            <a:r>
              <a:rPr lang="ru-RU" sz="2200" dirty="0" err="1"/>
              <a:t>вставні</a:t>
            </a:r>
            <a:r>
              <a:rPr lang="ru-RU" sz="2200" dirty="0"/>
              <a:t> слова </a:t>
            </a:r>
            <a:r>
              <a:rPr lang="ru-RU" sz="2200" dirty="0" err="1"/>
              <a:t>звичайно</a:t>
            </a:r>
            <a:r>
              <a:rPr lang="ru-RU" sz="2200" dirty="0"/>
              <a:t> </a:t>
            </a:r>
            <a:r>
              <a:rPr lang="ru-RU" sz="2200" dirty="0" err="1"/>
              <a:t>ставляться</a:t>
            </a:r>
            <a:r>
              <a:rPr lang="ru-RU" sz="2200" dirty="0"/>
              <a:t> на початку </a:t>
            </a:r>
            <a:r>
              <a:rPr lang="ru-RU" sz="2200" dirty="0" err="1"/>
              <a:t>речення</a:t>
            </a:r>
            <a:r>
              <a:rPr lang="ru-RU" sz="2200" dirty="0"/>
              <a:t>). „</a:t>
            </a:r>
            <a:r>
              <a:rPr lang="ru-RU" sz="2200" dirty="0" err="1"/>
              <a:t>Цей</a:t>
            </a:r>
            <a:r>
              <a:rPr lang="ru-RU" sz="2200" dirty="0"/>
              <a:t> документ </a:t>
            </a:r>
            <a:r>
              <a:rPr lang="ru-RU" sz="2200" dirty="0" err="1"/>
              <a:t>набуває</a:t>
            </a:r>
            <a:r>
              <a:rPr lang="ru-RU" sz="2200" dirty="0"/>
              <a:t> </a:t>
            </a:r>
            <a:r>
              <a:rPr lang="ru-RU" sz="2200" dirty="0" err="1"/>
              <a:t>юридичної</a:t>
            </a:r>
            <a:r>
              <a:rPr lang="ru-RU" sz="2200" dirty="0"/>
              <a:t> </a:t>
            </a:r>
            <a:r>
              <a:rPr lang="ru-RU" sz="2200" dirty="0" err="1"/>
              <a:t>сили</a:t>
            </a:r>
            <a:r>
              <a:rPr lang="ru-RU" sz="2200" dirty="0"/>
              <a:t> з моменту </a:t>
            </a:r>
            <a:r>
              <a:rPr lang="ru-RU" sz="2200" dirty="0" err="1"/>
              <a:t>перерахування</a:t>
            </a:r>
            <a:r>
              <a:rPr lang="ru-RU" sz="2200" dirty="0"/>
              <a:t> грошей </a:t>
            </a:r>
            <a:r>
              <a:rPr lang="ru-RU" sz="2200" dirty="0" err="1"/>
              <a:t>строком</a:t>
            </a:r>
            <a:r>
              <a:rPr lang="ru-RU" sz="2200" dirty="0"/>
              <a:t> на три роки .”</a:t>
            </a:r>
            <a:r>
              <a:rPr lang="ru-RU" sz="1800" dirty="0"/>
              <a:t/>
            </a:r>
            <a:br>
              <a:rPr lang="ru-RU" sz="1800" dirty="0"/>
            </a:br>
            <a:r>
              <a:rPr lang="ru-RU" sz="3200" dirty="0"/>
              <a:t/>
            </a:r>
            <a:br>
              <a:rPr lang="ru-RU" sz="3200" dirty="0"/>
            </a:br>
            <a:endParaRPr lang="uk-UA" sz="3200" dirty="0"/>
          </a:p>
        </p:txBody>
      </p:sp>
    </p:spTree>
    <p:extLst>
      <p:ext uri="{BB962C8B-B14F-4D97-AF65-F5344CB8AC3E}">
        <p14:creationId xmlns:p14="http://schemas.microsoft.com/office/powerpoint/2010/main" val="4011786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2708920"/>
            <a:ext cx="7772400" cy="1470025"/>
          </a:xfrm>
        </p:spPr>
        <p:txBody>
          <a:bodyPr>
            <a:noAutofit/>
          </a:bodyPr>
          <a:lstStyle/>
          <a:p>
            <a:pPr algn="l"/>
            <a:r>
              <a:rPr lang="ru-RU" sz="2000" dirty="0"/>
              <a:t>ОДС </a:t>
            </a:r>
            <a:r>
              <a:rPr lang="ru-RU" sz="2000" dirty="0" err="1"/>
              <a:t>має</a:t>
            </a:r>
            <a:r>
              <a:rPr lang="ru-RU" sz="2000" dirty="0"/>
              <a:t> </a:t>
            </a:r>
            <a:r>
              <a:rPr lang="ru-RU" sz="2000" dirty="0" err="1"/>
              <a:t>такі</a:t>
            </a:r>
            <a:r>
              <a:rPr lang="ru-RU" sz="2000" dirty="0"/>
              <a:t> </a:t>
            </a:r>
            <a:r>
              <a:rPr lang="ru-RU" sz="2000" dirty="0" err="1"/>
              <a:t>функціональні</a:t>
            </a:r>
            <a:r>
              <a:rPr lang="ru-RU" sz="2000" dirty="0"/>
              <a:t> </a:t>
            </a:r>
            <a:r>
              <a:rPr lang="ru-RU" sz="2000" dirty="0" err="1"/>
              <a:t>підстилі</a:t>
            </a:r>
            <a:r>
              <a:rPr lang="ru-RU" sz="2000" dirty="0"/>
              <a:t>:</a:t>
            </a:r>
            <a:br>
              <a:rPr lang="ru-RU" sz="2000" dirty="0"/>
            </a:br>
            <a:r>
              <a:rPr lang="ru-RU" sz="2000" b="1" dirty="0" err="1"/>
              <a:t>законодавчий</a:t>
            </a:r>
            <a:r>
              <a:rPr lang="ru-RU" sz="2000" dirty="0"/>
              <a:t> – </a:t>
            </a:r>
            <a:r>
              <a:rPr lang="ru-RU" sz="2000" dirty="0" err="1"/>
              <a:t>використовується</a:t>
            </a:r>
            <a:r>
              <a:rPr lang="ru-RU" sz="2000" dirty="0"/>
              <a:t> в </a:t>
            </a:r>
            <a:r>
              <a:rPr lang="ru-RU" sz="2000" dirty="0" err="1"/>
              <a:t>законодавчій</a:t>
            </a:r>
            <a:r>
              <a:rPr lang="ru-RU" sz="2000" dirty="0"/>
              <a:t> </a:t>
            </a:r>
            <a:r>
              <a:rPr lang="ru-RU" sz="2000" dirty="0" err="1"/>
              <a:t>сфері</a:t>
            </a:r>
            <a:r>
              <a:rPr lang="ru-RU" sz="2000" dirty="0"/>
              <a:t>, </a:t>
            </a:r>
            <a:r>
              <a:rPr lang="ru-RU" sz="2000" dirty="0" err="1"/>
              <a:t>обслуговує</a:t>
            </a:r>
            <a:r>
              <a:rPr lang="ru-RU" sz="2000" dirty="0"/>
              <a:t> </a:t>
            </a:r>
            <a:r>
              <a:rPr lang="ru-RU" sz="2000" dirty="0" err="1"/>
              <a:t>офіційно-ділові</a:t>
            </a:r>
            <a:r>
              <a:rPr lang="ru-RU" sz="2000" dirty="0"/>
              <a:t> </a:t>
            </a:r>
            <a:r>
              <a:rPr lang="ru-RU" sz="2000" dirty="0" err="1"/>
              <a:t>стосунки</a:t>
            </a:r>
            <a:r>
              <a:rPr lang="ru-RU" sz="2000" dirty="0"/>
              <a:t>; </a:t>
            </a:r>
            <a:r>
              <a:rPr lang="ru-RU" sz="2000" dirty="0" err="1"/>
              <a:t>реалізується</a:t>
            </a:r>
            <a:r>
              <a:rPr lang="ru-RU" sz="2000" dirty="0"/>
              <a:t> в </a:t>
            </a:r>
            <a:r>
              <a:rPr lang="ru-RU" sz="2000" dirty="0" err="1"/>
              <a:t>Конституції</a:t>
            </a:r>
            <a:r>
              <a:rPr lang="ru-RU" sz="2000" dirty="0"/>
              <a:t>, законах, указах </a:t>
            </a:r>
            <a:r>
              <a:rPr lang="ru-RU" sz="2000" dirty="0" err="1"/>
              <a:t>тощо</a:t>
            </a:r>
            <a:r>
              <a:rPr lang="ru-RU" sz="2000" dirty="0"/>
              <a:t>;</a:t>
            </a:r>
            <a:br>
              <a:rPr lang="ru-RU" sz="2000" dirty="0"/>
            </a:br>
            <a:r>
              <a:rPr lang="ru-RU" sz="2000" b="1" dirty="0" err="1"/>
              <a:t>дипломатичний</a:t>
            </a:r>
            <a:r>
              <a:rPr lang="ru-RU" sz="2000" dirty="0"/>
              <a:t> – </a:t>
            </a:r>
            <a:r>
              <a:rPr lang="ru-RU" sz="2000" dirty="0" err="1"/>
              <a:t>уживається</a:t>
            </a:r>
            <a:r>
              <a:rPr lang="ru-RU" sz="2000" dirty="0"/>
              <a:t> у </a:t>
            </a:r>
            <a:r>
              <a:rPr lang="ru-RU" sz="2000" dirty="0" err="1"/>
              <a:t>сфері</a:t>
            </a:r>
            <a:r>
              <a:rPr lang="ru-RU" sz="2000" dirty="0"/>
              <a:t> </a:t>
            </a:r>
            <a:r>
              <a:rPr lang="ru-RU" sz="2000" dirty="0" err="1"/>
              <a:t>міждержавних</a:t>
            </a:r>
            <a:r>
              <a:rPr lang="ru-RU" sz="2000" dirty="0"/>
              <a:t> </a:t>
            </a:r>
            <a:r>
              <a:rPr lang="ru-RU" sz="2000" dirty="0" err="1"/>
              <a:t>офіційно-ділових</a:t>
            </a:r>
            <a:r>
              <a:rPr lang="ru-RU" sz="2000" dirty="0"/>
              <a:t> </a:t>
            </a:r>
            <a:r>
              <a:rPr lang="ru-RU" sz="2000" dirty="0" err="1"/>
              <a:t>стосунків</a:t>
            </a:r>
            <a:r>
              <a:rPr lang="ru-RU" sz="2000" dirty="0"/>
              <a:t> у </a:t>
            </a:r>
            <a:r>
              <a:rPr lang="ru-RU" sz="2000" dirty="0" err="1"/>
              <a:t>галузі</a:t>
            </a:r>
            <a:r>
              <a:rPr lang="ru-RU" sz="2000" dirty="0"/>
              <a:t> </a:t>
            </a:r>
            <a:r>
              <a:rPr lang="ru-RU" sz="2000" dirty="0" err="1"/>
              <a:t>політики</a:t>
            </a:r>
            <a:r>
              <a:rPr lang="ru-RU" sz="2000" dirty="0"/>
              <a:t>, </a:t>
            </a:r>
            <a:r>
              <a:rPr lang="ru-RU" sz="2000" dirty="0" err="1"/>
              <a:t>економіки</a:t>
            </a:r>
            <a:r>
              <a:rPr lang="ru-RU" sz="2000" dirty="0"/>
              <a:t>, </a:t>
            </a:r>
            <a:r>
              <a:rPr lang="ru-RU" sz="2000" dirty="0" err="1"/>
              <a:t>культури</a:t>
            </a:r>
            <a:r>
              <a:rPr lang="ru-RU" sz="2000" dirty="0"/>
              <a:t>; </a:t>
            </a:r>
            <a:r>
              <a:rPr lang="ru-RU" sz="2000" dirty="0" err="1"/>
              <a:t>реалізується</a:t>
            </a:r>
            <a:r>
              <a:rPr lang="ru-RU" sz="2000" dirty="0"/>
              <a:t> в </a:t>
            </a:r>
            <a:r>
              <a:rPr lang="ru-RU" sz="2000" dirty="0" err="1"/>
              <a:t>конвенціях</a:t>
            </a:r>
            <a:r>
              <a:rPr lang="ru-RU" sz="2000" dirty="0"/>
              <a:t>, нотах </a:t>
            </a:r>
            <a:r>
              <a:rPr lang="ru-RU" sz="2000" dirty="0" err="1"/>
              <a:t>тощо</a:t>
            </a:r>
            <a:r>
              <a:rPr lang="ru-RU" sz="2000" dirty="0"/>
              <a:t>;</a:t>
            </a:r>
            <a:br>
              <a:rPr lang="ru-RU" sz="2000" dirty="0"/>
            </a:br>
            <a:r>
              <a:rPr lang="ru-RU" sz="2000" b="1" dirty="0" err="1"/>
              <a:t>юридичний</a:t>
            </a:r>
            <a:r>
              <a:rPr lang="ru-RU" sz="2000" dirty="0"/>
              <a:t> – </a:t>
            </a:r>
            <a:r>
              <a:rPr lang="ru-RU" sz="2000" dirty="0" err="1"/>
              <a:t>застосовується</a:t>
            </a:r>
            <a:r>
              <a:rPr lang="ru-RU" sz="2000" dirty="0"/>
              <a:t> у </a:t>
            </a:r>
            <a:r>
              <a:rPr lang="ru-RU" sz="2000" dirty="0" err="1"/>
              <a:t>юриспруденції</a:t>
            </a:r>
            <a:r>
              <a:rPr lang="ru-RU" sz="2000" dirty="0"/>
              <a:t> (</a:t>
            </a:r>
            <a:r>
              <a:rPr lang="ru-RU" sz="2000" dirty="0" err="1"/>
              <a:t>судочинство</a:t>
            </a:r>
            <a:r>
              <a:rPr lang="ru-RU" sz="2000" dirty="0"/>
              <a:t>, </a:t>
            </a:r>
            <a:r>
              <a:rPr lang="ru-RU" sz="2000" dirty="0" err="1"/>
              <a:t>дізнання</a:t>
            </a:r>
            <a:r>
              <a:rPr lang="ru-RU" sz="2000" dirty="0"/>
              <a:t>, </a:t>
            </a:r>
            <a:r>
              <a:rPr lang="ru-RU" sz="2000" dirty="0" err="1"/>
              <a:t>розслідування</a:t>
            </a:r>
            <a:r>
              <a:rPr lang="ru-RU" sz="2000" dirty="0"/>
              <a:t>, </a:t>
            </a:r>
            <a:r>
              <a:rPr lang="ru-RU" sz="2000" dirty="0" err="1"/>
              <a:t>арбітраж</a:t>
            </a:r>
            <a:r>
              <a:rPr lang="ru-RU" sz="2000" dirty="0"/>
              <a:t>), </a:t>
            </a:r>
            <a:r>
              <a:rPr lang="ru-RU" sz="2000" dirty="0" err="1"/>
              <a:t>обслуговує</a:t>
            </a:r>
            <a:r>
              <a:rPr lang="ru-RU" sz="2000" dirty="0"/>
              <a:t> та </a:t>
            </a:r>
            <a:r>
              <a:rPr lang="ru-RU" sz="2000" dirty="0" err="1"/>
              <a:t>регламентує</a:t>
            </a:r>
            <a:r>
              <a:rPr lang="ru-RU" sz="2000" dirty="0"/>
              <a:t> </a:t>
            </a:r>
            <a:r>
              <a:rPr lang="ru-RU" sz="2000" dirty="0" err="1"/>
              <a:t>правові</a:t>
            </a:r>
            <a:r>
              <a:rPr lang="ru-RU" sz="2000" dirty="0"/>
              <a:t> </a:t>
            </a:r>
            <a:r>
              <a:rPr lang="ru-RU" sz="2000" dirty="0" err="1"/>
              <a:t>відносини</a:t>
            </a:r>
            <a:r>
              <a:rPr lang="ru-RU" sz="2000" dirty="0"/>
              <a:t>; </a:t>
            </a:r>
            <a:r>
              <a:rPr lang="ru-RU" sz="2000" dirty="0" err="1"/>
              <a:t>реалізується</a:t>
            </a:r>
            <a:r>
              <a:rPr lang="ru-RU" sz="2000" dirty="0"/>
              <a:t> в актах, </a:t>
            </a:r>
            <a:r>
              <a:rPr lang="ru-RU" sz="2000" dirty="0" err="1"/>
              <a:t>позовах</a:t>
            </a:r>
            <a:r>
              <a:rPr lang="ru-RU" sz="2000" dirty="0"/>
              <a:t>, </a:t>
            </a:r>
            <a:r>
              <a:rPr lang="ru-RU" sz="2000" dirty="0" err="1"/>
              <a:t>заявах</a:t>
            </a:r>
            <a:r>
              <a:rPr lang="ru-RU" sz="2000" dirty="0"/>
              <a:t>, протоколах та </a:t>
            </a:r>
            <a:r>
              <a:rPr lang="ru-RU" sz="2000" dirty="0" err="1"/>
              <a:t>ін</a:t>
            </a:r>
            <a:r>
              <a:rPr lang="ru-RU" sz="2000" dirty="0"/>
              <a:t>.;</a:t>
            </a:r>
            <a:br>
              <a:rPr lang="ru-RU" sz="2000" dirty="0"/>
            </a:br>
            <a:r>
              <a:rPr lang="ru-RU" sz="2000" b="1" dirty="0" err="1"/>
              <a:t>адміністративно-канцелярський</a:t>
            </a:r>
            <a:r>
              <a:rPr lang="ru-RU" sz="2000" dirty="0"/>
              <a:t> – </a:t>
            </a:r>
            <a:r>
              <a:rPr lang="ru-RU" sz="2000" dirty="0" err="1"/>
              <a:t>використовується</a:t>
            </a:r>
            <a:r>
              <a:rPr lang="ru-RU" sz="2000" dirty="0"/>
              <a:t> у </a:t>
            </a:r>
            <a:r>
              <a:rPr lang="ru-RU" sz="2000" dirty="0" err="1"/>
              <a:t>професійно-виробничій</a:t>
            </a:r>
            <a:r>
              <a:rPr lang="ru-RU" sz="2000" dirty="0"/>
              <a:t> </a:t>
            </a:r>
            <a:r>
              <a:rPr lang="ru-RU" sz="2000" dirty="0" err="1"/>
              <a:t>сфері</a:t>
            </a:r>
            <a:r>
              <a:rPr lang="ru-RU" sz="2000" dirty="0"/>
              <a:t>, </a:t>
            </a:r>
            <a:r>
              <a:rPr lang="ru-RU" sz="2000" dirty="0" err="1"/>
              <a:t>правових</a:t>
            </a:r>
            <a:r>
              <a:rPr lang="ru-RU" sz="2000" dirty="0"/>
              <a:t> </a:t>
            </a:r>
            <a:r>
              <a:rPr lang="ru-RU" sz="2000" dirty="0" err="1"/>
              <a:t>відносинах</a:t>
            </a:r>
            <a:r>
              <a:rPr lang="ru-RU" sz="2000" dirty="0"/>
              <a:t> і </a:t>
            </a:r>
            <a:r>
              <a:rPr lang="ru-RU" sz="2000" dirty="0" err="1"/>
              <a:t>діловодстві</a:t>
            </a:r>
            <a:r>
              <a:rPr lang="ru-RU" sz="2000" dirty="0"/>
              <a:t>; </a:t>
            </a:r>
            <a:r>
              <a:rPr lang="ru-RU" sz="2000" dirty="0" err="1"/>
              <a:t>реалізується</a:t>
            </a:r>
            <a:r>
              <a:rPr lang="ru-RU" sz="2000" dirty="0"/>
              <a:t> в </a:t>
            </a:r>
            <a:r>
              <a:rPr lang="ru-RU" sz="2000" dirty="0" err="1"/>
              <a:t>офіційній</a:t>
            </a:r>
            <a:r>
              <a:rPr lang="ru-RU" sz="2000" dirty="0"/>
              <a:t> </a:t>
            </a:r>
            <a:r>
              <a:rPr lang="ru-RU" sz="2000" dirty="0" err="1"/>
              <a:t>кореспонденції</a:t>
            </a:r>
            <a:r>
              <a:rPr lang="ru-RU" sz="2000" dirty="0"/>
              <a:t> (листах), договорах, </a:t>
            </a:r>
            <a:r>
              <a:rPr lang="ru-RU" sz="2000" dirty="0" err="1"/>
              <a:t>заявах</a:t>
            </a:r>
            <a:r>
              <a:rPr lang="ru-RU" sz="2000" dirty="0"/>
              <a:t>, </a:t>
            </a:r>
            <a:r>
              <a:rPr lang="ru-RU" sz="2000" dirty="0" err="1"/>
              <a:t>автобіографіях</a:t>
            </a:r>
            <a:r>
              <a:rPr lang="ru-RU" sz="2000" dirty="0"/>
              <a:t>, характеристиках, </a:t>
            </a:r>
            <a:r>
              <a:rPr lang="ru-RU" sz="2000" dirty="0" err="1"/>
              <a:t>розписках</a:t>
            </a:r>
            <a:r>
              <a:rPr lang="ru-RU" sz="2000" dirty="0"/>
              <a:t> </a:t>
            </a:r>
            <a:r>
              <a:rPr lang="ru-RU" sz="2000" dirty="0" err="1"/>
              <a:t>тощо</a:t>
            </a:r>
            <a:r>
              <a:rPr lang="ru-RU" sz="2000" dirty="0"/>
              <a:t>.</a:t>
            </a:r>
            <a:endParaRPr lang="uk-UA" sz="2000" dirty="0"/>
          </a:p>
        </p:txBody>
      </p:sp>
    </p:spTree>
    <p:extLst>
      <p:ext uri="{BB962C8B-B14F-4D97-AF65-F5344CB8AC3E}">
        <p14:creationId xmlns:p14="http://schemas.microsoft.com/office/powerpoint/2010/main" val="697283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68760"/>
            <a:ext cx="8847560" cy="2160240"/>
          </a:xfrm>
        </p:spPr>
        <p:txBody>
          <a:bodyPr>
            <a:normAutofit fontScale="90000"/>
          </a:bodyPr>
          <a:lstStyle/>
          <a:p>
            <a:r>
              <a:rPr lang="uk-UA" sz="2700" b="1" dirty="0"/>
              <a:t>2. Документ. Вимоги до укладання й оформлення документів</a:t>
            </a:r>
            <a:r>
              <a:rPr lang="uk-UA" sz="2700" dirty="0"/>
              <a:t/>
            </a:r>
            <a:br>
              <a:rPr lang="uk-UA" sz="2700" dirty="0"/>
            </a:br>
            <a:r>
              <a:rPr lang="uk-UA" sz="2700" b="1" dirty="0"/>
              <a:t>Документ</a:t>
            </a:r>
            <a:r>
              <a:rPr lang="uk-UA" sz="2700" dirty="0"/>
              <a:t> (від лат. </a:t>
            </a:r>
            <a:r>
              <a:rPr lang="en-US" sz="2700" dirty="0" err="1"/>
              <a:t>documentum</a:t>
            </a:r>
            <a:r>
              <a:rPr lang="en-US" sz="2700" dirty="0"/>
              <a:t> – </a:t>
            </a:r>
            <a:r>
              <a:rPr lang="uk-UA" sz="2700" dirty="0"/>
              <a:t>доказ, свідоцтво, взірець, приклад, зразок) – це зафіксована на матеріальному носієві інформація з реквізитами, які дозволяють її ідентифікувати.</a:t>
            </a:r>
            <a:br>
              <a:rPr lang="uk-UA" sz="2700" dirty="0"/>
            </a:br>
            <a:endParaRPr lang="uk-UA"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924944"/>
            <a:ext cx="3960440" cy="2823195"/>
          </a:xfrm>
          <a:prstGeom prst="rect">
            <a:avLst/>
          </a:prstGeom>
        </p:spPr>
      </p:pic>
      <p:sp>
        <p:nvSpPr>
          <p:cNvPr id="5" name="TextBox 4"/>
          <p:cNvSpPr txBox="1"/>
          <p:nvPr/>
        </p:nvSpPr>
        <p:spPr>
          <a:xfrm>
            <a:off x="333642" y="2938391"/>
            <a:ext cx="4400896" cy="2862322"/>
          </a:xfrm>
          <a:prstGeom prst="rect">
            <a:avLst/>
          </a:prstGeom>
          <a:noFill/>
        </p:spPr>
        <p:txBody>
          <a:bodyPr wrap="square" rtlCol="0">
            <a:spAutoFit/>
          </a:bodyPr>
          <a:lstStyle/>
          <a:p>
            <a:r>
              <a:rPr lang="uk-UA" b="1" dirty="0"/>
              <a:t>Юридична сила</a:t>
            </a:r>
            <a:r>
              <a:rPr lang="uk-UA" dirty="0"/>
              <a:t> – здатність документа, яка надається йому чинним законодавством, компетенцією органу, що його видав, та встановленим порядком його оформлення.</a:t>
            </a:r>
            <a:br>
              <a:rPr lang="uk-UA" dirty="0"/>
            </a:br>
            <a:r>
              <a:rPr lang="uk-UA" dirty="0"/>
              <a:t>У соціальному плані будь-який документ </a:t>
            </a:r>
            <a:r>
              <a:rPr lang="uk-UA" dirty="0" err="1"/>
              <a:t>поліфункціональний</a:t>
            </a:r>
            <a:r>
              <a:rPr lang="uk-UA" dirty="0"/>
              <a:t>, тобто одночасно виконує декілька функцій, що й дозволяє йому задовольняти різноманітні потреби.</a:t>
            </a:r>
            <a:br>
              <a:rPr lang="uk-UA" dirty="0"/>
            </a:br>
            <a:endParaRPr lang="uk-UA" dirty="0"/>
          </a:p>
        </p:txBody>
      </p:sp>
    </p:spTree>
    <p:extLst>
      <p:ext uri="{BB962C8B-B14F-4D97-AF65-F5344CB8AC3E}">
        <p14:creationId xmlns:p14="http://schemas.microsoft.com/office/powerpoint/2010/main" val="355562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Україна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Україна3</Template>
  <TotalTime>81</TotalTime>
  <Words>285</Words>
  <Application>Microsoft Office PowerPoint</Application>
  <PresentationFormat>Экран (4:3)</PresentationFormat>
  <Paragraphs>25</Paragraphs>
  <Slides>18</Slides>
  <Notes>1</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18</vt:i4>
      </vt:variant>
    </vt:vector>
  </HeadingPairs>
  <TitlesOfParts>
    <vt:vector size="21" baseType="lpstr">
      <vt:lpstr>Arial</vt:lpstr>
      <vt:lpstr>Calibri</vt:lpstr>
      <vt:lpstr>Україна3</vt:lpstr>
      <vt:lpstr>Державна мова – мова професійного спілкування</vt:lpstr>
      <vt:lpstr>ВСТУП Мова – універсальний засіб спілкування, організації та координації всіх видів суспільної діяльності: виробництва, побуту, культури, освіти, науки тощо. Українська мова – єдина національна мова українського народу. Нею також послуговуються українці, які проживають за межами України: в Росії, Білорусі, Казахстані, Польщі, Словаччині, Канаді, США й ін. Відповідно до статті 10 Конституції України, прийнятої Верховною Радою 28 червня 1996 року, українська мова є державною мовою в Україні. Літературна мова – це вдосконалена, унормована найвища форма загальнонародної мови, що обслуговує найрізноманітніші сфери суспільної діяльності людей. Вона реалізується в усній і письмовій формах. </vt:lpstr>
      <vt:lpstr>ІІ  ДІЛОВЕ МОВЛЕННЯ ЯК НЕВІД’ЄМНА СКЛАДОВА ФАХОВОЇ ПІДГОТОВКИ СУЧАСНОГО СПЕЦІАЛІСТА</vt:lpstr>
      <vt:lpstr>1. Найважливіші риси офіційно-ділового стилю (ОДС) Офіційно-діловий стиль – це мова угод, оголошень, розпоряджень, постанов, програм, заяв, автобіографій, розпоряджень, актів, законів тощо. Основне призначення ОДС – регулювати ділові стосунки в державно-політичній, громадській, економічній, законодавчій, господарсько-управлінській сферах та обслуговувати громадські потреби людей у типових ситуаціях. </vt:lpstr>
      <vt:lpstr>Специфіка ОДС полягає в стильових ознаках, які притаманні лише йому: 1. Діловий стиль ґрунтується на логічній основі (використання засобів образності, як і виявлення особистих почуттів, для нього не типове). Найважливішим тут є послідовність і точність викладу фактів, об’єктивність висловлювань, документальність. Основний тон ділового мовлення – нейтральний. 2. Офіційно-діловий стиль відзначається всезростаючою стандартизацією мови, насамперед мови масової типової документації. Найхарактерніші прояви стандартизації такі: а) широке вживання усталених словесних формул (з метою, у зв’язку, відповідно до, в порядку, по лінії, згідно з та ін.); їх уживання у ділових паперах цілком закономірне, оскільки набагато спрощує і полегшує процес складання різних видів документів; б)наявність специфічної фразеології з найменшим ступенем переносності (узяти участь, функціонування закладу, вжити заходи, прийняти рішення). </vt:lpstr>
      <vt:lpstr>3.Суворі вимоги до лексики офіційно-ділового стилю: а) широке, тематично зумовлене використання термінології (юридичної, бухгалтерської, економічної й ін.); скорочення слів, зокрема скорочених назв різних організацій та установ; б) відсутність діалектизмів, жаргонізмів, просторічної лексики; в) мінімальне використання вигуків, часток, іменників із суфіксами суб’єктивної оцінки, що пояснюється завданням нейтрального ставлення до повідомлюваного. 4. Офіційно-діловий стиль відзначається також великою частотністю вживання віддієслівних іменників (укладання, виконання надання). Займенники використовуються рідко, щоб уникнути двозначності. </vt:lpstr>
      <vt:lpstr>5. Синтаксис ділового стилю характеризується зведенням до мінімуму складнопідрядних та складносурядних речень, використання замість них складних безсполучникових та простих поширених речень. Основною вимогою до їх побудови є дотримання прямого порядку слів (підмет перед присудком і якомога ближче до початку речення, означення перед означуваним словом; додатки після керуючого слова; обставини – ближче до слова, яке пояснюють; вставні слова звичайно ставляться на початку речення). „Цей документ набуває юридичної сили з моменту перерахування грошей строком на три роки .”  </vt:lpstr>
      <vt:lpstr>ОДС має такі функціональні підстилі: законодавчий – використовується в законодавчій сфері, обслуговує офіційно-ділові стосунки; реалізується в Конституції, законах, указах тощо; дипломатичний – уживається у сфері міждержавних офіційно-ділових стосунків у галузі політики, економіки, культури; реалізується в конвенціях, нотах тощо; юридичний – застосовується у юриспруденції (судочинство, дізнання, розслідування, арбітраж), обслуговує та регламентує правові відносини; реалізується в актах, позовах, заявах, протоколах та ін.; адміністративно-канцелярський – використовується у професійно-виробничій сфері, правових відносинах і діловодстві; реалізується в офіційній кореспонденції (листах), договорах, заявах, автобіографіях, характеристиках, розписках тощо.</vt:lpstr>
      <vt:lpstr>2. Документ. Вимоги до укладання й оформлення документів Документ (від лат. documentum – доказ, свідоцтво, взірець, приклад, зразок) – це зафіксована на матеріальному носієві інформація з реквізитами, які дозволяють її ідентифікувати. </vt:lpstr>
      <vt:lpstr>У соціальному плані будь-який документ поліфункціональний, тобто одночасно виконує декілька функцій, що й дозволяє йому задовольняти різноманітні потреби. До загальних функцій документа належать: інформаційна – будь-який документ створюється для збереження інформації, оскільки необхідність її зафіксувати – причина укладання документа; соціальна – документ є соціально значущим об’єктом, бо його поява спричинена тією чи іншою соціальною потребою; комунікативна – документ виступає як засіб зв’язку між окремими елементами офіційної громадської структури (закладами, установами, фірмами тощо). До специфічних функцій документа належать: управлінська – документ є інструментом управління; ця функція притаманна низці управлінських документів, які спеціально створюються для реалізації завдань управління; правова – документ є засобом закріплення і змін правових норм та правовідносин у суспільстві; історична – документ є джерелом історичних відомостей про розвиток суспільства; цієї функції набуває певна частина документів лише після того, як вони виконають свою оперативну роль і надійдуть до архіву на збереження. </vt:lpstr>
      <vt:lpstr>Презентация PowerPoint</vt:lpstr>
      <vt:lpstr>Вимоги до укладання і оформлення документів:  не суперечити чинному законодавству держави, нормам юридичного та адміністративного права;  видаватися лише відповідними повноважними органами або службовими особами згідно з їх компетенцією;  відповідати своєму призначенню, назві та укладатися за відповідною формою; </vt:lpstr>
      <vt:lpstr>Усі ділові папери поділяються заступенем стандартизації на: 1) документи з низьким ступенем стандартизації, спосіб викладення тексту яких залежить від конкретної ситуації, що спричинила їх укладання (автобіографія, доручення, звіт, характеристика); 2) документи, у яких для зручності й пришвидшення їх укладання та обробки їх частину даних готують друкарським способом заздалегідь. Укладачеві треба лише підкреслити потрібне чи викреслити непотрібне (акт про обстеження матеріального стану, довідки, перепустки тощо); 3) документи з високим ступенем стандартизації, які мають точні стандарти, у яких передбачено не лише формуляр, вид і розмір шрифту, а навіть словосполучення, якими має послуговуватися той, хто заповняє бланк (свідоцтво про народження (шлюб), атестат чи диплом про освіту, паспорт тощо). Бланк – це друкована стандартна форма документа з відтвореною на ньому постійною інформацією, місця для змінної інформації заповнюються власноручно. </vt:lpstr>
      <vt:lpstr>3. Реквізити ділових паперів Реквізити – це сукупність формальних елементів у складі документа, відсутність яких позбавляє документ юридичної сили. До основних реквізитів належать: дата (обов’язковий реквізит для всіх документів, оформляється арабськими цифрами в одному рядку в такій послідовності: день місяця, місяць, рік); індекс документа (дозволяє забезпечити оперативний довідково-інформаційний пошук та обробку документа; складається з трьох пар арабських цифр, що означають: шифр структурного підрозділу автора документа, номер справи, де зберігається копія вихідного документа, порядковий реєстраційний номер документа за журналом обліку вхідних документів канцелярії); назва документа; заголовок до тексту відображає основну ідею документа; адресат (кожен його елемент пишеться з нового рядка без перенесень); гриф затвердження (слово Затверджую, повна назва посади, особистий підпис із розшифруванням та дата затвердження); резолюція (в ній фіксується вказівка керівника щодо виконання документа: До виконання; До друку; До відома); віза (складається із назви посади службової особи, підпису та його розшифрування, однозначного рішення, дати візування); текст (де відображається основна думка документа); підпис (засвідчує законність документа та відповідальність особи за його зміст і наслідки дії, складники підпису: назва посади, організації, ініціали й прізвище особи, яка підписує документ). </vt:lpstr>
      <vt:lpstr>4. Усне ділове мовлення Офіційно-діловий стиль, крім писемної форми, реалізується також в усній формі (ділові наради, публічні виступи, телефонне спілкування тощо). Залежно від способу сприймання інформації, кількості учасників, форми спілкування можна поділити на такі види: контактне (безпосереднє), дистанційне (телефонне, селекторне), діалогічне (з одним співрозмовником), монологічне (доповідь, промова), міжперсональне (нарада, колоквіум), масове (збори, мітинг), офіційне, або функціональне (пов’язане зі службовою діяльністю), приватне, або інтимно-сімейне (у невимушеній, неформальній обстановці), анонімне (між незнайомими – вулиця, транспорт). До усного ділового мовлення ставляться такі вимоги: 1) точність у формулюванні думки, недвозначність; 2) логічність; 3) стислість; 4) відповідність між змістом і мовними засобами; 5) відповідність між мовними засобами та обставинами мовлення; 6) відповідність між мовними засобами і стилем викладу; 7) уживання сталих словосполучень; 8) різноманітність мовних засобів; 9) доречність;ситуації. </vt:lpstr>
      <vt:lpstr>Одним із основних видів усного офіційно-ділового спілкування є ділова нарада, різновидами якої є інформаційна, оперативна, дискусійна та виробнича наради. Наради проводять для розв’язання виробничих питань на підприємствах та в установах, управліннях, організаціях. Публічне мовлення становить собою один із жанрових різновидів мовленнєвої діяльності. Залежно від змісту, призначення, форми і способу виголошення, а також обставин, публічний виступ поділяється на такі жанри, як доповідь, промова, лекція. Доповідь може бути ділова (містить виклад певних питань із висновками та пропозиціями) й звітна (містить об’єктивно висвітлені факти і реалії за певний період життя й діяльності керівника, організації чи її підрозділу). Промова – це усний виступ із метою висвітлення певної інформації та впливу на розум, почуття волю слухачів логічною стрункістю тексту, емоційною насиченістю і вольовими імпульсами мовця. Залежно від мети промова може бути мітинговою, агітаційною, діловою, ювілейною. </vt:lpstr>
      <vt:lpstr>5. Точність слововживання в офіційно-діловому та науковому стилях Чіткість, зрозумілість думки досягається точністю, відповідністю змістові уживаних слів. Так, часто змішуються поняття ділянка, область, галузь, зона, царина. Це зумовлено тим, що російською мовою ці чотири терміни перекладаються багатозначним словом область. Проте в українській мові чітко розрізняється, що галузь – це певна сфера виробництва, науки тощо (галузь дослідження, галузь застосування, галузь промисловості); ділянка – окрема частина поверхні, площі, простору, котру використовують з якою-небудь метою або відокремлюють за якою-небудь ознакою (ділянка тертя, ділянка ущільнення, базова ділянка); зона – простір, у якому поширюється будь-яке явище, що характеризується певними рисами, особливостями (сейсмонебезпечна зона, зона загазованості, зона досяжності); область – а) частина якої-небудь території (країни, держави, материка); б) адміністративно-територіальна одиниця в Україні, Росії та деяких інших країнах; в) у математиці – скінченна частина простору або поверхні (область дисперсії, область значень, область визначення функції). Лексема царина, крім основних значень (1. Околиця, край села. 2. Місцевість за селом, де пастух збирає худобу; вигін. 3. Необроблюване, поросле травами поле), має ще переносне – “сфера діяльності, коло знань, уявлень” (царина науки). </vt:lpstr>
      <vt:lpstr>Підсумок Опрацювавши відповідну літературу, зразки документів, стає зрозуміло, що на даний час існує потреба у підготовці фахівців високого професійного і культурного рівня, здатних надати ринковим відносинам цивілізований характер. Матеріали даної роботи допоможуть людям ділових кіл продемонструвати високий рівень спілкування, що допоможе досягнути успіхів у діловому партнерстві. Хоча частина підприємців вважає себе прагматиками, етичні норми і мову етики розглядають як перешкоду в діловому спілкуванні, крайні випадки неетичної поведінки ділових людей, керівників підприємств є порушенням закону. Тому в поняття турботи керівника про якість своєї продукції входить і поняття етики ділового спілкування. Приходимо до висновку: чим більш благополучною стає етична атмосфера в суспільстві, тим більш сприятливі умови створюються і для бізнесу. Разом з тим неетична поведінка і спілкування рано чи пізно обернуться якщо не прямими економічними збитками, то соціальними і етичними витратами як для підприємства, так і для соціального середовища. Розглянувши погляди на місце етики в діловому спілкуванні, потрібно, за моїм переконанням, приєднатися до висновку Бенджаміна Франкліна, який стверджував, що чесність – краща політика. Отже, етичні норми повинні служити надійним інструментом координації діяльності людей, залучених у ділове спілкування. </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Державна мова – мова професійного спілкування</dc:title>
  <dc:creator>Дмитрий Цвик</dc:creator>
  <cp:lastModifiedBy>Дмитрий Цвик</cp:lastModifiedBy>
  <cp:revision>9</cp:revision>
  <dcterms:created xsi:type="dcterms:W3CDTF">2014-11-03T20:38:53Z</dcterms:created>
  <dcterms:modified xsi:type="dcterms:W3CDTF">2014-11-03T22:00:35Z</dcterms:modified>
</cp:coreProperties>
</file>