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4" r:id="rId2"/>
    <p:sldId id="257" r:id="rId3"/>
    <p:sldId id="258" r:id="rId4"/>
    <p:sldId id="259" r:id="rId5"/>
    <p:sldId id="262" r:id="rId6"/>
    <p:sldId id="267" r:id="rId7"/>
    <p:sldId id="268" r:id="rId8"/>
    <p:sldId id="270" r:id="rId9"/>
    <p:sldId id="272" r:id="rId10"/>
    <p:sldId id="273" r:id="rId11"/>
    <p:sldId id="274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09" r:id="rId23"/>
    <p:sldId id="310" r:id="rId24"/>
    <p:sldId id="311" r:id="rId25"/>
    <p:sldId id="312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1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A456-461D-47B5-AC1A-477F41306892}" type="datetimeFigureOut">
              <a:rPr lang="uk-UA" smtClean="0"/>
              <a:t>05.05.2014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D26EA-F10D-4BA8-BF6D-2DE65635E9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37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702EB-BE9C-450A-8940-26D287263B45}" type="slidenum">
              <a:rPr lang="uk-UA" altLang="uk-UA" sz="1200"/>
              <a:pPr eaLnBrk="1" hangingPunct="1"/>
              <a:t>36</a:t>
            </a:fld>
            <a:endParaRPr lang="uk-UA" altLang="uk-U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3E9C-B07C-4382-9C8C-0024BD69E9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623741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7FB4-0FAC-4661-B887-C4DC0465CA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90903279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8308-3661-4B81-8880-635873B0B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5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930B-E2DA-4664-97BF-78AD6561A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CEB7-D1E3-4D42-A380-746346F4F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1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271A-0B0A-4455-AA76-6AB0044C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0197A9-7BEB-4A9E-B7D9-4C68F4FD9FC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BBF0C4-0E37-4E3B-BD4E-0ACFA00C32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jplus.ru/img3/m/a/marylyn/Zmej-Gorynych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5/55/Vasnetsov_samolet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1.liveinternet.ru/images/attach/c/1/53/964/53964371_78400643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rtsait.ru/art/v/vasnecov/img/37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rasnaya-zastava.ru/images/5/51/Vasnecov_21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tsait.ru/art/v/vasnecov/img/34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arvar.ru/arhiv/gallery/russian/vasnetsov_v_m/index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arvar.ru/arhiv/gallery/russian/vasnetsov_v_m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iles.smallbay.ru/images2/vasneztov10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8/8b/Vasnetsov_Bapt_Vladimir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0/Viktor_Vasnetsov_Kashchey_the_Immortal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856" y="2240203"/>
            <a:ext cx="612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Російський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206" y="808672"/>
            <a:ext cx="49222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790" y="5280398"/>
            <a:ext cx="58757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 Учениці 11А класу</a:t>
            </a:r>
          </a:p>
          <a:p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Нападій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Ірина та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рюкова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920" y="573024"/>
            <a:ext cx="4007920" cy="568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21792" y="1687174"/>
            <a:ext cx="382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Микитовича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семиголового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Змієм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Гориничем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Vasnetsov samol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94" y="768096"/>
            <a:ext cx="7825045" cy="430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67935" y="5512201"/>
            <a:ext cx="3588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«Килим -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Картинка 7 из 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15" y="1780032"/>
            <a:ext cx="8265658" cy="386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08046" y="866894"/>
            <a:ext cx="3990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Спляча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царівна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epin_avtoportret_1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484313"/>
            <a:ext cx="36258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404813"/>
            <a:ext cx="8424862" cy="936625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uk-UA" sz="5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Ілля</a:t>
            </a:r>
            <a:r>
              <a:rPr lang="ru-RU" altLang="uk-UA" sz="5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Єфимович Рєпін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6337300" cy="5762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Художник-демократ</a:t>
            </a:r>
          </a:p>
        </p:txBody>
      </p:sp>
      <p:pic>
        <p:nvPicPr>
          <p:cNvPr id="9219" name="Picture 8" descr="img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7758112" cy="36718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476250"/>
            <a:ext cx="4606925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uk-UA" sz="4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183562" cy="418782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1870-80-і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портрети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них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демократизм,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психологізм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грандіозній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портретній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створеної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Рєпіним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в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жанрових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картинах,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розкрилися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свою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портрети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В.В.Стасова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(1873),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А.Ф.Пісемского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(1880),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М.П.Мусоргского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(1881),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М.І.Пирогова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(1881),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П.А.Стрепетовой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(1882)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Третьяковська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галерея),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А.І.Дельвіга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(1882), Л. М. Толстого (1887) -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Третьяковська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галерея;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В.В.Стасова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(1883),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altLang="uk-UA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549275"/>
            <a:ext cx="2520950" cy="603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4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Портрети</a:t>
            </a:r>
            <a:endParaRPr lang="ru-RU" altLang="uk-UA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7" name="Picture 7" descr="repin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3543300" cy="4389437"/>
          </a:xfrm>
          <a:noFill/>
        </p:spPr>
      </p:pic>
      <p:pic>
        <p:nvPicPr>
          <p:cNvPr id="11268" name="Picture 9" descr="0710191443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246188"/>
            <a:ext cx="3289300" cy="42957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620713"/>
            <a:ext cx="7129463" cy="647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uk-UA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Висока майстерність в графіці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39750" y="1700213"/>
            <a:ext cx="7993063" cy="4116387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uk-UA" dirty="0" smtClean="0"/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Рєпін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80-ті роки і в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графіці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портретному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графічна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манера до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вільною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здатною</a:t>
            </a:r>
            <a:endParaRPr lang="ru-RU" alt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натуру у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різноманітті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красу (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Ада», 1882,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Третьяковська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галерея, і «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Невський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проспект »(1887),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музей-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У 1880-1900-ті роки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Рєпін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alt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ілюстраціями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549275"/>
            <a:ext cx="5903913" cy="576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uk-UA" sz="4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Вершина майстерності</a:t>
            </a:r>
          </a:p>
        </p:txBody>
      </p:sp>
      <p:pic>
        <p:nvPicPr>
          <p:cNvPr id="13315" name="Picture 6" descr="p00000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2520950" cy="4103688"/>
          </a:xfrm>
          <a:noFill/>
        </p:spPr>
      </p:pic>
      <p:pic>
        <p:nvPicPr>
          <p:cNvPr id="13316" name="Picture 7" descr="risunok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484313"/>
            <a:ext cx="4662488" cy="3438525"/>
          </a:xfrm>
          <a:noFill/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755650" y="539273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b="1"/>
              <a:t>«Дівчинка Пекла»</a:t>
            </a:r>
            <a:r>
              <a:rPr lang="en-US" altLang="uk-UA" b="1"/>
              <a:t>(</a:t>
            </a:r>
            <a:r>
              <a:rPr lang="ru-RU" altLang="uk-UA" b="1"/>
              <a:t>1882</a:t>
            </a:r>
            <a:r>
              <a:rPr lang="en-US" altLang="uk-UA" b="1"/>
              <a:t>)</a:t>
            </a:r>
            <a:endParaRPr lang="uk-UA" altLang="uk-UA" b="1"/>
          </a:p>
        </p:txBody>
      </p:sp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4572000" y="5013325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  <a:cs typeface="Times New Roman" pitchFamily="18" charset="0"/>
              </a:rPr>
              <a:t>«Невський проспект» (1887), </a:t>
            </a:r>
            <a:endParaRPr lang="uk-UA" altLang="uk-UA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5400675" cy="504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uk-UA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Історичний Живопис</a:t>
            </a:r>
          </a:p>
        </p:txBody>
      </p:sp>
      <p:pic>
        <p:nvPicPr>
          <p:cNvPr id="14339" name="Picture 7" descr="atta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52513"/>
            <a:ext cx="2957512" cy="4259262"/>
          </a:xfrm>
          <a:noFill/>
        </p:spPr>
      </p:pic>
      <p:pic>
        <p:nvPicPr>
          <p:cNvPr id="14340" name="Picture 8" descr="76711a6ea032d8dd089637a1a1178f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213" y="836613"/>
            <a:ext cx="2808287" cy="2352675"/>
          </a:xfrm>
          <a:noFill/>
        </p:spPr>
      </p:pic>
      <p:pic>
        <p:nvPicPr>
          <p:cNvPr id="14341" name="Picture 9" descr="0011_Rep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8" y="3860800"/>
            <a:ext cx="3403600" cy="2008188"/>
          </a:xfrm>
          <a:noFill/>
        </p:spPr>
      </p:pic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900113" y="5538788"/>
            <a:ext cx="2773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  <a:cs typeface="Times New Roman" pitchFamily="18" charset="0"/>
              </a:rPr>
              <a:t>(«Царівна Софія» (1879) </a:t>
            </a:r>
            <a:endParaRPr lang="uk-UA" altLang="uk-UA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4643438" y="32813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b="1">
                <a:latin typeface="Times New Roman" pitchFamily="18" charset="0"/>
                <a:cs typeface="Times New Roman" pitchFamily="18" charset="0"/>
              </a:rPr>
              <a:t>«Іван Грозний та син його Іван» (1885</a:t>
            </a:r>
            <a:r>
              <a:rPr lang="en-US" altLang="uk-UA" b="1">
                <a:latin typeface="Times New Roman" pitchFamily="18" charset="0"/>
                <a:cs typeface="Times New Roman" pitchFamily="18" charset="0"/>
              </a:rPr>
              <a:t>)</a:t>
            </a:r>
            <a:endParaRPr lang="uk-UA" altLang="uk-UA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3995738" y="5915025"/>
            <a:ext cx="4951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sz="1600" b="1">
                <a:latin typeface="Times New Roman" pitchFamily="18" charset="0"/>
                <a:cs typeface="Times New Roman" pitchFamily="18" charset="0"/>
              </a:rPr>
              <a:t>«Запорожці пишуть лист турецькому султану» (1878—91</a:t>
            </a:r>
            <a:r>
              <a:rPr lang="en-US" altLang="uk-UA" sz="1600" b="1">
                <a:latin typeface="Times New Roman" pitchFamily="18" charset="0"/>
                <a:cs typeface="Times New Roman" pitchFamily="18" charset="0"/>
              </a:rPr>
              <a:t>)</a:t>
            </a:r>
            <a:endParaRPr lang="uk-UA" altLang="uk-UA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12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281" y="1638259"/>
            <a:ext cx="3853662" cy="4772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65752" y="33638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sz="4400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50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Васильович</a:t>
            </a:r>
            <a:r>
              <a:rPr lang="ru-RU" sz="4400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Васн</a:t>
            </a:r>
            <a:r>
              <a:rPr lang="uk-UA" sz="44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4400" b="1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цов</a:t>
            </a:r>
            <a:endParaRPr lang="ru-RU" sz="4400" b="1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563938" y="692150"/>
            <a:ext cx="2160587" cy="649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uk-UA" sz="4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Криза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39750" y="1412875"/>
            <a:ext cx="8183563" cy="41878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altLang="uk-UA" sz="1800" b="1" smtClean="0">
                <a:latin typeface="Times New Roman" pitchFamily="18" charset="0"/>
                <a:cs typeface="Times New Roman" pitchFamily="18" charset="0"/>
              </a:rPr>
              <a:t>У 1890 -ті роки Рєпін , переживаючи відому творчу кризу , тимчасово порвав з передвижниками . У його статтях і листах прослизають думки, дозволяли сучасникам вважати його відступником від ідей демократичної естетики , але до кінця 90 -х років. Рєпін повернувся на колишні позиції. У пізній період при окремих успіхах , Рєпін І.Є. вже не створив картин рівних творам 1870 - 80 -х років. Кращі твори 1890-1900 - х років - це графічні портрети , зазвичай зображення людей з яскраво вираженим творчим , артистичним початком (портрет Е.Дузе , вугілля , 1891 , Третьяковська галерея) , а також вражаючі гостротою соціальних характеристик і мальовничим лаконізмом портрети - етюди до монументального , групового портрету «Урочисте засідання Державної Ради » ( виконаний спільно з художником Б.М.Кустодіевим і І.С.Куліковим , 1901-03 , Російський музей) . Глибоко народне , тісно пов'язане з передовими ідеями своєї епохи , творчість Рєпіна І.Є. - Одна з вершин російського демократичного мистецтва. У 1894 - 1907 Рєпін І.Є. викладав в Академії Мистецтв (у 1898-99 - ректор ) , ставши учителем І. І. Бродський , І. Е. Грабар , Д.Н.Кардовского , Б.М.Кустодіева і багатьох інших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765175"/>
            <a:ext cx="4511675" cy="7191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uk-UA" sz="4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Пізній Період</a:t>
            </a:r>
          </a:p>
        </p:txBody>
      </p:sp>
      <p:pic>
        <p:nvPicPr>
          <p:cNvPr id="16387" name="Picture 8" descr="XGetDBPicServl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3582987" cy="2808288"/>
          </a:xfrm>
          <a:noFill/>
        </p:spPr>
      </p:pic>
      <p:pic>
        <p:nvPicPr>
          <p:cNvPr id="16388" name="Picture 13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33600"/>
            <a:ext cx="3810000" cy="28575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erov-auto"/>
          <p:cNvPicPr>
            <a:picLocks noChangeAspect="1" noChangeArrowheads="1"/>
          </p:cNvPicPr>
          <p:nvPr/>
        </p:nvPicPr>
        <p:blipFill>
          <a:blip r:embed="rId2">
            <a:lum bright="-6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58875"/>
            <a:ext cx="4103688" cy="5251450"/>
          </a:xfrm>
          <a:prstGeom prst="rect">
            <a:avLst/>
          </a:prstGeom>
          <a:noFill/>
          <a:ln w="92075" cmpd="tri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9375" y="476250"/>
            <a:ext cx="4410075" cy="5619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Сєров</a:t>
            </a:r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s141"/>
          <p:cNvPicPr>
            <a:picLocks noChangeAspect="1" noChangeArrowheads="1"/>
          </p:cNvPicPr>
          <p:nvPr/>
        </p:nvPicPr>
        <p:blipFill>
          <a:blip r:embed="rId2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894"/>
            <a:ext cx="9232900" cy="143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36600" y="376872"/>
            <a:ext cx="7759700" cy="1419226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uk-UA" b="1" dirty="0" err="1" smtClean="0">
                <a:latin typeface="Times New Roman" pitchFamily="18" charset="0"/>
                <a:cs typeface="Times New Roman" pitchFamily="18" charset="0"/>
              </a:rPr>
              <a:t>Дівчинка</a:t>
            </a:r>
            <a:r>
              <a:rPr lang="ru-RU" altLang="uk-UA" b="1" dirty="0" smtClean="0">
                <a:latin typeface="Times New Roman" pitchFamily="18" charset="0"/>
                <a:cs typeface="Times New Roman" pitchFamily="18" charset="0"/>
              </a:rPr>
              <a:t> з персиками» фрагмент</a:t>
            </a:r>
            <a:r>
              <a:rPr lang="ru-RU" alt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altLang="uk-UA" b="1" dirty="0" smtClean="0">
                <a:latin typeface="Times New Roman" pitchFamily="18" charset="0"/>
                <a:cs typeface="Times New Roman" pitchFamily="18" charset="0"/>
              </a:rPr>
              <a:t>(1887 р.)</a:t>
            </a:r>
          </a:p>
        </p:txBody>
      </p:sp>
      <p:pic>
        <p:nvPicPr>
          <p:cNvPr id="5124" name="Picture 4" descr="s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24" y="1809877"/>
            <a:ext cx="3257383" cy="5048123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xit" presetSubtype="0" accel="10000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ndex2_clip_image006"/>
          <p:cNvPicPr>
            <a:picLocks noChangeAspect="1" noChangeArrowheads="1"/>
          </p:cNvPicPr>
          <p:nvPr/>
        </p:nvPicPr>
        <p:blipFill>
          <a:blip r:embed="rId2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313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717800" y="188913"/>
            <a:ext cx="4176713" cy="71913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altLang="uk-UA" sz="4400" b="1" smtClean="0">
                <a:latin typeface="Times New Roman" pitchFamily="18" charset="0"/>
                <a:cs typeface="Times New Roman" pitchFamily="18" charset="0"/>
              </a:rPr>
              <a:t>"Стригуни". </a:t>
            </a:r>
          </a:p>
        </p:txBody>
      </p:sp>
      <p:pic>
        <p:nvPicPr>
          <p:cNvPr id="9221" name="Picture 5" descr="index2_clip_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96975"/>
            <a:ext cx="7596187" cy="548005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xit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ndex2_clip_image018"/>
          <p:cNvPicPr>
            <a:picLocks noChangeAspect="1" noChangeArrowheads="1"/>
          </p:cNvPicPr>
          <p:nvPr/>
        </p:nvPicPr>
        <p:blipFill>
          <a:blip r:embed="rId2">
            <a:lum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1325" cy="144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65713" y="1557338"/>
            <a:ext cx="4083050" cy="1808162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altLang="uk-UA" sz="4000" b="1" smtClean="0">
                <a:latin typeface="Times New Roman" pitchFamily="18" charset="0"/>
                <a:cs typeface="Times New Roman" pitchFamily="18" charset="0"/>
              </a:rPr>
              <a:t>Портретний жанр - з'явився портрет О.Орлової</a:t>
            </a:r>
          </a:p>
        </p:txBody>
      </p:sp>
      <p:pic>
        <p:nvPicPr>
          <p:cNvPr id="19461" name="Picture 5" descr="index2_clip_image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52413"/>
            <a:ext cx="4378325" cy="6777037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xit" presetSubtype="0" accel="10000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6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6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6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6934200" cy="8112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uk-UA" sz="4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altLang="uk-UA" sz="4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altLang="uk-UA" sz="4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вітан Ісаак (1860 - 1900)</a:t>
            </a:r>
          </a:p>
        </p:txBody>
      </p:sp>
      <p:pic>
        <p:nvPicPr>
          <p:cNvPr id="4105" name="Picture 9" descr="levit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371600"/>
            <a:ext cx="4343400" cy="4273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3657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4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4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91538" cy="9906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altLang="uk-UA" sz="2000" b="1" smtClean="0">
                <a:latin typeface="Times New Roman" pitchFamily="18" charset="0"/>
                <a:cs typeface="Times New Roman" pitchFamily="18" charset="0"/>
              </a:rPr>
              <a:t>У літні місяці 1880-1884 рр.. він пише з натури в Останкіно. До цього часу відносяться роботи: "Дубовий гай. Осінь" (1880), "Дуб" (1880), "Сосни" (1880).</a:t>
            </a:r>
          </a:p>
        </p:txBody>
      </p:sp>
      <p:pic>
        <p:nvPicPr>
          <p:cNvPr id="30724" name="Picture 4" descr="дубовая ро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3434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ду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006600"/>
            <a:ext cx="34988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38200" y="54864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b="1">
                <a:cs typeface="Times New Roman" pitchFamily="18" charset="0"/>
              </a:rPr>
              <a:t>"Дубовий гай. Осінь"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489575" y="592613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b="1"/>
              <a:t>«Дуб»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5638800" cy="825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uk-UA" sz="4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«Волзький період»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3300"/>
              </a:buClr>
              <a:buFont typeface="Wingdings" pitchFamily="2" charset="2"/>
              <a:buChar char="v"/>
            </a:pPr>
            <a:r>
              <a:rPr lang="ru-RU" altLang="uk-UA" sz="2000" b="1" smtClean="0">
                <a:latin typeface="Times New Roman" pitchFamily="18" charset="0"/>
                <a:cs typeface="Times New Roman" pitchFamily="18" charset="0"/>
              </a:rPr>
              <a:t>У 1887 році художник, нарешті, здійснює свою мрію, він потрапляє на Волгу. Волзький період творчості Лєвітана триває до 1890 року. Він один з найбільших поетів Волги </a:t>
            </a:r>
          </a:p>
          <a:p>
            <a:pPr eaLnBrk="1" hangingPunct="1">
              <a:lnSpc>
                <a:spcPct val="90000"/>
              </a:lnSpc>
              <a:buClr>
                <a:srgbClr val="663300"/>
              </a:buClr>
              <a:buFont typeface="Wingdings" pitchFamily="2" charset="2"/>
              <a:buChar char="v"/>
            </a:pPr>
            <a:r>
              <a:rPr lang="ru-RU" altLang="uk-UA" sz="2000" b="1" smtClean="0">
                <a:latin typeface="Times New Roman" pitchFamily="18" charset="0"/>
                <a:cs typeface="Times New Roman" pitchFamily="18" charset="0"/>
              </a:rPr>
              <a:t>Пейзажі Волги, створені Лєвітаном, різноманітні ... Урочистої тишею, величавим спокоєм віє від полотен: "Вечір на Волзі" (1888) і "Вечір. Золотий Плесо" (1889).</a:t>
            </a:r>
          </a:p>
        </p:txBody>
      </p:sp>
      <p:pic>
        <p:nvPicPr>
          <p:cNvPr id="31750" name="Picture 6" descr="lev_NightNaVol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657600" cy="2263775"/>
          </a:xfrm>
        </p:spPr>
      </p:pic>
      <p:pic>
        <p:nvPicPr>
          <p:cNvPr id="31751" name="Picture 7" descr="Levitan_Isaak_Illich_Evening_Golden_Reach_of_River_paintings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7338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uk-UA" sz="4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Розквіт творчості «Володимирка» (1892)</a:t>
            </a:r>
          </a:p>
        </p:txBody>
      </p:sp>
      <p:pic>
        <p:nvPicPr>
          <p:cNvPr id="34823" name="Picture 7" descr="владимир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33600"/>
            <a:ext cx="7878763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14528"/>
            <a:ext cx="8072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	</a:t>
            </a:r>
            <a:r>
              <a:rPr lang="ru-RU" sz="1600" b="1" dirty="0"/>
              <a:t> У </a:t>
            </a:r>
            <a:r>
              <a:rPr lang="ru-RU" sz="1600" b="1" dirty="0" err="1"/>
              <a:t>творчості</a:t>
            </a:r>
            <a:r>
              <a:rPr lang="ru-RU" sz="1600" b="1" dirty="0"/>
              <a:t> </a:t>
            </a:r>
            <a:r>
              <a:rPr lang="ru-RU" sz="1600" b="1" dirty="0" err="1"/>
              <a:t>Віктора</a:t>
            </a:r>
            <a:r>
              <a:rPr lang="ru-RU" sz="1600" b="1" dirty="0"/>
              <a:t> Васнецова </a:t>
            </a:r>
            <a:r>
              <a:rPr lang="ru-RU" sz="1600" b="1" dirty="0" err="1"/>
              <a:t>яскраво</a:t>
            </a:r>
            <a:r>
              <a:rPr lang="ru-RU" sz="1600" b="1" dirty="0"/>
              <a:t> </a:t>
            </a:r>
            <a:r>
              <a:rPr lang="ru-RU" sz="1600" b="1" dirty="0" err="1"/>
              <a:t>представлені</a:t>
            </a:r>
            <a:r>
              <a:rPr lang="ru-RU" sz="1600" b="1" dirty="0"/>
              <a:t> </a:t>
            </a:r>
            <a:r>
              <a:rPr lang="ru-RU" sz="1600" b="1" dirty="0" err="1"/>
              <a:t>різні</a:t>
            </a:r>
            <a:r>
              <a:rPr lang="ru-RU" sz="1600" b="1" dirty="0"/>
              <a:t> </a:t>
            </a:r>
            <a:r>
              <a:rPr lang="ru-RU" sz="1600" b="1" dirty="0" err="1"/>
              <a:t>жанри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стали </a:t>
            </a:r>
            <a:r>
              <a:rPr lang="ru-RU" sz="1600" b="1" dirty="0" err="1"/>
              <a:t>етапами</a:t>
            </a:r>
            <a:r>
              <a:rPr lang="ru-RU" sz="1600" b="1" dirty="0"/>
              <a:t> </a:t>
            </a:r>
            <a:r>
              <a:rPr lang="ru-RU" sz="1600" b="1" dirty="0" err="1"/>
              <a:t>дуже</a:t>
            </a:r>
            <a:r>
              <a:rPr lang="ru-RU" sz="1600" b="1" dirty="0"/>
              <a:t> </a:t>
            </a:r>
            <a:r>
              <a:rPr lang="ru-RU" sz="1600" b="1" dirty="0" err="1"/>
              <a:t>цікавою</a:t>
            </a:r>
            <a:r>
              <a:rPr lang="ru-RU" sz="1600" b="1" dirty="0"/>
              <a:t> </a:t>
            </a:r>
            <a:r>
              <a:rPr lang="ru-RU" sz="1600" b="1" dirty="0" err="1"/>
              <a:t>еволюції</a:t>
            </a:r>
            <a:r>
              <a:rPr lang="ru-RU" sz="1600" b="1" dirty="0"/>
              <a:t>: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битописательства</a:t>
            </a:r>
            <a:r>
              <a:rPr lang="ru-RU" sz="1600" b="1" dirty="0"/>
              <a:t> до </a:t>
            </a:r>
            <a:r>
              <a:rPr lang="ru-RU" sz="1600" b="1" dirty="0" err="1"/>
              <a:t>казки</a:t>
            </a:r>
            <a:r>
              <a:rPr lang="ru-RU" sz="1600" b="1" dirty="0"/>
              <a:t>, </a:t>
            </a:r>
            <a:r>
              <a:rPr lang="ru-RU" sz="1600" b="1" dirty="0" err="1"/>
              <a:t>від</a:t>
            </a:r>
            <a:r>
              <a:rPr lang="ru-RU" sz="1600" b="1" dirty="0"/>
              <a:t> станкового </a:t>
            </a:r>
            <a:r>
              <a:rPr lang="ru-RU" sz="1600" b="1" dirty="0" err="1"/>
              <a:t>живопису</a:t>
            </a:r>
            <a:r>
              <a:rPr lang="ru-RU" sz="1600" b="1" dirty="0"/>
              <a:t> до </a:t>
            </a:r>
            <a:r>
              <a:rPr lang="ru-RU" sz="1600" b="1" dirty="0" err="1"/>
              <a:t>монументальної</a:t>
            </a:r>
            <a:r>
              <a:rPr lang="ru-RU" sz="1600" b="1" dirty="0"/>
              <a:t>,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приземленості</a:t>
            </a:r>
            <a:r>
              <a:rPr lang="ru-RU" sz="1600" b="1" dirty="0"/>
              <a:t> </a:t>
            </a:r>
            <a:r>
              <a:rPr lang="ru-RU" sz="1600" b="1" dirty="0" err="1"/>
              <a:t>передвижників</a:t>
            </a:r>
            <a:r>
              <a:rPr lang="ru-RU" sz="1600" b="1" dirty="0"/>
              <a:t> до прообразу стилю модерн. На </a:t>
            </a:r>
            <a:r>
              <a:rPr lang="ru-RU" sz="1600" b="1" dirty="0" err="1"/>
              <a:t>ранньому</a:t>
            </a:r>
            <a:r>
              <a:rPr lang="ru-RU" sz="1600" b="1" dirty="0"/>
              <a:t> </a:t>
            </a:r>
            <a:r>
              <a:rPr lang="ru-RU" sz="1600" b="1" dirty="0" err="1"/>
              <a:t>етапі</a:t>
            </a:r>
            <a:r>
              <a:rPr lang="ru-RU" sz="1600" b="1" dirty="0"/>
              <a:t> в роботах Васнецова </a:t>
            </a:r>
            <a:r>
              <a:rPr lang="ru-RU" sz="1600" b="1" dirty="0" err="1"/>
              <a:t>переважали</a:t>
            </a:r>
            <a:r>
              <a:rPr lang="ru-RU" sz="1600" b="1" dirty="0"/>
              <a:t> </a:t>
            </a:r>
            <a:r>
              <a:rPr lang="ru-RU" sz="1600" b="1" dirty="0" err="1"/>
              <a:t>побутові</a:t>
            </a:r>
            <a:r>
              <a:rPr lang="ru-RU" sz="1600" b="1" dirty="0"/>
              <a:t> </a:t>
            </a:r>
            <a:r>
              <a:rPr lang="ru-RU" sz="1600" b="1" dirty="0" err="1"/>
              <a:t>сюжети</a:t>
            </a:r>
            <a:r>
              <a:rPr lang="ru-RU" sz="1600" b="1" dirty="0"/>
              <a:t>, </a:t>
            </a:r>
            <a:r>
              <a:rPr lang="ru-RU" sz="1600" b="1" dirty="0" err="1"/>
              <a:t>наприклад</a:t>
            </a:r>
            <a:r>
              <a:rPr lang="ru-RU" sz="1600" b="1" dirty="0"/>
              <a:t> в картинах «З </a:t>
            </a:r>
            <a:r>
              <a:rPr lang="ru-RU" sz="1600" b="1" dirty="0" err="1"/>
              <a:t>квартири</a:t>
            </a:r>
            <a:r>
              <a:rPr lang="ru-RU" sz="1600" b="1" dirty="0"/>
              <a:t> на квартиру» (1876), «</a:t>
            </a:r>
            <a:r>
              <a:rPr lang="ru-RU" sz="1600" b="1" dirty="0" err="1"/>
              <a:t>Військова</a:t>
            </a:r>
            <a:r>
              <a:rPr lang="ru-RU" sz="1600" b="1" dirty="0"/>
              <a:t> </a:t>
            </a:r>
            <a:r>
              <a:rPr lang="ru-RU" sz="1600" b="1" dirty="0" err="1"/>
              <a:t>телеграма</a:t>
            </a:r>
            <a:r>
              <a:rPr lang="ru-RU" sz="1600" b="1" dirty="0"/>
              <a:t>» (1878), «</a:t>
            </a:r>
            <a:r>
              <a:rPr lang="ru-RU" sz="1600" b="1" dirty="0" err="1"/>
              <a:t>Книжкова</a:t>
            </a:r>
            <a:r>
              <a:rPr lang="ru-RU" sz="1600" b="1" dirty="0"/>
              <a:t> </a:t>
            </a:r>
            <a:r>
              <a:rPr lang="ru-RU" sz="1600" b="1" dirty="0" err="1"/>
              <a:t>крамничка</a:t>
            </a:r>
            <a:r>
              <a:rPr lang="ru-RU" sz="1600" b="1" dirty="0"/>
              <a:t>» (1876).</a:t>
            </a:r>
          </a:p>
        </p:txBody>
      </p:sp>
      <p:pic>
        <p:nvPicPr>
          <p:cNvPr id="15362" name="Picture 2" descr="Картинка 3 из 11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56" y="2476631"/>
            <a:ext cx="4772742" cy="383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66816" y="2822138"/>
            <a:ext cx="260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квартиру»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uk-UA" sz="4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Пробудження у творчості</a:t>
            </a:r>
          </a:p>
        </p:txBody>
      </p:sp>
      <p:pic>
        <p:nvPicPr>
          <p:cNvPr id="43012" name="Picture 4" descr="послдедг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44780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19400" y="5791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2400" b="1"/>
              <a:t>«Весна. Останній сніг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54102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uk-UA" sz="4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«Березень»  (1895)</a:t>
            </a:r>
          </a:p>
        </p:txBody>
      </p:sp>
      <p:pic>
        <p:nvPicPr>
          <p:cNvPr id="44041" name="Picture 9" descr="мар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924800" cy="4102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4008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 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 (1895)</a:t>
            </a:r>
          </a:p>
        </p:txBody>
      </p:sp>
      <p:pic>
        <p:nvPicPr>
          <p:cNvPr id="48137" name="Picture 9" descr="золотая осе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219200"/>
            <a:ext cx="3560763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5791200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uk-UA" sz="4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"Весна - велика вода"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762000"/>
          </a:xfrm>
        </p:spPr>
        <p:txBody>
          <a:bodyPr>
            <a:normAutofit fontScale="92500"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"Весна - велика вода" (1896-1897)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ліричних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пейзажів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1895-1896 </a:t>
            </a:r>
            <a:r>
              <a:rPr lang="ru-RU" alt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3252" name="Picture 4" descr="wes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14538"/>
            <a:ext cx="42767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457200"/>
            <a:ext cx="54102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4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7" name="Picture 5" descr="последние лучи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838" y="1524000"/>
            <a:ext cx="3595687" cy="3981450"/>
          </a:xfrm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522788" y="5562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2400" b="1"/>
              <a:t>«Останні промені сонця»</a:t>
            </a:r>
          </a:p>
        </p:txBody>
      </p:sp>
      <p:pic>
        <p:nvPicPr>
          <p:cNvPr id="7" name="Picture 5" descr="озе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3195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1825625" y="4114800"/>
            <a:ext cx="206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uk-UA" b="1"/>
              <a:t>"Озеро"</a:t>
            </a:r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1908175" y="674688"/>
            <a:ext cx="5616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kumimoji="0"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Суріков</a:t>
            </a:r>
            <a:r>
              <a:rPr kumimoji="0"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Василь </a:t>
            </a:r>
            <a:r>
              <a:rPr kumimoji="0"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Іванович</a:t>
            </a:r>
            <a:endParaRPr kumimoji="0"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147" name="Picture 7" descr="surikov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352550"/>
            <a:ext cx="3527425" cy="4379913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5878513"/>
            <a:ext cx="7669212" cy="75406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altLang="uk-UA" sz="1800" b="1" smtClean="0">
                <a:latin typeface="Times New Roman" pitchFamily="18" charset="0"/>
                <a:cs typeface="Times New Roman" pitchFamily="18" charset="0"/>
              </a:rPr>
              <a:t>"Вид пам'ятника Петру I на Сенатській площі" (1870)-перша самостійна картина Сурікова. З нею він дебютував на академічній виставці</a:t>
            </a:r>
            <a:endParaRPr lang="ru-RU" altLang="uk-UA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 descr="vid pamjatnika Petru 1 na Senatskoi plochadi 18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69925"/>
            <a:ext cx="7019925" cy="49561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ur 1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536575"/>
            <a:ext cx="36385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175000" y="5229225"/>
            <a:ext cx="3136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1800" b="1"/>
              <a:t>Суріков В.І. «Автопортрет» (1913)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6613"/>
            <a:ext cx="7918450" cy="4716462"/>
          </a:xfrm>
        </p:spPr>
        <p:txBody>
          <a:bodyPr/>
          <a:lstStyle/>
          <a:p>
            <a:pPr algn="ctr"/>
            <a:r>
              <a:rPr lang="ru-RU" altLang="uk-UA" sz="3600" b="1" smtClean="0">
                <a:latin typeface="Times New Roman" pitchFamily="18" charset="0"/>
                <a:cs typeface="Times New Roman" pitchFamily="18" charset="0"/>
              </a:rPr>
              <a:t>Його картина "Ранок стрілецької страти" (1881), показана на 9-й виставці передвижників, пройнята духом "давньої російської краси і живим відчуттям історії". </a:t>
            </a:r>
          </a:p>
          <a:p>
            <a:pPr algn="ctr"/>
            <a:r>
              <a:rPr lang="ru-RU" altLang="uk-UA" sz="3600" b="1" smtClean="0">
                <a:latin typeface="Times New Roman" pitchFamily="18" charset="0"/>
                <a:cs typeface="Times New Roman" pitchFamily="18" charset="0"/>
              </a:rPr>
              <a:t>Зміст полотна відображає омани народу, його героїчну самовідданість і страждання.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Utro strelezkoi kazni 18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8986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813" y="5322888"/>
            <a:ext cx="6445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alt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«Ранок </a:t>
            </a:r>
            <a:r>
              <a:rPr kumimoji="0" lang="ru-RU" altLang="uk-UA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стрілецької</a:t>
            </a:r>
            <a:r>
              <a:rPr kumimoji="0" lang="ru-RU" alt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0" lang="ru-RU" altLang="uk-UA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страти</a:t>
            </a:r>
            <a:r>
              <a:rPr kumimoji="0" lang="ru-RU" alt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kumimoji="0" lang="en-US" alt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0" lang="ru-RU" alt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(1881р.)</a:t>
            </a:r>
            <a:endParaRPr kumimoji="0" lang="ru-RU" alt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232" y="470322"/>
            <a:ext cx="6630560" cy="501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35343" y="5768078"/>
            <a:ext cx="4510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«Воєнна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(1878)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Boyarinja Morozova 1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746125"/>
            <a:ext cx="7489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54" name="Rectangle 14"/>
          <p:cNvSpPr>
            <a:spLocks noChangeArrowheads="1"/>
          </p:cNvSpPr>
          <p:nvPr/>
        </p:nvSpPr>
        <p:spPr bwMode="auto">
          <a:xfrm>
            <a:off x="2735263" y="5049838"/>
            <a:ext cx="4662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kumimoji="0"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Бояриня</a:t>
            </a:r>
            <a:r>
              <a:rPr kumimoji="0"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Морозова»(1887р.)</a:t>
            </a:r>
            <a:endParaRPr kumimoji="0"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surikov Vzajtie snegnogo gorodka 18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36613"/>
            <a:ext cx="81502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4716463" y="4724400"/>
            <a:ext cx="3563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uk-UA"/>
          </a:p>
        </p:txBody>
      </p: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>
          <a:xfrm>
            <a:off x="3829050" y="4584700"/>
            <a:ext cx="4824413" cy="468313"/>
          </a:xfr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alt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сніжного</a:t>
            </a:r>
            <a:r>
              <a:rPr lang="ru-RU" alt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</a:t>
            </a:r>
            <a:r>
              <a:rPr lang="ru-RU" alt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»(1891)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/>
          <p:cNvGrpSpPr>
            <a:grpSpLocks/>
          </p:cNvGrpSpPr>
          <p:nvPr/>
        </p:nvGrpSpPr>
        <p:grpSpPr bwMode="auto">
          <a:xfrm>
            <a:off x="795338" y="758825"/>
            <a:ext cx="7718425" cy="4938713"/>
            <a:chOff x="681" y="2722"/>
            <a:chExt cx="4726" cy="2562"/>
          </a:xfrm>
        </p:grpSpPr>
        <p:pic>
          <p:nvPicPr>
            <p:cNvPr id="13315" name="Picture 6" descr="surikov pokorenie Sibiri Ermakom 18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2722"/>
              <a:ext cx="4718" cy="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7"/>
            <p:cNvSpPr txBox="1">
              <a:spLocks noChangeArrowheads="1"/>
            </p:cNvSpPr>
            <p:nvPr/>
          </p:nvSpPr>
          <p:spPr bwMode="auto">
            <a:xfrm>
              <a:off x="2776" y="2725"/>
              <a:ext cx="263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80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70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70000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0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ru-RU" altLang="uk-UA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«</a:t>
              </a:r>
              <a:r>
                <a:rPr lang="ru-RU" altLang="uk-UA" sz="1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Підкорення</a:t>
              </a:r>
              <a:r>
                <a:rPr lang="ru-RU" altLang="uk-UA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ru-RU" altLang="uk-UA" sz="1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Сибіру</a:t>
              </a:r>
              <a:r>
                <a:rPr lang="ru-RU" altLang="uk-UA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ru-RU" altLang="uk-UA" sz="1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Єрмаком</a:t>
              </a:r>
              <a:r>
                <a:rPr lang="ru-RU" altLang="uk-UA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» (1895)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raz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44563"/>
            <a:ext cx="7812088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897188" y="5375275"/>
            <a:ext cx="352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  <a:defRPr/>
            </a:pPr>
            <a:r>
              <a:rPr lang="ru-RU" alt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«Степан </a:t>
            </a:r>
            <a:r>
              <a:rPr lang="ru-RU" alt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Разін</a:t>
            </a:r>
            <a:r>
              <a:rPr lang="ru-RU" alt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»(1906)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urikov Perehod Suvorova zerez Alpi 1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620713"/>
            <a:ext cx="4675187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043613" y="1657350"/>
            <a:ext cx="24844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  <a:defRPr/>
            </a:pPr>
            <a:r>
              <a:rPr lang="ru-RU" alt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alt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Суворова через </a:t>
            </a:r>
            <a:r>
              <a:rPr lang="ru-RU" alt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Альпи</a:t>
            </a:r>
            <a:r>
              <a:rPr lang="ru-RU" alt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8"/>
          <p:cNvGrpSpPr>
            <a:grpSpLocks/>
          </p:cNvGrpSpPr>
          <p:nvPr/>
        </p:nvGrpSpPr>
        <p:grpSpPr bwMode="auto">
          <a:xfrm>
            <a:off x="827088" y="800100"/>
            <a:ext cx="7489825" cy="4840288"/>
            <a:chOff x="476" y="618"/>
            <a:chExt cx="4808" cy="3446"/>
          </a:xfrm>
        </p:grpSpPr>
        <p:pic>
          <p:nvPicPr>
            <p:cNvPr id="16387" name="Picture 16" descr="posehenie zarevnoi genskogo monastyraj 19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618"/>
              <a:ext cx="4808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Rectangle 17"/>
            <p:cNvSpPr>
              <a:spLocks noChangeArrowheads="1"/>
            </p:cNvSpPr>
            <p:nvPr/>
          </p:nvSpPr>
          <p:spPr bwMode="auto">
            <a:xfrm>
              <a:off x="476" y="3498"/>
              <a:ext cx="4014" cy="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kumimoji="0" lang="ru-RU" altLang="uk-UA" sz="1800" b="1">
                  <a:solidFill>
                    <a:srgbClr val="996633"/>
                  </a:solidFill>
                  <a:latin typeface="Tahoma" pitchFamily="34" charset="0"/>
                </a:rPr>
                <a:t>«Відвідування царівною жіночого монастиря» (1912р)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96" y="254719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sz="6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иктор Михайлович Васнецов. После побоища Игоря Святославича с половцам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51" y="540046"/>
            <a:ext cx="8080602" cy="4239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76272" y="53569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побоїща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половцями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(1880)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40462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1890-х все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Володимирському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храмі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Воскресіння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Санкт-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собору святого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4578" name="Picture 2" descr="Страшный суд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62" y="2181406"/>
            <a:ext cx="363109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Виктор Михайлович Васнецов. Плащаница. 1901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8436" y="2321904"/>
            <a:ext cx="4357437" cy="3505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 из 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866" y="542980"/>
            <a:ext cx="5170662" cy="513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51930" y="5708791"/>
            <a:ext cx="5670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Вседержитель.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1885 - 1896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 из 1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79" y="560585"/>
            <a:ext cx="4578144" cy="566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255722" y="2299448"/>
            <a:ext cx="3370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Хрещення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(1885 – 1896)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айл:Viktor Vasnetsov Kashchey the Immort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21192"/>
            <a:ext cx="7620000" cy="467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54466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Кощій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Безсмертний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(1917—1926)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912</Words>
  <Application>Microsoft Office PowerPoint</Application>
  <PresentationFormat>Экран (4:3)</PresentationFormat>
  <Paragraphs>75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Ілля Єфимович Рєпін</vt:lpstr>
      <vt:lpstr>Художник-демократ</vt:lpstr>
      <vt:lpstr>Портрети</vt:lpstr>
      <vt:lpstr>Портрети</vt:lpstr>
      <vt:lpstr>Висока майстерність в графіці</vt:lpstr>
      <vt:lpstr>Вершина майстерності</vt:lpstr>
      <vt:lpstr>Історичний Живопис</vt:lpstr>
      <vt:lpstr> Криза</vt:lpstr>
      <vt:lpstr>Пізній Період</vt:lpstr>
      <vt:lpstr>  Валентин Сєров</vt:lpstr>
      <vt:lpstr>Презентация PowerPoint</vt:lpstr>
      <vt:lpstr>Презентация PowerPoint</vt:lpstr>
      <vt:lpstr>Презентация PowerPoint</vt:lpstr>
      <vt:lpstr>Лєвітан Ісаак (1860 - 1900)</vt:lpstr>
      <vt:lpstr>Перші роботи</vt:lpstr>
      <vt:lpstr>«Волзький період»</vt:lpstr>
      <vt:lpstr>Розквіт творчості «Володимирка» (1892)</vt:lpstr>
      <vt:lpstr>Пробудження у творчості</vt:lpstr>
      <vt:lpstr>«Березень»  (1895)</vt:lpstr>
      <vt:lpstr>«Золота осінь»  (1895)</vt:lpstr>
      <vt:lpstr>"Весна - велика вода"</vt:lpstr>
      <vt:lpstr>Останні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«Взяття сніжного містечка»(1891)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IGOR</cp:lastModifiedBy>
  <cp:revision>6</cp:revision>
  <dcterms:modified xsi:type="dcterms:W3CDTF">2014-05-05T18:26:21Z</dcterms:modified>
</cp:coreProperties>
</file>