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2"/>
  </p:sldMasterIdLst>
  <p:notesMasterIdLst>
    <p:notesMasterId r:id="rId19"/>
  </p:notesMasterIdLst>
  <p:handoutMasterIdLst>
    <p:handoutMasterId r:id="rId20"/>
  </p:handoutMasterIdLst>
  <p:sldIdLst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2496">
          <p15:clr>
            <a:srgbClr val="A4A3A4"/>
          </p15:clr>
        </p15:guide>
        <p15:guide id="3" orient="horz" pos="2880">
          <p15:clr>
            <a:srgbClr val="A4A3A4"/>
          </p15:clr>
        </p15:guide>
        <p15:guide id="4" orient="horz" pos="1056">
          <p15:clr>
            <a:srgbClr val="A4A3A4"/>
          </p15:clr>
        </p15:guide>
        <p15:guide id="5" orient="horz" pos="3888">
          <p15:clr>
            <a:srgbClr val="A4A3A4"/>
          </p15:clr>
        </p15:guide>
        <p15:guide id="6" orient="horz" pos="240">
          <p15:clr>
            <a:srgbClr val="A4A3A4"/>
          </p15:clr>
        </p15:guide>
        <p15:guide id="7" pos="3839">
          <p15:clr>
            <a:srgbClr val="A4A3A4"/>
          </p15:clr>
        </p15:guide>
        <p15:guide id="8" pos="527">
          <p15:clr>
            <a:srgbClr val="A4A3A4"/>
          </p15:clr>
        </p15:guide>
        <p15:guide id="9" pos="815">
          <p15:clr>
            <a:srgbClr val="A4A3A4"/>
          </p15:clr>
        </p15:guide>
        <p15:guide id="10" pos="6863">
          <p15:clr>
            <a:srgbClr val="A4A3A4"/>
          </p15:clr>
        </p15:guide>
        <p15:guide id="11" pos="6143">
          <p15:clr>
            <a:srgbClr val="A4A3A4"/>
          </p15:clr>
        </p15:guide>
        <p15:guide id="12" pos="47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orient="horz" pos="2496"/>
        <p:guide orient="horz" pos="2880"/>
        <p:guide orient="horz" pos="1056"/>
        <p:guide orient="horz" pos="3888"/>
        <p:guide orient="horz" pos="240"/>
        <p:guide pos="3839"/>
        <p:guide pos="527"/>
        <p:guide pos="815"/>
        <p:guide pos="6863"/>
        <p:guide pos="6143"/>
        <p:guide pos="470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2010" y="6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A207F-0F91-42F2-96D0-049C6003623B}" type="datetimeFigureOut">
              <a:rPr lang="ru-RU"/>
              <a:pPr/>
              <a:t>06.02.2013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67D4A-04CB-4EDF-8FB1-342A02FC8EC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8012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C13F5-F2B1-464B-BE8F-27ABFBD2FBDE}" type="datetimeFigureOut">
              <a:rPr lang="ru-RU"/>
              <a:pPr/>
              <a:t>06.02.2013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Образец текста</a:t>
            </a:r>
          </a:p>
          <a:p>
            <a:pPr lvl="1"/>
            <a:r>
              <a:rPr/>
              <a:t>Второй уровень</a:t>
            </a:r>
          </a:p>
          <a:p>
            <a:pPr lvl="2"/>
            <a:r>
              <a:rPr/>
              <a:t>Третий уровень</a:t>
            </a:r>
          </a:p>
          <a:p>
            <a:pPr lvl="3"/>
            <a:r>
              <a:rPr/>
              <a:t>Четвертый уровень</a:t>
            </a:r>
          </a:p>
          <a:p>
            <a:pPr lvl="4"/>
            <a:r>
              <a:rPr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1351F-DBB1-4664-ADA9-83BC7CB8848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4236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1351F-DBB1-4664-ADA9-83BC7CB8848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6719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09583" y="359898"/>
            <a:ext cx="9872948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09583" y="1850064"/>
            <a:ext cx="9872948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9712D-992A-4AB1-A5C2-575F75921AA2}" type="datetimeFigureOut">
              <a:rPr lang="ru-RU" noProof="0" smtClean="0"/>
              <a:pPr/>
              <a:t>06.02.2013</a:t>
            </a:fld>
            <a:endParaRPr lang="ru-RU" noProof="0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8" name="Овал 7"/>
          <p:cNvSpPr/>
          <p:nvPr/>
        </p:nvSpPr>
        <p:spPr>
          <a:xfrm>
            <a:off x="1228257" y="1413802"/>
            <a:ext cx="280343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542499" y="1345016"/>
            <a:ext cx="8532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9712D-992A-4AB1-A5C2-575F75921AA2}" type="datetimeFigureOut">
              <a:rPr lang="ru-RU" noProof="0" smtClean="0"/>
              <a:pPr/>
              <a:t>06.02.2013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1619" y="274639"/>
            <a:ext cx="2437765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3603" y="274640"/>
            <a:ext cx="7414869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9712D-992A-4AB1-A5C2-575F75921AA2}" type="datetimeFigureOut">
              <a:rPr lang="ru-RU" noProof="0" smtClean="0"/>
              <a:pPr/>
              <a:t>06.02.2013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9712D-992A-4AB1-A5C2-575F75921AA2}" type="datetimeFigureOut">
              <a:rPr lang="ru-RU" noProof="0" smtClean="0"/>
              <a:pPr/>
              <a:t>06.02.2013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061" y="-54"/>
            <a:ext cx="9141619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6960" y="2600325"/>
            <a:ext cx="8532178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6960" y="1066800"/>
            <a:ext cx="8532178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9712D-992A-4AB1-A5C2-575F75921AA2}" type="datetimeFigureOut">
              <a:rPr lang="ru-RU" noProof="0" smtClean="0"/>
              <a:pPr/>
              <a:t>06.02.2013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7206" y="0"/>
            <a:ext cx="10157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895674" y="2814656"/>
            <a:ext cx="280343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3209916" y="2745870"/>
            <a:ext cx="8532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3645" y="274320"/>
            <a:ext cx="9994837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913646" y="1524000"/>
            <a:ext cx="487553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32952" y="1524000"/>
            <a:ext cx="487553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9712D-992A-4AB1-A5C2-575F75921AA2}" type="datetimeFigureOut">
              <a:rPr lang="ru-RU" noProof="0" smtClean="0"/>
              <a:pPr/>
              <a:t>06.02.2013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41" y="5160336"/>
            <a:ext cx="10969943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441" y="328278"/>
            <a:ext cx="5363083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6301" y="328278"/>
            <a:ext cx="5363083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441" y="969336"/>
            <a:ext cx="5363083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6301" y="969336"/>
            <a:ext cx="5363083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9712D-992A-4AB1-A5C2-575F75921AA2}" type="datetimeFigureOut">
              <a:rPr lang="ru-RU" noProof="0" smtClean="0"/>
              <a:pPr/>
              <a:t>06.02.2013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3645" y="274320"/>
            <a:ext cx="9994837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9712D-992A-4AB1-A5C2-575F75921AA2}" type="datetimeFigureOut">
              <a:rPr lang="ru-RU" noProof="0" smtClean="0"/>
              <a:pPr/>
              <a:t>06.02.2013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2960" y="0"/>
            <a:ext cx="1083586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9712D-992A-4AB1-A5C2-575F75921AA2}" type="datetimeFigureOut">
              <a:rPr lang="ru-RU" noProof="0" smtClean="0"/>
              <a:pPr/>
              <a:t>06.02.2013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2959" y="-54"/>
            <a:ext cx="9751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41" y="216778"/>
            <a:ext cx="5078677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441" y="1406964"/>
            <a:ext cx="5078677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441" y="2133601"/>
            <a:ext cx="10868369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9712D-992A-4AB1-A5C2-575F75921AA2}" type="datetimeFigureOut">
              <a:rPr lang="ru-RU" noProof="0" smtClean="0"/>
              <a:pPr/>
              <a:t>06.02.2013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7150" y="1066800"/>
            <a:ext cx="3656648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2/6/2013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015735" y="1066800"/>
            <a:ext cx="6094413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309" y="1143004"/>
            <a:ext cx="5891265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829" y="954341"/>
            <a:ext cx="91416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69818" y="936786"/>
            <a:ext cx="865407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309" y="4800600"/>
            <a:ext cx="5891265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619" y="-815922"/>
            <a:ext cx="2184614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25030" y="21103"/>
            <a:ext cx="2268997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43779" y="1055077"/>
            <a:ext cx="1500565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350146" y="-54"/>
            <a:ext cx="10838679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3645" y="274638"/>
            <a:ext cx="9994837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3645" y="1447800"/>
            <a:ext cx="9994837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3957" y="6305550"/>
            <a:ext cx="2844059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CD9712D-992A-4AB1-A5C2-575F75921AA2}" type="datetimeFigureOut">
              <a:rPr lang="ru-RU" noProof="0" smtClean="0"/>
              <a:pPr/>
              <a:t>06.02.2013</a:t>
            </a:fld>
            <a:endParaRPr lang="ru-RU" noProof="0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18015" y="6305550"/>
            <a:ext cx="3859795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noProof="0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1873" y="6305550"/>
            <a:ext cx="609441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FEFA0A-2F20-4B60-98C6-5FFDA469AA1C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2959" y="-54"/>
            <a:ext cx="9751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80%D0%B0%D0%B2%D0%BE%D0%BE%D1%85%D0%BE%D1%80%D0%BE%D0%BD%D0%BD%D1%96_%D0%BE%D1%80%D0%B3%D0%B0%D0%BD%D0%B8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77988" y="1124744"/>
            <a:ext cx="8637814" cy="230124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6000" b="1" dirty="0" err="1" smtClean="0"/>
              <a:t>Правоохоронні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органи</a:t>
            </a:r>
            <a:endParaRPr lang="ru-RU" sz="6000" b="0" i="0" dirty="0">
              <a:solidFill>
                <a:srgbClr val="164B4F"/>
              </a:solidFill>
              <a:latin typeface="Euphemia"/>
              <a:ea typeface="+mj-ea"/>
              <a:cs typeface="+mj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00" y="3789040"/>
            <a:ext cx="8637814" cy="1752600"/>
          </a:xfrm>
        </p:spPr>
        <p:txBody>
          <a:bodyPr/>
          <a:lstStyle/>
          <a:p>
            <a:pPr marL="0" indent="0" algn="r">
              <a:spcBef>
                <a:spcPts val="0"/>
              </a:spcBef>
              <a:buNone/>
            </a:pPr>
            <a:r>
              <a:rPr lang="ru-RU" sz="2400" b="0" i="0" dirty="0" err="1" smtClean="0">
                <a:solidFill>
                  <a:srgbClr val="164B4F"/>
                </a:solidFill>
              </a:rPr>
              <a:t>Виконала</a:t>
            </a:r>
            <a:r>
              <a:rPr lang="ru-RU" sz="2400" b="0" i="0" dirty="0" smtClean="0">
                <a:solidFill>
                  <a:srgbClr val="164B4F"/>
                </a:solidFill>
              </a:rPr>
              <a:t>: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400" dirty="0" err="1" smtClean="0">
                <a:solidFill>
                  <a:srgbClr val="164B4F"/>
                </a:solidFill>
              </a:rPr>
              <a:t>Учениця</a:t>
            </a:r>
            <a:r>
              <a:rPr lang="ru-RU" sz="2400" dirty="0" smtClean="0">
                <a:solidFill>
                  <a:srgbClr val="164B4F"/>
                </a:solidFill>
              </a:rPr>
              <a:t> 10-б </a:t>
            </a:r>
            <a:r>
              <a:rPr lang="ru-RU" sz="2400" dirty="0" err="1" smtClean="0">
                <a:solidFill>
                  <a:srgbClr val="164B4F"/>
                </a:solidFill>
              </a:rPr>
              <a:t>класу</a:t>
            </a:r>
            <a:endParaRPr lang="ru-RU" sz="2400" dirty="0" smtClean="0">
              <a:solidFill>
                <a:srgbClr val="164B4F"/>
              </a:solidFill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uk-UA" sz="2400" dirty="0" err="1" smtClean="0">
                <a:solidFill>
                  <a:srgbClr val="164B4F"/>
                </a:solidFill>
              </a:rPr>
              <a:t>Єфіменко</a:t>
            </a:r>
            <a:r>
              <a:rPr lang="uk-UA" sz="2400" dirty="0" smtClean="0">
                <a:solidFill>
                  <a:srgbClr val="164B4F"/>
                </a:solidFill>
              </a:rPr>
              <a:t> Злата</a:t>
            </a:r>
            <a:endParaRPr lang="ru-RU" sz="2400" b="0" i="0" dirty="0">
              <a:solidFill>
                <a:srgbClr val="164B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8176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Правоохоронні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13645" y="1447800"/>
            <a:ext cx="7493135" cy="480060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Законодавство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 не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чіткого</a:t>
            </a:r>
            <a:r>
              <a:rPr lang="ru-RU" dirty="0" smtClean="0"/>
              <a:t> </a:t>
            </a:r>
            <a:r>
              <a:rPr lang="ru-RU" dirty="0" err="1" smtClean="0"/>
              <a:t>переліку</a:t>
            </a:r>
            <a:r>
              <a:rPr lang="ru-RU" dirty="0" smtClean="0"/>
              <a:t> </a:t>
            </a:r>
            <a:r>
              <a:rPr lang="ru-RU" dirty="0" err="1" smtClean="0"/>
              <a:t>державних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правоохоронними</a:t>
            </a:r>
            <a:r>
              <a:rPr lang="ru-RU" dirty="0" smtClean="0"/>
              <a:t>. Закон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суду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правоохоронних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»</a:t>
            </a:r>
            <a:r>
              <a:rPr lang="ru-RU" dirty="0" smtClean="0"/>
              <a:t> 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неповний</a:t>
            </a:r>
            <a:r>
              <a:rPr lang="ru-RU" dirty="0" smtClean="0"/>
              <a:t> </a:t>
            </a:r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для </a:t>
            </a:r>
            <a:r>
              <a:rPr lang="ru-RU" dirty="0" err="1" smtClean="0"/>
              <a:t>цілей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Закону </a:t>
            </a:r>
            <a:r>
              <a:rPr lang="ru-RU" dirty="0" err="1" smtClean="0"/>
              <a:t>вважаються</a:t>
            </a:r>
            <a:r>
              <a:rPr lang="ru-RU" dirty="0" smtClean="0"/>
              <a:t> </a:t>
            </a:r>
            <a:r>
              <a:rPr lang="ru-RU" dirty="0" err="1" smtClean="0"/>
              <a:t>правоохоронними</a:t>
            </a:r>
            <a:r>
              <a:rPr lang="ru-RU" dirty="0" smtClean="0"/>
              <a:t>. У Законах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»</a:t>
            </a:r>
            <a:r>
              <a:rPr lang="ru-RU" dirty="0" smtClean="0"/>
              <a:t> та «Про </a:t>
            </a:r>
            <a:r>
              <a:rPr lang="ru-RU" dirty="0" err="1" smtClean="0"/>
              <a:t>демократичний</a:t>
            </a:r>
            <a:r>
              <a:rPr lang="ru-RU" dirty="0" smtClean="0"/>
              <a:t> </a:t>
            </a:r>
            <a:r>
              <a:rPr lang="ru-RU" dirty="0" err="1" smtClean="0"/>
              <a:t>цивільний</a:t>
            </a:r>
            <a:r>
              <a:rPr lang="ru-RU" dirty="0" smtClean="0"/>
              <a:t> контроль над </a:t>
            </a:r>
            <a:r>
              <a:rPr lang="ru-RU" dirty="0" err="1" smtClean="0"/>
              <a:t>Воєнною</a:t>
            </a:r>
            <a:r>
              <a:rPr lang="ru-RU" dirty="0" smtClean="0"/>
              <a:t> </a:t>
            </a:r>
            <a:r>
              <a:rPr lang="ru-RU" dirty="0" err="1" smtClean="0"/>
              <a:t>організацією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правоохоронними</a:t>
            </a:r>
            <a:r>
              <a:rPr lang="ru-RU" dirty="0" smtClean="0"/>
              <a:t> органами </a:t>
            </a:r>
            <a:r>
              <a:rPr lang="ru-RU" dirty="0" err="1" smtClean="0"/>
              <a:t>держави</a:t>
            </a:r>
            <a:r>
              <a:rPr lang="ru-RU" dirty="0" smtClean="0"/>
              <a:t>»</a:t>
            </a:r>
            <a:r>
              <a:rPr lang="ru-RU" dirty="0" smtClean="0"/>
              <a:t> </a:t>
            </a:r>
            <a:r>
              <a:rPr lang="ru-RU" dirty="0" err="1" smtClean="0"/>
              <a:t>розкриваються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правоохоронних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 Ряд </a:t>
            </a:r>
            <a:r>
              <a:rPr lang="ru-RU" dirty="0" err="1" smtClean="0"/>
              <a:t>підзаконних</a:t>
            </a:r>
            <a:r>
              <a:rPr lang="ru-RU" dirty="0" smtClean="0"/>
              <a:t> </a:t>
            </a:r>
            <a:r>
              <a:rPr lang="ru-RU" dirty="0" err="1" smtClean="0"/>
              <a:t>нормативно-правових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невичерпні</a:t>
            </a:r>
            <a:r>
              <a:rPr lang="ru-RU" dirty="0" smtClean="0"/>
              <a:t> </a:t>
            </a:r>
            <a:r>
              <a:rPr lang="ru-RU" dirty="0" err="1" smtClean="0"/>
              <a:t>переліки</a:t>
            </a:r>
            <a:r>
              <a:rPr lang="ru-RU" dirty="0" smtClean="0"/>
              <a:t> таких </a:t>
            </a:r>
            <a:r>
              <a:rPr lang="ru-RU" dirty="0" err="1" smtClean="0"/>
              <a:t>органів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18748" y="1844824"/>
            <a:ext cx="2829048" cy="3489159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45940" y="1844824"/>
            <a:ext cx="9994837" cy="48006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правоохоронними</a:t>
            </a:r>
            <a:r>
              <a:rPr lang="ru-RU" dirty="0" smtClean="0"/>
              <a:t> органами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підрозділи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правоохоронні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:</a:t>
            </a:r>
          </a:p>
        </p:txBody>
      </p:sp>
      <p:pic>
        <p:nvPicPr>
          <p:cNvPr id="5" name="Рисунок 4" descr="0f7433c4a94002bcbf730113eb1c811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26860" y="0"/>
            <a:ext cx="1844824" cy="184482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суд;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прокуратури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справ;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Військова</a:t>
            </a:r>
            <a:r>
              <a:rPr lang="ru-RU" dirty="0" smtClean="0"/>
              <a:t> служба правопорядку у </a:t>
            </a:r>
            <a:r>
              <a:rPr lang="ru-RU" dirty="0" err="1" smtClean="0"/>
              <a:t>Збройних</a:t>
            </a:r>
            <a:r>
              <a:rPr lang="ru-RU" dirty="0" smtClean="0"/>
              <a:t> </a:t>
            </a:r>
            <a:r>
              <a:rPr lang="ru-RU" dirty="0" smtClean="0"/>
              <a:t>Силах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Служба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розвідки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  <p:pic>
        <p:nvPicPr>
          <p:cNvPr id="5" name="Рисунок 4" descr="0f7433c4a94002bcbf730113eb1c811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54852" y="0"/>
            <a:ext cx="1886322" cy="188632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митні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державного кордону;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податкової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 (</a:t>
            </a:r>
            <a:r>
              <a:rPr lang="ru-RU" i="1" dirty="0" smtClean="0"/>
              <a:t>у тому </a:t>
            </a:r>
            <a:r>
              <a:rPr lang="ru-RU" i="1" dirty="0" err="1" smtClean="0"/>
              <a:t>числі</a:t>
            </a:r>
            <a:r>
              <a:rPr lang="ru-RU" dirty="0" smtClean="0"/>
              <a:t> </a:t>
            </a:r>
            <a:r>
              <a:rPr lang="ru-RU" dirty="0" err="1" smtClean="0"/>
              <a:t>підрозділи</a:t>
            </a:r>
            <a:r>
              <a:rPr lang="ru-RU" dirty="0" smtClean="0"/>
              <a:t> </a:t>
            </a:r>
            <a:r>
              <a:rPr lang="ru-RU" dirty="0" err="1" smtClean="0"/>
              <a:t>податкової</a:t>
            </a:r>
            <a:r>
              <a:rPr lang="ru-RU" dirty="0" smtClean="0"/>
              <a:t> </a:t>
            </a:r>
            <a:r>
              <a:rPr lang="ru-RU" dirty="0" err="1" smtClean="0"/>
              <a:t>міліції</a:t>
            </a:r>
            <a:r>
              <a:rPr lang="ru-RU" dirty="0" smtClean="0"/>
              <a:t> 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податкової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установи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покарань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слідчі</a:t>
            </a:r>
            <a:r>
              <a:rPr lang="ru-RU" dirty="0" smtClean="0"/>
              <a:t> </a:t>
            </a:r>
            <a:r>
              <a:rPr lang="ru-RU" dirty="0" err="1" smtClean="0"/>
              <a:t>ізолятори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інспекції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рибоохорони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лісової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  <p:pic>
        <p:nvPicPr>
          <p:cNvPr id="4" name="Рисунок 3" descr="0f7433c4a94002bcbf730113eb1c811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26860" y="0"/>
            <a:ext cx="1844824" cy="184482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Антимонопольний</a:t>
            </a:r>
            <a:r>
              <a:rPr lang="ru-RU" dirty="0" smtClean="0"/>
              <a:t> </a:t>
            </a:r>
            <a:r>
              <a:rPr lang="ru-RU" dirty="0" err="1" smtClean="0"/>
              <a:t>комітет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комісія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паперів</a:t>
            </a:r>
            <a:r>
              <a:rPr lang="ru-RU" dirty="0" smtClean="0"/>
              <a:t> та фондового ринку;</a:t>
            </a:r>
          </a:p>
          <a:p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санітарно-епідеміологічна</a:t>
            </a:r>
            <a:r>
              <a:rPr lang="ru-RU" dirty="0" smtClean="0"/>
              <a:t> служба;</a:t>
            </a:r>
          </a:p>
          <a:p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екологічна</a:t>
            </a:r>
            <a:r>
              <a:rPr lang="ru-RU" dirty="0" smtClean="0"/>
              <a:t> </a:t>
            </a:r>
            <a:r>
              <a:rPr lang="ru-RU" dirty="0" err="1" smtClean="0"/>
              <a:t>інспекція</a:t>
            </a:r>
            <a:r>
              <a:rPr lang="ru-RU" dirty="0" smtClean="0"/>
              <a:t>;</a:t>
            </a:r>
          </a:p>
          <a:p>
            <a:r>
              <a:rPr lang="ru-RU" u="sng" dirty="0" err="1" smtClean="0"/>
              <a:t>Державна</a:t>
            </a:r>
            <a:r>
              <a:rPr lang="ru-RU" u="sng" dirty="0" smtClean="0"/>
              <a:t> </a:t>
            </a:r>
            <a:r>
              <a:rPr lang="ru-RU" u="sng" dirty="0" err="1" smtClean="0"/>
              <a:t>інспекція</a:t>
            </a:r>
            <a:r>
              <a:rPr lang="ru-RU" u="sng" dirty="0" smtClean="0"/>
              <a:t> ядерного </a:t>
            </a:r>
            <a:r>
              <a:rPr lang="ru-RU" u="sng" dirty="0" err="1" smtClean="0"/>
              <a:t>регулювання</a:t>
            </a:r>
            <a:r>
              <a:rPr lang="ru-RU" u="sng" dirty="0" smtClean="0"/>
              <a:t> </a:t>
            </a:r>
            <a:r>
              <a:rPr lang="ru-RU" u="sng" dirty="0" err="1" smtClean="0"/>
              <a:t>України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прав </a:t>
            </a:r>
            <a:r>
              <a:rPr lang="ru-RU" dirty="0" err="1" smtClean="0"/>
              <a:t>споживачів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архітектурно-будівельна</a:t>
            </a:r>
            <a:r>
              <a:rPr lang="ru-RU" dirty="0" smtClean="0"/>
              <a:t> </a:t>
            </a:r>
            <a:r>
              <a:rPr lang="ru-RU" dirty="0" err="1" smtClean="0"/>
              <a:t>інспекція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адвокатура;</a:t>
            </a:r>
          </a:p>
          <a:p>
            <a:r>
              <a:rPr lang="ru-RU" dirty="0" err="1" smtClean="0"/>
              <a:t>нотаріат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0f7433c4a94002bcbf730113eb1c811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26860" y="0"/>
            <a:ext cx="1844824" cy="184482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3645" y="274638"/>
            <a:ext cx="5188879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17948" y="548680"/>
            <a:ext cx="9922829" cy="597666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Цей </a:t>
            </a:r>
            <a:r>
              <a:rPr lang="ru-RU" dirty="0" err="1" smtClean="0"/>
              <a:t>перелік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вичерпним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змінюється</a:t>
            </a:r>
            <a:r>
              <a:rPr lang="ru-RU" dirty="0" smtClean="0"/>
              <a:t>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, </a:t>
            </a:r>
            <a:r>
              <a:rPr lang="ru-RU" dirty="0" err="1" smtClean="0"/>
              <a:t>ліквідації</a:t>
            </a:r>
            <a:r>
              <a:rPr lang="ru-RU" dirty="0" smtClean="0"/>
              <a:t>, </a:t>
            </a:r>
            <a:r>
              <a:rPr lang="ru-RU" dirty="0" err="1" smtClean="0"/>
              <a:t>реорганізації</a:t>
            </a:r>
            <a:r>
              <a:rPr lang="ru-RU" dirty="0" smtClean="0"/>
              <a:t> тих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 </a:t>
            </a:r>
            <a:r>
              <a:rPr lang="ru-RU" dirty="0" err="1" smtClean="0"/>
              <a:t>Правильним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підхід</a:t>
            </a:r>
            <a:r>
              <a:rPr lang="ru-RU" dirty="0" smtClean="0"/>
              <a:t> до </a:t>
            </a:r>
            <a:r>
              <a:rPr lang="ru-RU" dirty="0" err="1" smtClean="0"/>
              <a:t>віднесення</a:t>
            </a:r>
            <a:r>
              <a:rPr lang="ru-RU" dirty="0" smtClean="0"/>
              <a:t> 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органу до складу </a:t>
            </a:r>
            <a:r>
              <a:rPr lang="ru-RU" dirty="0" err="1" smtClean="0"/>
              <a:t>правоохоронних</a:t>
            </a:r>
            <a:r>
              <a:rPr lang="ru-RU" dirty="0" smtClean="0"/>
              <a:t> за </a:t>
            </a:r>
            <a:r>
              <a:rPr lang="ru-RU" dirty="0" err="1" smtClean="0"/>
              <a:t>ознаками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полягають</a:t>
            </a:r>
            <a:r>
              <a:rPr lang="ru-RU" dirty="0" smtClean="0"/>
              <a:t> у </a:t>
            </a:r>
            <a:r>
              <a:rPr lang="ru-RU" dirty="0" err="1" smtClean="0"/>
              <a:t>безпосередньому</a:t>
            </a:r>
            <a:r>
              <a:rPr lang="ru-RU" dirty="0" smtClean="0"/>
              <a:t> </a:t>
            </a:r>
            <a:r>
              <a:rPr lang="ru-RU" dirty="0" err="1" smtClean="0"/>
              <a:t>здійсненні</a:t>
            </a:r>
            <a:r>
              <a:rPr lang="ru-RU" dirty="0" smtClean="0"/>
              <a:t> </a:t>
            </a:r>
            <a:r>
              <a:rPr lang="ru-RU" dirty="0" err="1" smtClean="0"/>
              <a:t>правоохоронної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При </a:t>
            </a:r>
            <a:r>
              <a:rPr lang="ru-RU" dirty="0" err="1" smtClean="0"/>
              <a:t>чому</a:t>
            </a:r>
            <a:r>
              <a:rPr lang="ru-RU" dirty="0" smtClean="0"/>
              <a:t>, тут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призначенням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правоохоронна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(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</a:t>
            </a:r>
            <a:r>
              <a:rPr lang="ru-RU" dirty="0" smtClean="0"/>
              <a:t> МВС);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видами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провадять</a:t>
            </a:r>
            <a:r>
              <a:rPr lang="ru-RU" dirty="0" smtClean="0"/>
              <a:t> </a:t>
            </a:r>
            <a:r>
              <a:rPr lang="ru-RU" dirty="0" err="1" smtClean="0"/>
              <a:t>правоохоронну</a:t>
            </a:r>
            <a:r>
              <a:rPr lang="ru-RU" dirty="0" smtClean="0"/>
              <a:t> (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Держсанепідслужба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підрозділи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створені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у </a:t>
            </a:r>
            <a:r>
              <a:rPr lang="ru-RU" dirty="0" err="1" smtClean="0"/>
              <a:t>правоохоронних</a:t>
            </a:r>
            <a:r>
              <a:rPr lang="ru-RU" dirty="0" smtClean="0"/>
              <a:t> </a:t>
            </a:r>
            <a:r>
              <a:rPr lang="ru-RU" dirty="0" err="1" smtClean="0"/>
              <a:t>цілях</a:t>
            </a:r>
            <a:r>
              <a:rPr lang="ru-RU" dirty="0" smtClean="0"/>
              <a:t> (</a:t>
            </a:r>
            <a:r>
              <a:rPr lang="ru-RU" i="1" dirty="0" err="1" smtClean="0"/>
              <a:t>наприклад</a:t>
            </a:r>
            <a:r>
              <a:rPr lang="ru-RU" i="1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підрозділи</a:t>
            </a:r>
            <a:r>
              <a:rPr lang="ru-RU" dirty="0" smtClean="0"/>
              <a:t> по </a:t>
            </a:r>
            <a:r>
              <a:rPr lang="ru-RU" dirty="0" err="1" smtClean="0"/>
              <a:t>боротьбі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контрабандою у </a:t>
            </a:r>
            <a:r>
              <a:rPr lang="ru-RU" dirty="0" err="1" smtClean="0"/>
              <a:t>складі</a:t>
            </a:r>
            <a:r>
              <a:rPr lang="ru-RU" dirty="0" smtClean="0"/>
              <a:t> </a:t>
            </a:r>
            <a:r>
              <a:rPr lang="ru-RU" dirty="0" err="1" smtClean="0"/>
              <a:t>митниць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рган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50596" y="2418811"/>
            <a:ext cx="3882260" cy="391958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Правоохоро́нні</a:t>
            </a:r>
            <a:r>
              <a:rPr lang="ru-RU" dirty="0" smtClean="0"/>
              <a:t> </a:t>
            </a:r>
            <a:r>
              <a:rPr lang="ru-RU" dirty="0" err="1" smtClean="0"/>
              <a:t>о́ргани</a:t>
            </a:r>
            <a:r>
              <a:rPr lang="ru-RU" dirty="0" smtClean="0"/>
              <a:t> — 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 </a:t>
            </a:r>
            <a:r>
              <a:rPr lang="ru-RU" dirty="0" err="1" smtClean="0"/>
              <a:t>Конституції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законів</a:t>
            </a:r>
            <a:r>
              <a:rPr lang="ru-RU" dirty="0" smtClean="0"/>
              <a:t> 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правоохоронну</a:t>
            </a:r>
            <a:r>
              <a:rPr lang="ru-RU" dirty="0" smtClean="0"/>
              <a:t> (</a:t>
            </a:r>
            <a:r>
              <a:rPr lang="ru-RU" dirty="0" err="1" smtClean="0"/>
              <a:t>правозастосовну</a:t>
            </a:r>
            <a:r>
              <a:rPr lang="ru-RU" dirty="0" smtClean="0"/>
              <a:t> та </a:t>
            </a:r>
            <a:r>
              <a:rPr lang="ru-RU" dirty="0" err="1" smtClean="0"/>
              <a:t>правозахисну</a:t>
            </a:r>
            <a:r>
              <a:rPr lang="ru-RU" dirty="0" smtClean="0"/>
              <a:t>) </a:t>
            </a:r>
            <a:r>
              <a:rPr lang="ru-RU" dirty="0" err="1" smtClean="0"/>
              <a:t>діяльність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Правоохоронні</a:t>
            </a:r>
            <a:r>
              <a:rPr lang="ru-RU" b="1" dirty="0" smtClean="0"/>
              <a:t> </a:t>
            </a:r>
            <a:r>
              <a:rPr lang="ru-RU" b="1" dirty="0" err="1" smtClean="0"/>
              <a:t>органи</a:t>
            </a:r>
            <a:r>
              <a:rPr lang="ru-RU" b="1" dirty="0" smtClean="0"/>
              <a:t>…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…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прокуратури</a:t>
            </a:r>
            <a:r>
              <a:rPr lang="ru-RU" dirty="0" smtClean="0"/>
              <a:t>, </a:t>
            </a:r>
            <a:r>
              <a:rPr lang="ru-RU" dirty="0" err="1" smtClean="0"/>
              <a:t>внутрішніх</a:t>
            </a:r>
            <a:r>
              <a:rPr lang="ru-RU" dirty="0" smtClean="0"/>
              <a:t> справ,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,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правопорядку у </a:t>
            </a:r>
            <a:r>
              <a:rPr lang="ru-RU" dirty="0" err="1" smtClean="0"/>
              <a:t>Збройних</a:t>
            </a:r>
            <a:r>
              <a:rPr lang="ru-RU" dirty="0" smtClean="0"/>
              <a:t> Силах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митні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державного кордону,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податкової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,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установи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покарань</a:t>
            </a:r>
            <a:r>
              <a:rPr lang="ru-RU" dirty="0" smtClean="0"/>
              <a:t>, </a:t>
            </a:r>
            <a:r>
              <a:rPr lang="ru-RU" dirty="0" err="1" smtClean="0"/>
              <a:t>слідчі</a:t>
            </a:r>
            <a:r>
              <a:rPr lang="ru-RU" dirty="0" smtClean="0"/>
              <a:t> </a:t>
            </a:r>
            <a:r>
              <a:rPr lang="ru-RU" dirty="0" err="1" smtClean="0"/>
              <a:t>ізолятори</a:t>
            </a:r>
            <a:r>
              <a:rPr lang="ru-RU" dirty="0" smtClean="0"/>
              <a:t>,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контрольно-ревізійної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, </a:t>
            </a:r>
            <a:r>
              <a:rPr lang="ru-RU" dirty="0" err="1" smtClean="0"/>
              <a:t>рибоохорони</a:t>
            </a:r>
            <a:r>
              <a:rPr lang="ru-RU" dirty="0" smtClean="0"/>
              <a:t>,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лісової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,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правозастосовні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правоохоронні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Діяльність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45940" y="1268760"/>
            <a:ext cx="9994837" cy="234124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правоохоронних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забезпечення</a:t>
            </a:r>
            <a:r>
              <a:rPr lang="ru-RU" dirty="0" smtClean="0"/>
              <a:t> </a:t>
            </a:r>
            <a:r>
              <a:rPr lang="ru-RU" dirty="0" err="1" smtClean="0"/>
              <a:t>законності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правопорядку, </a:t>
            </a:r>
            <a:r>
              <a:rPr lang="ru-RU" dirty="0" err="1" smtClean="0"/>
              <a:t>захист</a:t>
            </a:r>
            <a:r>
              <a:rPr lang="ru-RU" dirty="0" smtClean="0"/>
              <a:t> прав та </a:t>
            </a:r>
            <a:r>
              <a:rPr lang="ru-RU" dirty="0" err="1" smtClean="0"/>
              <a:t>інтересів</a:t>
            </a:r>
            <a:r>
              <a:rPr lang="ru-RU" dirty="0" smtClean="0"/>
              <a:t> </a:t>
            </a:r>
            <a:r>
              <a:rPr lang="ru-RU" dirty="0" err="1" smtClean="0"/>
              <a:t>громадян</a:t>
            </a:r>
            <a:r>
              <a:rPr lang="ru-RU" dirty="0" smtClean="0"/>
              <a:t>,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,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попередження</a:t>
            </a:r>
            <a:r>
              <a:rPr lang="ru-RU" dirty="0" smtClean="0"/>
              <a:t>, </a:t>
            </a:r>
            <a:r>
              <a:rPr lang="ru-RU" dirty="0" err="1" smtClean="0"/>
              <a:t>припинення</a:t>
            </a:r>
            <a:r>
              <a:rPr lang="ru-RU" dirty="0" smtClean="0"/>
              <a:t> </a:t>
            </a:r>
            <a:r>
              <a:rPr lang="ru-RU" dirty="0" err="1" smtClean="0"/>
              <a:t>правопорушень</a:t>
            </a:r>
            <a:r>
              <a:rPr lang="ru-RU" dirty="0" smtClean="0"/>
              <a:t>, </a:t>
            </a:r>
            <a:r>
              <a:rPr lang="ru-RU" dirty="0" err="1" smtClean="0"/>
              <a:t>застосування</a:t>
            </a:r>
            <a:r>
              <a:rPr lang="ru-RU" dirty="0" smtClean="0"/>
              <a:t> державного примусу 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до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порушили закон та правопорядок.</a:t>
            </a:r>
            <a:endParaRPr lang="ru-RU" dirty="0"/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00" y="3573016"/>
            <a:ext cx="5976663" cy="3284984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Правоохоронна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Правоохоронна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правомірна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впливі</a:t>
            </a:r>
            <a:r>
              <a:rPr lang="ru-RU" dirty="0" smtClean="0"/>
              <a:t> на </a:t>
            </a:r>
            <a:r>
              <a:rPr lang="ru-RU" dirty="0" err="1" smtClean="0"/>
              <a:t>поведінку</a:t>
            </a:r>
            <a:r>
              <a:rPr lang="ru-RU" dirty="0" smtClean="0"/>
              <a:t> 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людей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вповноваженої</a:t>
            </a:r>
            <a:r>
              <a:rPr lang="ru-RU" dirty="0" smtClean="0"/>
              <a:t> державою </a:t>
            </a:r>
            <a:r>
              <a:rPr lang="ru-RU" dirty="0" err="1" smtClean="0"/>
              <a:t>посадової</a:t>
            </a:r>
            <a:r>
              <a:rPr lang="ru-RU" dirty="0" smtClean="0"/>
              <a:t> особи шляхом </a:t>
            </a:r>
            <a:r>
              <a:rPr lang="ru-RU" dirty="0" err="1" smtClean="0"/>
              <a:t>охорони</a:t>
            </a:r>
            <a:r>
              <a:rPr lang="ru-RU" dirty="0" smtClean="0"/>
              <a:t> права,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порушеного</a:t>
            </a:r>
            <a:r>
              <a:rPr lang="ru-RU" dirty="0" smtClean="0"/>
              <a:t> права,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права,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обов'язковим</a:t>
            </a:r>
            <a:r>
              <a:rPr lang="ru-RU" dirty="0" smtClean="0"/>
              <a:t> </a:t>
            </a:r>
            <a:r>
              <a:rPr lang="ru-RU" dirty="0" err="1" smtClean="0"/>
              <a:t>додержанням</a:t>
            </a:r>
            <a:r>
              <a:rPr lang="ru-RU" dirty="0" smtClean="0"/>
              <a:t> </a:t>
            </a:r>
            <a:r>
              <a:rPr lang="ru-RU" dirty="0" err="1" smtClean="0"/>
              <a:t>установлених</a:t>
            </a:r>
            <a:r>
              <a:rPr lang="ru-RU" dirty="0" smtClean="0"/>
              <a:t> у </a:t>
            </a:r>
            <a:r>
              <a:rPr lang="ru-RU" dirty="0" err="1" smtClean="0"/>
              <a:t>законі</a:t>
            </a:r>
            <a:r>
              <a:rPr lang="ru-RU" dirty="0" smtClean="0"/>
              <a:t> процедур для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Правоохоронна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 — </a:t>
            </a:r>
            <a:r>
              <a:rPr lang="ru-RU" dirty="0" err="1" smtClean="0"/>
              <a:t>багатоаспектна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спрямовано</a:t>
            </a:r>
            <a:r>
              <a:rPr lang="ru-RU" dirty="0" smtClean="0"/>
              <a:t> на </a:t>
            </a:r>
            <a:r>
              <a:rPr lang="ru-RU" dirty="0" err="1" smtClean="0"/>
              <a:t>блокування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відхилень</a:t>
            </a:r>
            <a:r>
              <a:rPr lang="ru-RU" dirty="0" smtClean="0"/>
              <a:t>, </a:t>
            </a:r>
            <a:r>
              <a:rPr lang="ru-RU" dirty="0" err="1" smtClean="0"/>
              <a:t>локалізацію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напруги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правових</a:t>
            </a:r>
            <a:r>
              <a:rPr lang="ru-RU" dirty="0" smtClean="0"/>
              <a:t> </a:t>
            </a:r>
            <a:r>
              <a:rPr lang="ru-RU" dirty="0" err="1" smtClean="0"/>
              <a:t>конфліктів</a:t>
            </a:r>
            <a:r>
              <a:rPr lang="ru-RU" dirty="0" smtClean="0"/>
              <a:t>. </a:t>
            </a:r>
            <a:r>
              <a:rPr lang="ru-RU" dirty="0" err="1" smtClean="0"/>
              <a:t>Складну</a:t>
            </a:r>
            <a:r>
              <a:rPr lang="ru-RU" dirty="0" smtClean="0"/>
              <a:t> систему </a:t>
            </a:r>
            <a:r>
              <a:rPr lang="ru-RU" dirty="0" err="1" smtClean="0"/>
              <a:t>правоохоронної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реалізують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діях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986991">
            <a:off x="8303464" y="4150978"/>
            <a:ext cx="3089367" cy="231702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Аспекти</a:t>
            </a:r>
            <a:r>
              <a:rPr lang="ru-RU" b="1" dirty="0" smtClean="0"/>
              <a:t> </a:t>
            </a:r>
            <a:r>
              <a:rPr lang="ru-RU" b="1" dirty="0" err="1" smtClean="0"/>
              <a:t>правоохоронної</a:t>
            </a:r>
            <a:r>
              <a:rPr lang="ru-RU" b="1" dirty="0" smtClean="0"/>
              <a:t> </a:t>
            </a:r>
            <a:r>
              <a:rPr lang="ru-RU" b="1" dirty="0" err="1" smtClean="0"/>
              <a:t>діяльності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правовстановлюючі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7822604" y="3140968"/>
            <a:ext cx="720080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3862164" y="1052736"/>
            <a:ext cx="720080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4582244" y="2708920"/>
            <a:ext cx="648072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750596" y="980728"/>
            <a:ext cx="720080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349996" y="4005064"/>
            <a:ext cx="41528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 smtClean="0"/>
              <a:t>правозабезпечувальні</a:t>
            </a:r>
            <a:endParaRPr lang="ru-RU" sz="32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814492" y="2132856"/>
            <a:ext cx="39773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 smtClean="0"/>
              <a:t>правопримушувальні</a:t>
            </a:r>
            <a:endParaRPr lang="ru-RU" sz="3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318548" y="4437112"/>
            <a:ext cx="40563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 smtClean="0"/>
              <a:t>правовідновлювальні</a:t>
            </a:r>
            <a:endParaRPr lang="ru-RU" sz="3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Напрями правоохоронної діяльності: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кримінального</a:t>
            </a:r>
            <a:r>
              <a:rPr lang="ru-RU" dirty="0" smtClean="0"/>
              <a:t> </a:t>
            </a:r>
            <a:r>
              <a:rPr lang="ru-RU" dirty="0" err="1" smtClean="0"/>
              <a:t>судочинства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б)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прокуратури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в)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, </a:t>
            </a:r>
            <a:r>
              <a:rPr lang="ru-RU" dirty="0" err="1" smtClean="0"/>
              <a:t>запобігання</a:t>
            </a:r>
            <a:r>
              <a:rPr lang="ru-RU" dirty="0" smtClean="0"/>
              <a:t> та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злочинів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г)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(</a:t>
            </a:r>
            <a:r>
              <a:rPr lang="ru-RU" dirty="0" err="1" smtClean="0"/>
              <a:t>національної</a:t>
            </a:r>
            <a:r>
              <a:rPr lang="ru-RU" dirty="0" smtClean="0"/>
              <a:t>) </a:t>
            </a:r>
            <a:r>
              <a:rPr lang="ru-RU" dirty="0" err="1" smtClean="0"/>
              <a:t>безпеки</a:t>
            </a:r>
            <a:r>
              <a:rPr lang="ru-RU" dirty="0" smtClean="0"/>
              <a:t>, державного кордону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правопорядку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78240" y="2924944"/>
            <a:ext cx="4710585" cy="35283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7908" y="-171400"/>
            <a:ext cx="9994837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29916" y="1124744"/>
            <a:ext cx="9289031" cy="482453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Чільне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правоохоронній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посідає</a:t>
            </a:r>
            <a:r>
              <a:rPr lang="ru-RU" dirty="0" smtClean="0"/>
              <a:t> </a:t>
            </a:r>
            <a:r>
              <a:rPr lang="ru-RU" dirty="0" err="1" smtClean="0"/>
              <a:t>судова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(</a:t>
            </a:r>
            <a:r>
              <a:rPr lang="ru-RU" dirty="0" err="1" smtClean="0"/>
              <a:t>судочинство</a:t>
            </a:r>
            <a:r>
              <a:rPr lang="ru-RU" dirty="0" smtClean="0"/>
              <a:t>), яка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 судами. «Судам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центральне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правового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конституційних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 </a:t>
            </a:r>
            <a:r>
              <a:rPr lang="ru-RU" dirty="0" err="1" smtClean="0"/>
              <a:t>правових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.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судів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становить </a:t>
            </a:r>
            <a:r>
              <a:rPr lang="ru-RU" dirty="0" err="1" smtClean="0"/>
              <a:t>універсальний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права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порушеного</a:t>
            </a:r>
            <a:r>
              <a:rPr lang="ru-RU" dirty="0" smtClean="0"/>
              <a:t> права,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права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розгляд</a:t>
            </a:r>
            <a:r>
              <a:rPr lang="ru-RU" dirty="0" smtClean="0"/>
              <a:t> </a:t>
            </a:r>
            <a:r>
              <a:rPr lang="ru-RU" dirty="0" smtClean="0"/>
              <a:t> </a:t>
            </a:r>
            <a:r>
              <a:rPr lang="ru-RU" dirty="0" err="1" smtClean="0"/>
              <a:t>спорів</a:t>
            </a:r>
            <a:r>
              <a:rPr lang="ru-RU" dirty="0" smtClean="0"/>
              <a:t> (</a:t>
            </a:r>
            <a:r>
              <a:rPr lang="ru-RU" dirty="0" smtClean="0"/>
              <a:t>справ) у судовому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</a:t>
            </a:r>
            <a:r>
              <a:rPr lang="ru-RU" dirty="0" err="1" smtClean="0"/>
              <a:t>засіданні</a:t>
            </a:r>
            <a:r>
              <a:rPr lang="ru-RU" dirty="0" smtClean="0"/>
              <a:t>»</a:t>
            </a:r>
            <a:r>
              <a:rPr lang="ru-RU" baseline="30000" dirty="0" smtClean="0">
                <a:hlinkClick r:id="rId3"/>
              </a:rPr>
              <a:t>[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Serenity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Serenity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7333743-6C97-419E-BA07-3CBF19F59E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334</Words>
  <Application>Microsoft Office PowerPoint</Application>
  <PresentationFormat>Произвольный</PresentationFormat>
  <Paragraphs>63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Правоохоронні органи</vt:lpstr>
      <vt:lpstr>Слайд 2</vt:lpstr>
      <vt:lpstr>Правоохоронні органи… </vt:lpstr>
      <vt:lpstr>Діяльність</vt:lpstr>
      <vt:lpstr> Правоохоронна діяльність </vt:lpstr>
      <vt:lpstr>Слайд 6</vt:lpstr>
      <vt:lpstr>Аспекти правоохоронної діяльності </vt:lpstr>
      <vt:lpstr>Напрями правоохоронної діяльності:</vt:lpstr>
      <vt:lpstr>Слайд 9</vt:lpstr>
      <vt:lpstr>Правоохоронні органи України</vt:lpstr>
      <vt:lpstr>Слайд 11</vt:lpstr>
      <vt:lpstr>Слайд 12</vt:lpstr>
      <vt:lpstr>Слайд 13</vt:lpstr>
      <vt:lpstr>Слайд 14</vt:lpstr>
      <vt:lpstr>Слайд 15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2013-02-06T20:02:45Z</dcterms:created>
  <dcterms:modified xsi:type="dcterms:W3CDTF">2013-02-06T20:56:40Z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TC028011099991</vt:lpwstr>
  </property>
</Properties>
</file>