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2"/>
  </p:sldMasterIdLst>
  <p:notesMasterIdLst>
    <p:notesMasterId r:id="rId19"/>
  </p:notesMasterIdLst>
  <p:handoutMasterIdLst>
    <p:handoutMasterId r:id="rId20"/>
  </p:handoutMasterIdLst>
  <p:sldIdLst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ru-RU"/>
              <a:pPr/>
              <a:t>06.02.2013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ru-RU"/>
              <a:pPr/>
              <a:t>06.02.2013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71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09583" y="359898"/>
            <a:ext cx="987294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09583" y="1850064"/>
            <a:ext cx="987294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Овал 7"/>
          <p:cNvSpPr/>
          <p:nvPr/>
        </p:nvSpPr>
        <p:spPr>
          <a:xfrm>
            <a:off x="1228257" y="1413802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499" y="1345016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1619" y="274639"/>
            <a:ext cx="2437765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3603" y="274640"/>
            <a:ext cx="7414869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061" y="-54"/>
            <a:ext cx="914161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6960" y="2600325"/>
            <a:ext cx="8532178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6960" y="1066800"/>
            <a:ext cx="8532178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7206" y="0"/>
            <a:ext cx="10157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5674" y="2814656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09916" y="2745870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3646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2952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5160336"/>
            <a:ext cx="10969943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630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44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630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2960" y="0"/>
            <a:ext cx="1083586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16778"/>
            <a:ext cx="507867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441" y="1406964"/>
            <a:ext cx="507867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441" y="2133601"/>
            <a:ext cx="10868369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7150" y="1066800"/>
            <a:ext cx="3656648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15735" y="1066800"/>
            <a:ext cx="6094413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309" y="1143004"/>
            <a:ext cx="589126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829" y="954341"/>
            <a:ext cx="91416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69818" y="936786"/>
            <a:ext cx="865407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309" y="4800600"/>
            <a:ext cx="589126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619" y="-815922"/>
            <a:ext cx="2184614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30" y="21103"/>
            <a:ext cx="2268997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779" y="1055077"/>
            <a:ext cx="150056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146" y="-54"/>
            <a:ext cx="108386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3645" y="1447800"/>
            <a:ext cx="9994837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3957" y="6305550"/>
            <a:ext cx="284405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D9712D-992A-4AB1-A5C2-575F75921AA2}" type="datetimeFigureOut">
              <a:rPr lang="ru-RU" noProof="0" smtClean="0"/>
              <a:pPr/>
              <a:t>06.02.2013</a:t>
            </a:fld>
            <a:endParaRPr lang="ru-RU" noProof="0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18015" y="6305550"/>
            <a:ext cx="385979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noProof="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1873" y="6305550"/>
            <a:ext cx="60944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0%D0%B2%D0%BE%D0%BE%D1%85%D0%BE%D1%80%D0%BE%D0%BD%D0%BD%D1%96_%D0%BE%D1%80%D0%B3%D0%B0%D0%BD%D0%B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7988" y="1124744"/>
            <a:ext cx="8637814" cy="230124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6000" b="1" dirty="0" err="1" smtClean="0"/>
              <a:t>Правоохоронні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органи</a:t>
            </a:r>
            <a:endParaRPr lang="ru-RU" sz="6000" b="0" i="0" dirty="0">
              <a:solidFill>
                <a:srgbClr val="164B4F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00" y="3789040"/>
            <a:ext cx="8637814" cy="1752600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400" b="0" i="0" dirty="0" err="1" smtClean="0">
                <a:solidFill>
                  <a:srgbClr val="164B4F"/>
                </a:solidFill>
              </a:rPr>
              <a:t>Виконала</a:t>
            </a:r>
            <a:r>
              <a:rPr lang="ru-RU" sz="2400" b="0" i="0" dirty="0" smtClean="0">
                <a:solidFill>
                  <a:srgbClr val="164B4F"/>
                </a:solidFill>
              </a:rPr>
              <a:t>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rgbClr val="164B4F"/>
                </a:solidFill>
              </a:rPr>
              <a:t>Учениця</a:t>
            </a:r>
            <a:r>
              <a:rPr lang="ru-RU" sz="2400" dirty="0" smtClean="0">
                <a:solidFill>
                  <a:srgbClr val="164B4F"/>
                </a:solidFill>
              </a:rPr>
              <a:t> 10-б </a:t>
            </a:r>
            <a:r>
              <a:rPr lang="ru-RU" sz="2400" dirty="0" err="1" smtClean="0">
                <a:solidFill>
                  <a:srgbClr val="164B4F"/>
                </a:solidFill>
              </a:rPr>
              <a:t>класу</a:t>
            </a:r>
            <a:endParaRPr lang="ru-RU" sz="2400" dirty="0" smtClean="0">
              <a:solidFill>
                <a:srgbClr val="164B4F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400" dirty="0" err="1" smtClean="0">
                <a:solidFill>
                  <a:srgbClr val="164B4F"/>
                </a:solidFill>
              </a:rPr>
              <a:t>Єфіменко</a:t>
            </a:r>
            <a:r>
              <a:rPr lang="uk-UA" sz="2400" dirty="0" smtClean="0">
                <a:solidFill>
                  <a:srgbClr val="164B4F"/>
                </a:solidFill>
              </a:rPr>
              <a:t> Злата</a:t>
            </a:r>
            <a:endParaRPr lang="ru-RU" sz="2400" b="0" i="0" dirty="0">
              <a:solidFill>
                <a:srgbClr val="164B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17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Правоохоронні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3645" y="1447800"/>
            <a:ext cx="7493135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Законодавство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не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переліку</a:t>
            </a:r>
            <a:r>
              <a:rPr lang="ru-RU" dirty="0" smtClean="0"/>
              <a:t> 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правоохоронними</a:t>
            </a:r>
            <a:r>
              <a:rPr lang="ru-RU" dirty="0" smtClean="0"/>
              <a:t>. 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суду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»</a:t>
            </a:r>
            <a:r>
              <a:rPr lang="ru-RU" dirty="0" smtClean="0"/>
              <a:t> 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неповний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для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Закону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правоохоронними</a:t>
            </a:r>
            <a:r>
              <a:rPr lang="ru-RU" dirty="0" smtClean="0"/>
              <a:t>. У Законах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</a:t>
            </a:r>
            <a:r>
              <a:rPr lang="ru-RU" dirty="0" smtClean="0"/>
              <a:t> та «Про </a:t>
            </a:r>
            <a:r>
              <a:rPr lang="ru-RU" dirty="0" err="1" smtClean="0"/>
              <a:t>демократичний</a:t>
            </a:r>
            <a:r>
              <a:rPr lang="ru-RU" dirty="0" smtClean="0"/>
              <a:t> </a:t>
            </a:r>
            <a:r>
              <a:rPr lang="ru-RU" dirty="0" err="1" smtClean="0"/>
              <a:t>цивільний</a:t>
            </a:r>
            <a:r>
              <a:rPr lang="ru-RU" dirty="0" smtClean="0"/>
              <a:t> контроль над </a:t>
            </a:r>
            <a:r>
              <a:rPr lang="ru-RU" dirty="0" err="1" smtClean="0"/>
              <a:t>Воєнною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правоохоронними</a:t>
            </a:r>
            <a:r>
              <a:rPr lang="ru-RU" dirty="0" smtClean="0"/>
              <a:t> органами </a:t>
            </a:r>
            <a:r>
              <a:rPr lang="ru-RU" dirty="0" err="1" smtClean="0"/>
              <a:t>держави</a:t>
            </a:r>
            <a:r>
              <a:rPr lang="ru-RU" dirty="0" smtClean="0"/>
              <a:t>»</a:t>
            </a:r>
            <a:r>
              <a:rPr lang="ru-RU" dirty="0" smtClean="0"/>
              <a:t> </a:t>
            </a:r>
            <a:r>
              <a:rPr lang="ru-RU" dirty="0" err="1" smtClean="0"/>
              <a:t>розкриваються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Ряд </a:t>
            </a:r>
            <a:r>
              <a:rPr lang="ru-RU" dirty="0" err="1" smtClean="0"/>
              <a:t>підзаконних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невичерпні</a:t>
            </a:r>
            <a:r>
              <a:rPr lang="ru-RU" dirty="0" smtClean="0"/>
              <a:t> </a:t>
            </a:r>
            <a:r>
              <a:rPr lang="ru-RU" dirty="0" err="1" smtClean="0"/>
              <a:t>переліки</a:t>
            </a:r>
            <a:r>
              <a:rPr lang="ru-RU" dirty="0" smtClean="0"/>
              <a:t> таких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8748" y="1844824"/>
            <a:ext cx="2829048" cy="348915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45940" y="1844824"/>
            <a:ext cx="9994837" cy="480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правоохоронними</a:t>
            </a:r>
            <a:r>
              <a:rPr lang="ru-RU" dirty="0" smtClean="0"/>
              <a:t> органами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підрозділи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правоохоронні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</a:p>
        </p:txBody>
      </p:sp>
      <p:pic>
        <p:nvPicPr>
          <p:cNvPr id="5" name="Рисунок 4" descr="0f7433c4a94002bcbf730113eb1c81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6860" y="0"/>
            <a:ext cx="1844824" cy="18448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суд;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Військова</a:t>
            </a:r>
            <a:r>
              <a:rPr lang="ru-RU" dirty="0" smtClean="0"/>
              <a:t> служба правопорядку у </a:t>
            </a:r>
            <a:r>
              <a:rPr lang="ru-RU" dirty="0" err="1" smtClean="0"/>
              <a:t>Збройних</a:t>
            </a:r>
            <a:r>
              <a:rPr lang="ru-RU" dirty="0" smtClean="0"/>
              <a:t> </a:t>
            </a:r>
            <a:r>
              <a:rPr lang="ru-RU" dirty="0" smtClean="0"/>
              <a:t>Силах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Служба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pic>
        <p:nvPicPr>
          <p:cNvPr id="5" name="Рисунок 4" descr="0f7433c4a94002bcbf730113eb1c81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54852" y="0"/>
            <a:ext cx="1886322" cy="188632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митні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державного кордону;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податкової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 (</a:t>
            </a:r>
            <a:r>
              <a:rPr lang="ru-RU" i="1" dirty="0" smtClean="0"/>
              <a:t>у тому </a:t>
            </a:r>
            <a:r>
              <a:rPr lang="ru-RU" i="1" dirty="0" err="1" smtClean="0"/>
              <a:t>числі</a:t>
            </a:r>
            <a:r>
              <a:rPr lang="ru-RU" dirty="0" smtClean="0"/>
              <a:t> </a:t>
            </a:r>
            <a:r>
              <a:rPr lang="ru-RU" dirty="0" err="1" smtClean="0"/>
              <a:t>підрозділи</a:t>
            </a:r>
            <a:r>
              <a:rPr lang="ru-RU" dirty="0" smtClean="0"/>
              <a:t> </a:t>
            </a:r>
            <a:r>
              <a:rPr lang="ru-RU" dirty="0" err="1" smtClean="0"/>
              <a:t>податкової</a:t>
            </a:r>
            <a:r>
              <a:rPr lang="ru-RU" dirty="0" smtClean="0"/>
              <a:t> </a:t>
            </a:r>
            <a:r>
              <a:rPr lang="ru-RU" dirty="0" err="1" smtClean="0"/>
              <a:t>міліції</a:t>
            </a:r>
            <a:r>
              <a:rPr lang="ru-RU" dirty="0" smtClean="0"/>
              <a:t> 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податкової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установи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покарань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слідчі</a:t>
            </a:r>
            <a:r>
              <a:rPr lang="ru-RU" dirty="0" smtClean="0"/>
              <a:t> </a:t>
            </a:r>
            <a:r>
              <a:rPr lang="ru-RU" dirty="0" err="1" smtClean="0"/>
              <a:t>ізолятори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інспекції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рибоохорони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pic>
        <p:nvPicPr>
          <p:cNvPr id="4" name="Рисунок 3" descr="0f7433c4a94002bcbf730113eb1c81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6860" y="0"/>
            <a:ext cx="1844824" cy="18448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Антимонопольний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 та фондового ринку;</a:t>
            </a:r>
          </a:p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санітарно-епідеміологічна</a:t>
            </a:r>
            <a:r>
              <a:rPr lang="ru-RU" dirty="0" smtClean="0"/>
              <a:t> служба;</a:t>
            </a:r>
          </a:p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інспекція</a:t>
            </a:r>
            <a:r>
              <a:rPr lang="ru-RU" dirty="0" smtClean="0"/>
              <a:t>;</a:t>
            </a:r>
          </a:p>
          <a:p>
            <a:r>
              <a:rPr lang="ru-RU" u="sng" dirty="0" err="1" smtClean="0"/>
              <a:t>Державна</a:t>
            </a:r>
            <a:r>
              <a:rPr lang="ru-RU" u="sng" dirty="0" smtClean="0"/>
              <a:t> </a:t>
            </a:r>
            <a:r>
              <a:rPr lang="ru-RU" u="sng" dirty="0" err="1" smtClean="0"/>
              <a:t>інспекція</a:t>
            </a:r>
            <a:r>
              <a:rPr lang="ru-RU" u="sng" dirty="0" smtClean="0"/>
              <a:t> ядерного </a:t>
            </a:r>
            <a:r>
              <a:rPr lang="ru-RU" u="sng" dirty="0" err="1" smtClean="0"/>
              <a:t>регулювання</a:t>
            </a:r>
            <a:r>
              <a:rPr lang="ru-RU" u="sng" dirty="0" smtClean="0"/>
              <a:t> </a:t>
            </a:r>
            <a:r>
              <a:rPr lang="ru-RU" u="sng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споживачів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архітектурно-будівельна</a:t>
            </a:r>
            <a:r>
              <a:rPr lang="ru-RU" dirty="0" smtClean="0"/>
              <a:t> </a:t>
            </a:r>
            <a:r>
              <a:rPr lang="ru-RU" dirty="0" err="1" smtClean="0"/>
              <a:t>інспекція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адвокатура;</a:t>
            </a:r>
          </a:p>
          <a:p>
            <a:r>
              <a:rPr lang="ru-RU" dirty="0" err="1" smtClean="0"/>
              <a:t>нотаріат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0f7433c4a94002bcbf730113eb1c81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6860" y="0"/>
            <a:ext cx="1844824" cy="18448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645" y="274638"/>
            <a:ext cx="5188879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7948" y="548680"/>
            <a:ext cx="9922829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Цей </a:t>
            </a:r>
            <a:r>
              <a:rPr lang="ru-RU" dirty="0" err="1" smtClean="0"/>
              <a:t>перелік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вичерпним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, </a:t>
            </a:r>
            <a:r>
              <a:rPr lang="ru-RU" dirty="0" err="1" smtClean="0"/>
              <a:t>ліквідації</a:t>
            </a:r>
            <a:r>
              <a:rPr lang="ru-RU" dirty="0" smtClean="0"/>
              <a:t>, </a:t>
            </a:r>
            <a:r>
              <a:rPr lang="ru-RU" dirty="0" err="1" smtClean="0"/>
              <a:t>реорганізації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</a:t>
            </a:r>
            <a:r>
              <a:rPr lang="ru-RU" dirty="0" err="1" smtClean="0"/>
              <a:t>Правильним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віднесення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органу до складу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за </a:t>
            </a:r>
            <a:r>
              <a:rPr lang="ru-RU" dirty="0" err="1" smtClean="0"/>
              <a:t>ознаками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полягають</a:t>
            </a:r>
            <a:r>
              <a:rPr lang="ru-RU" dirty="0" smtClean="0"/>
              <a:t> у </a:t>
            </a:r>
            <a:r>
              <a:rPr lang="ru-RU" dirty="0" err="1" smtClean="0"/>
              <a:t>безпосередньому</a:t>
            </a:r>
            <a:r>
              <a:rPr lang="ru-RU" dirty="0" smtClean="0"/>
              <a:t>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При </a:t>
            </a:r>
            <a:r>
              <a:rPr lang="ru-RU" dirty="0" err="1" smtClean="0"/>
              <a:t>чому</a:t>
            </a:r>
            <a:r>
              <a:rPr lang="ru-RU" dirty="0" smtClean="0"/>
              <a:t>, тут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правоохоронна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(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</a:t>
            </a:r>
            <a:r>
              <a:rPr lang="ru-RU" dirty="0" smtClean="0"/>
              <a:t> МВС);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видами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провадять</a:t>
            </a:r>
            <a:r>
              <a:rPr lang="ru-RU" dirty="0" smtClean="0"/>
              <a:t> </a:t>
            </a:r>
            <a:r>
              <a:rPr lang="ru-RU" dirty="0" err="1" smtClean="0"/>
              <a:t>правоохоронну</a:t>
            </a:r>
            <a:r>
              <a:rPr lang="ru-RU" dirty="0" smtClean="0"/>
              <a:t> (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Держсанепідслужба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підрозділи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у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 smtClean="0"/>
              <a:t> (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підрозділи</a:t>
            </a:r>
            <a:r>
              <a:rPr lang="ru-RU" dirty="0" smtClean="0"/>
              <a:t> по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контрабандою у </a:t>
            </a:r>
            <a:r>
              <a:rPr lang="ru-RU" dirty="0" err="1" smtClean="0"/>
              <a:t>складі</a:t>
            </a:r>
            <a:r>
              <a:rPr lang="ru-RU" dirty="0" smtClean="0"/>
              <a:t> </a:t>
            </a:r>
            <a:r>
              <a:rPr lang="ru-RU" dirty="0" err="1" smtClean="0"/>
              <a:t>митниць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рга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50596" y="2418811"/>
            <a:ext cx="3882260" cy="39195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Правоохоро́нні</a:t>
            </a:r>
            <a:r>
              <a:rPr lang="ru-RU" dirty="0" smtClean="0"/>
              <a:t> </a:t>
            </a:r>
            <a:r>
              <a:rPr lang="ru-RU" dirty="0" err="1" smtClean="0"/>
              <a:t>о́ргани</a:t>
            </a:r>
            <a:r>
              <a:rPr lang="ru-RU" dirty="0" smtClean="0"/>
              <a:t> — 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 </a:t>
            </a:r>
            <a:r>
              <a:rPr lang="ru-RU" dirty="0" err="1" smtClean="0"/>
              <a:t>Конституції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законів</a:t>
            </a:r>
            <a:r>
              <a:rPr lang="ru-RU" dirty="0" smtClean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правоохоронну</a:t>
            </a:r>
            <a:r>
              <a:rPr lang="ru-RU" dirty="0" smtClean="0"/>
              <a:t> (</a:t>
            </a:r>
            <a:r>
              <a:rPr lang="ru-RU" dirty="0" err="1" smtClean="0"/>
              <a:t>правозастосовну</a:t>
            </a:r>
            <a:r>
              <a:rPr lang="ru-RU" dirty="0" smtClean="0"/>
              <a:t> та </a:t>
            </a:r>
            <a:r>
              <a:rPr lang="ru-RU" dirty="0" err="1" smtClean="0"/>
              <a:t>правозахисну</a:t>
            </a:r>
            <a:r>
              <a:rPr lang="ru-RU" dirty="0" smtClean="0"/>
              <a:t>) 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Правоохоронні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…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…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,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справ,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правопорядку у </a:t>
            </a:r>
            <a:r>
              <a:rPr lang="ru-RU" dirty="0" err="1" smtClean="0"/>
              <a:t>Збройних</a:t>
            </a:r>
            <a:r>
              <a:rPr lang="ru-RU" dirty="0" smtClean="0"/>
              <a:t> Силах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митні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державного кордону,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податкової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установи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покарань</a:t>
            </a:r>
            <a:r>
              <a:rPr lang="ru-RU" dirty="0" smtClean="0"/>
              <a:t>, </a:t>
            </a:r>
            <a:r>
              <a:rPr lang="ru-RU" dirty="0" err="1" smtClean="0"/>
              <a:t>слідчі</a:t>
            </a:r>
            <a:r>
              <a:rPr lang="ru-RU" dirty="0" smtClean="0"/>
              <a:t> </a:t>
            </a:r>
            <a:r>
              <a:rPr lang="ru-RU" dirty="0" err="1" smtClean="0"/>
              <a:t>ізолятори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контрольно-ревізійної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рибоохорони</a:t>
            </a:r>
            <a:r>
              <a:rPr lang="ru-RU" dirty="0" smtClean="0"/>
              <a:t>,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лісової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правозастосовні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правоохоронні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45940" y="1268760"/>
            <a:ext cx="9994837" cy="234124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забезпечення</a:t>
            </a:r>
            <a:r>
              <a:rPr lang="ru-RU" dirty="0" smtClean="0"/>
              <a:t> </a:t>
            </a:r>
            <a:r>
              <a:rPr lang="ru-RU" dirty="0" err="1" smtClean="0"/>
              <a:t>законності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правопорядку, </a:t>
            </a:r>
            <a:r>
              <a:rPr lang="ru-RU" dirty="0" err="1" smtClean="0"/>
              <a:t>захист</a:t>
            </a:r>
            <a:r>
              <a:rPr lang="ru-RU" dirty="0" smtClean="0"/>
              <a:t> прав та </a:t>
            </a:r>
            <a:r>
              <a:rPr lang="ru-RU" dirty="0" err="1" smtClean="0"/>
              <a:t>інтересів</a:t>
            </a:r>
            <a:r>
              <a:rPr lang="ru-RU" dirty="0" smtClean="0"/>
              <a:t> 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попередження</a:t>
            </a:r>
            <a:r>
              <a:rPr lang="ru-RU" dirty="0" smtClean="0"/>
              <a:t>, </a:t>
            </a:r>
            <a:r>
              <a:rPr lang="ru-RU" dirty="0" err="1" smtClean="0"/>
              <a:t>припинення</a:t>
            </a:r>
            <a:r>
              <a:rPr lang="ru-RU" dirty="0" smtClean="0"/>
              <a:t> </a:t>
            </a:r>
            <a:r>
              <a:rPr lang="ru-RU" dirty="0" err="1" smtClean="0"/>
              <a:t>правопорушень</a:t>
            </a:r>
            <a:r>
              <a:rPr lang="ru-RU" dirty="0" smtClean="0"/>
              <a:t>, </a:t>
            </a:r>
            <a:r>
              <a:rPr lang="ru-RU" dirty="0" err="1" smtClean="0"/>
              <a:t>застосування</a:t>
            </a:r>
            <a:r>
              <a:rPr lang="ru-RU" dirty="0" smtClean="0"/>
              <a:t> державного примусу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до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порушили закон та правопорядок.</a:t>
            </a:r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00" y="3573016"/>
            <a:ext cx="5976663" cy="328498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Правоохоронна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Правоохоронна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правомірна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впливі</a:t>
            </a:r>
            <a:r>
              <a:rPr lang="ru-RU" dirty="0" smtClean="0"/>
              <a:t> на </a:t>
            </a:r>
            <a:r>
              <a:rPr lang="ru-RU" dirty="0" err="1" smtClean="0"/>
              <a:t>поведінку</a:t>
            </a:r>
            <a:r>
              <a:rPr lang="ru-RU" dirty="0" smtClean="0"/>
              <a:t> 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людей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вповноваженої</a:t>
            </a:r>
            <a:r>
              <a:rPr lang="ru-RU" dirty="0" smtClean="0"/>
              <a:t> державою </a:t>
            </a:r>
            <a:r>
              <a:rPr lang="ru-RU" dirty="0" err="1" smtClean="0"/>
              <a:t>посадової</a:t>
            </a:r>
            <a:r>
              <a:rPr lang="ru-RU" dirty="0" smtClean="0"/>
              <a:t> особи шляхом </a:t>
            </a:r>
            <a:r>
              <a:rPr lang="ru-RU" dirty="0" err="1" smtClean="0"/>
              <a:t>охорони</a:t>
            </a:r>
            <a:r>
              <a:rPr lang="ru-RU" dirty="0" smtClean="0"/>
              <a:t> права,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порушеного</a:t>
            </a:r>
            <a:r>
              <a:rPr lang="ru-RU" dirty="0" smtClean="0"/>
              <a:t> права,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права,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обов'язковим</a:t>
            </a:r>
            <a:r>
              <a:rPr lang="ru-RU" dirty="0" smtClean="0"/>
              <a:t> </a:t>
            </a:r>
            <a:r>
              <a:rPr lang="ru-RU" dirty="0" err="1" smtClean="0"/>
              <a:t>додержанням</a:t>
            </a:r>
            <a:r>
              <a:rPr lang="ru-RU" dirty="0" smtClean="0"/>
              <a:t> </a:t>
            </a:r>
            <a:r>
              <a:rPr lang="ru-RU" dirty="0" err="1" smtClean="0"/>
              <a:t>установлених</a:t>
            </a:r>
            <a:r>
              <a:rPr lang="ru-RU" dirty="0" smtClean="0"/>
              <a:t> у </a:t>
            </a:r>
            <a:r>
              <a:rPr lang="ru-RU" dirty="0" err="1" smtClean="0"/>
              <a:t>законі</a:t>
            </a:r>
            <a:r>
              <a:rPr lang="ru-RU" dirty="0" smtClean="0"/>
              <a:t> процедур для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Правоохоронна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 — </a:t>
            </a:r>
            <a:r>
              <a:rPr lang="ru-RU" dirty="0" err="1" smtClean="0"/>
              <a:t>багатоаспектна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спрямовано</a:t>
            </a:r>
            <a:r>
              <a:rPr lang="ru-RU" dirty="0" smtClean="0"/>
              <a:t> на </a:t>
            </a:r>
            <a:r>
              <a:rPr lang="ru-RU" dirty="0" err="1" smtClean="0"/>
              <a:t>блокування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, </a:t>
            </a:r>
            <a:r>
              <a:rPr lang="ru-RU" dirty="0" err="1" smtClean="0"/>
              <a:t>локалізацію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 </a:t>
            </a:r>
            <a:r>
              <a:rPr lang="ru-RU" dirty="0" err="1" smtClean="0"/>
              <a:t>конфліктів</a:t>
            </a:r>
            <a:r>
              <a:rPr lang="ru-RU" dirty="0" smtClean="0"/>
              <a:t>. </a:t>
            </a:r>
            <a:r>
              <a:rPr lang="ru-RU" dirty="0" err="1" smtClean="0"/>
              <a:t>Складну</a:t>
            </a:r>
            <a:r>
              <a:rPr lang="ru-RU" dirty="0" smtClean="0"/>
              <a:t> систему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діях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86991">
            <a:off x="8303464" y="4150978"/>
            <a:ext cx="3089367" cy="231702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Аспекти</a:t>
            </a:r>
            <a:r>
              <a:rPr lang="ru-RU" b="1" dirty="0" smtClean="0"/>
              <a:t> </a:t>
            </a:r>
            <a:r>
              <a:rPr lang="ru-RU" b="1" dirty="0" err="1" smtClean="0"/>
              <a:t>правоохоронної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правовстановлюючі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22604" y="3140968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862164" y="1052736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582244" y="2708920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750596" y="980728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349996" y="4005064"/>
            <a:ext cx="4152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правозабезпечувальні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14492" y="2132856"/>
            <a:ext cx="3977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правопримушувальні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318548" y="4437112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правовідновлювальні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Напрями правоохоронної діяльності: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судочинства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, </a:t>
            </a:r>
            <a:r>
              <a:rPr lang="ru-RU" dirty="0" err="1" smtClean="0"/>
              <a:t>запобігання</a:t>
            </a:r>
            <a:r>
              <a:rPr lang="ru-RU" dirty="0" smtClean="0"/>
              <a:t> та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злочинів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(</a:t>
            </a:r>
            <a:r>
              <a:rPr lang="ru-RU" dirty="0" err="1" smtClean="0"/>
              <a:t>національної</a:t>
            </a:r>
            <a:r>
              <a:rPr lang="ru-RU" dirty="0" smtClean="0"/>
              <a:t>) </a:t>
            </a:r>
            <a:r>
              <a:rPr lang="ru-RU" dirty="0" err="1" smtClean="0"/>
              <a:t>безпеки</a:t>
            </a:r>
            <a:r>
              <a:rPr lang="ru-RU" dirty="0" smtClean="0"/>
              <a:t>, державного кордону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правопорядку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8240" y="2924944"/>
            <a:ext cx="4710585" cy="3528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908" y="-171400"/>
            <a:ext cx="9994837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29916" y="1124744"/>
            <a:ext cx="9289031" cy="48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Чільне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правоохоронній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ru-RU" dirty="0" err="1" smtClean="0"/>
              <a:t>судова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(</a:t>
            </a:r>
            <a:r>
              <a:rPr lang="ru-RU" dirty="0" err="1" smtClean="0"/>
              <a:t>судочинство</a:t>
            </a:r>
            <a:r>
              <a:rPr lang="ru-RU" dirty="0" smtClean="0"/>
              <a:t>), яка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 судами. «Судам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центральне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правового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 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судів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становить </a:t>
            </a:r>
            <a:r>
              <a:rPr lang="ru-RU" dirty="0" err="1" smtClean="0"/>
              <a:t>універсальний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права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порушеного</a:t>
            </a:r>
            <a:r>
              <a:rPr lang="ru-RU" dirty="0" smtClean="0"/>
              <a:t> права,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права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розгляд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спорів</a:t>
            </a:r>
            <a:r>
              <a:rPr lang="ru-RU" dirty="0" smtClean="0"/>
              <a:t> (</a:t>
            </a:r>
            <a:r>
              <a:rPr lang="ru-RU" dirty="0" smtClean="0"/>
              <a:t>справ) у судовому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засіданні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3"/>
              </a:rPr>
              <a:t>[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333743-6C97-419E-BA07-3CBF19F59E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334</Words>
  <Application>Microsoft Office PowerPoint</Application>
  <PresentationFormat>Произвольный</PresentationFormat>
  <Paragraphs>63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Правоохоронні органи</vt:lpstr>
      <vt:lpstr>Слайд 2</vt:lpstr>
      <vt:lpstr>Правоохоронні органи… </vt:lpstr>
      <vt:lpstr>Діяльність</vt:lpstr>
      <vt:lpstr> Правоохоронна діяльність </vt:lpstr>
      <vt:lpstr>Слайд 6</vt:lpstr>
      <vt:lpstr>Аспекти правоохоронної діяльності </vt:lpstr>
      <vt:lpstr>Напрями правоохоронної діяльності:</vt:lpstr>
      <vt:lpstr>Слайд 9</vt:lpstr>
      <vt:lpstr>Правоохоронні органи України</vt:lpstr>
      <vt:lpstr>Слайд 11</vt:lpstr>
      <vt:lpstr>Слайд 12</vt:lpstr>
      <vt:lpstr>Слайд 13</vt:lpstr>
      <vt:lpstr>Слайд 14</vt:lpstr>
      <vt:lpstr>Слайд 15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2013-02-06T20:02:45Z</dcterms:created>
  <dcterms:modified xsi:type="dcterms:W3CDTF">2013-02-06T20:56:40Z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TC028011099991</vt:lpwstr>
  </property>
</Properties>
</file>