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9" r:id="rId9"/>
    <p:sldId id="261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3" d="100"/>
          <a:sy n="73" d="100"/>
        </p:scale>
        <p:origin x="-17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8E7DC9-F07D-4652-BAF1-E7079F00CDA0}" type="doc">
      <dgm:prSet loTypeId="urn:microsoft.com/office/officeart/2005/8/layout/vProcess5" loCatId="process" qsTypeId="urn:microsoft.com/office/officeart/2005/8/quickstyle/3d4" qsCatId="3D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BC8E9F60-80A2-4AA7-924C-A9CA8C9FE01E}">
      <dgm:prSet phldrT="[Текст]" custT="1"/>
      <dgm:spPr/>
      <dgm:t>
        <a:bodyPr/>
        <a:lstStyle/>
        <a:p>
          <a:pPr algn="ctr"/>
          <a:r>
            <a:rPr lang="ru-RU" sz="2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найти просторное помещение</a:t>
          </a:r>
          <a:endParaRPr lang="ru-RU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652BA6-C681-41A0-BA6D-C4CBCEF6C554}" type="parTrans" cxnId="{2F3C5186-0BAD-446D-A2EC-687EE6D8B5B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62C1066-C9F2-4C19-9800-4D25A6E4D583}" type="sibTrans" cxnId="{2F3C5186-0BAD-446D-A2EC-687EE6D8B5B0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65A64D1-374C-4F95-B088-780DF253F3EC}">
      <dgm:prSet phldrT="[Текст]" custT="1"/>
      <dgm:spPr/>
      <dgm:t>
        <a:bodyPr/>
        <a:lstStyle/>
        <a:p>
          <a:pPr algn="ctr"/>
          <a:r>
            <a:rPr lang="ru-RU" sz="2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это помещение нужно специально оборудовать просторными вольерами</a:t>
          </a:r>
          <a:endParaRPr lang="ru-RU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0E8F3C-4DA2-41A4-AAD9-0D3568D56D90}" type="parTrans" cxnId="{5B9F29FE-A3E3-4A0B-AA59-C6FB0DBDE7D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0E445B5-B175-4742-9106-B57F168EE3EB}" type="sibTrans" cxnId="{5B9F29FE-A3E3-4A0B-AA59-C6FB0DBDE7D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1FF5FA6-B614-4C39-9E46-55DA8517D7F9}">
      <dgm:prSet phldrT="[Текст]" custT="1"/>
      <dgm:spPr/>
      <dgm:t>
        <a:bodyPr/>
        <a:lstStyle/>
        <a:p>
          <a:pPr algn="ctr"/>
          <a:r>
            <a: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для каждого вида животного необходима отдельная комната, которая должна иметь отдельные вольеры</a:t>
          </a:r>
          <a:endParaRPr lang="ru-RU" sz="2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118E03-A598-48C7-B0CC-FB2D5570C5F4}" type="parTrans" cxnId="{D0933856-6FFF-4B22-B936-FF7BB39AC4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4188017-686B-4D3F-B059-E5AFB3029603}" type="sibTrans" cxnId="{D0933856-6FFF-4B22-B936-FF7BB39AC4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BF3F2F3-EADF-491B-B98A-D8CE0F514F6D}" type="pres">
      <dgm:prSet presAssocID="{048E7DC9-F07D-4652-BAF1-E7079F00CDA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CCB87B-F959-4CE6-AF6C-226022DCDE82}" type="pres">
      <dgm:prSet presAssocID="{048E7DC9-F07D-4652-BAF1-E7079F00CDA0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3A0ACFE2-C878-46AB-B6F9-D64704CC8477}" type="pres">
      <dgm:prSet presAssocID="{048E7DC9-F07D-4652-BAF1-E7079F00CDA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F2047-19D2-4882-A029-8A9B4DAC8EF4}" type="pres">
      <dgm:prSet presAssocID="{048E7DC9-F07D-4652-BAF1-E7079F00CDA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D01A20-091D-4FAE-B855-09C93B27E3A9}" type="pres">
      <dgm:prSet presAssocID="{048E7DC9-F07D-4652-BAF1-E7079F00CDA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D2279-D952-4E5C-AFF1-A33AC72E79D2}" type="pres">
      <dgm:prSet presAssocID="{048E7DC9-F07D-4652-BAF1-E7079F00CDA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3DAC5D-3178-4838-AB5D-E7D456D77648}" type="pres">
      <dgm:prSet presAssocID="{048E7DC9-F07D-4652-BAF1-E7079F00CDA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3E9308-8BE6-4ED4-B477-903691477E85}" type="pres">
      <dgm:prSet presAssocID="{048E7DC9-F07D-4652-BAF1-E7079F00CDA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4F53E8-3FCB-44CA-9838-C9ECCA3827E9}" type="pres">
      <dgm:prSet presAssocID="{048E7DC9-F07D-4652-BAF1-E7079F00CDA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0564E5-DAD6-4909-8B8B-C50E617F8F05}" type="pres">
      <dgm:prSet presAssocID="{048E7DC9-F07D-4652-BAF1-E7079F00CDA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A8D493-84B3-481B-BB59-D585C5CBC0A3}" type="presOf" srcId="{B1FF5FA6-B614-4C39-9E46-55DA8517D7F9}" destId="{C30564E5-DAD6-4909-8B8B-C50E617F8F05}" srcOrd="1" destOrd="0" presId="urn:microsoft.com/office/officeart/2005/8/layout/vProcess5"/>
    <dgm:cxn modelId="{B83676C4-86BC-4663-8A61-B340EA466072}" type="presOf" srcId="{865A64D1-374C-4F95-B088-780DF253F3EC}" destId="{1A4F53E8-3FCB-44CA-9838-C9ECCA3827E9}" srcOrd="1" destOrd="0" presId="urn:microsoft.com/office/officeart/2005/8/layout/vProcess5"/>
    <dgm:cxn modelId="{2F3C5186-0BAD-446D-A2EC-687EE6D8B5B0}" srcId="{048E7DC9-F07D-4652-BAF1-E7079F00CDA0}" destId="{BC8E9F60-80A2-4AA7-924C-A9CA8C9FE01E}" srcOrd="0" destOrd="0" parTransId="{A7652BA6-C681-41A0-BA6D-C4CBCEF6C554}" sibTransId="{362C1066-C9F2-4C19-9800-4D25A6E4D583}"/>
    <dgm:cxn modelId="{E7F05052-459F-423C-8D3F-A6FE6FD60523}" type="presOf" srcId="{BC8E9F60-80A2-4AA7-924C-A9CA8C9FE01E}" destId="{213E9308-8BE6-4ED4-B477-903691477E85}" srcOrd="1" destOrd="0" presId="urn:microsoft.com/office/officeart/2005/8/layout/vProcess5"/>
    <dgm:cxn modelId="{64C4B620-7DF5-4595-8410-0535763388DD}" type="presOf" srcId="{10E445B5-B175-4742-9106-B57F168EE3EB}" destId="{5E3DAC5D-3178-4838-AB5D-E7D456D77648}" srcOrd="0" destOrd="0" presId="urn:microsoft.com/office/officeart/2005/8/layout/vProcess5"/>
    <dgm:cxn modelId="{F8CAF0CB-EF3D-4068-B237-FF8A979AF2C0}" type="presOf" srcId="{865A64D1-374C-4F95-B088-780DF253F3EC}" destId="{D24F2047-19D2-4882-A029-8A9B4DAC8EF4}" srcOrd="0" destOrd="0" presId="urn:microsoft.com/office/officeart/2005/8/layout/vProcess5"/>
    <dgm:cxn modelId="{5B9F29FE-A3E3-4A0B-AA59-C6FB0DBDE7D9}" srcId="{048E7DC9-F07D-4652-BAF1-E7079F00CDA0}" destId="{865A64D1-374C-4F95-B088-780DF253F3EC}" srcOrd="1" destOrd="0" parTransId="{090E8F3C-4DA2-41A4-AAD9-0D3568D56D90}" sibTransId="{10E445B5-B175-4742-9106-B57F168EE3EB}"/>
    <dgm:cxn modelId="{BE79D3C7-6C6B-492C-9F82-65B213F6EBE4}" type="presOf" srcId="{362C1066-C9F2-4C19-9800-4D25A6E4D583}" destId="{E2AD2279-D952-4E5C-AFF1-A33AC72E79D2}" srcOrd="0" destOrd="0" presId="urn:microsoft.com/office/officeart/2005/8/layout/vProcess5"/>
    <dgm:cxn modelId="{90AFD92B-BE89-486E-AAF8-3CFA6CB317D0}" type="presOf" srcId="{B1FF5FA6-B614-4C39-9E46-55DA8517D7F9}" destId="{E0D01A20-091D-4FAE-B855-09C93B27E3A9}" srcOrd="0" destOrd="0" presId="urn:microsoft.com/office/officeart/2005/8/layout/vProcess5"/>
    <dgm:cxn modelId="{D0933856-6FFF-4B22-B936-FF7BB39AC461}" srcId="{048E7DC9-F07D-4652-BAF1-E7079F00CDA0}" destId="{B1FF5FA6-B614-4C39-9E46-55DA8517D7F9}" srcOrd="2" destOrd="0" parTransId="{50118E03-A598-48C7-B0CC-FB2D5570C5F4}" sibTransId="{34188017-686B-4D3F-B059-E5AFB3029603}"/>
    <dgm:cxn modelId="{2DEB08CD-43D0-4DBB-852D-99AB084C7684}" type="presOf" srcId="{048E7DC9-F07D-4652-BAF1-E7079F00CDA0}" destId="{FBF3F2F3-EADF-491B-B98A-D8CE0F514F6D}" srcOrd="0" destOrd="0" presId="urn:microsoft.com/office/officeart/2005/8/layout/vProcess5"/>
    <dgm:cxn modelId="{D6277630-9AAA-4729-875D-86953176CA64}" type="presOf" srcId="{BC8E9F60-80A2-4AA7-924C-A9CA8C9FE01E}" destId="{3A0ACFE2-C878-46AB-B6F9-D64704CC8477}" srcOrd="0" destOrd="0" presId="urn:microsoft.com/office/officeart/2005/8/layout/vProcess5"/>
    <dgm:cxn modelId="{ECF32B79-D3E3-44DA-9471-2679B4A33425}" type="presParOf" srcId="{FBF3F2F3-EADF-491B-B98A-D8CE0F514F6D}" destId="{E7CCB87B-F959-4CE6-AF6C-226022DCDE82}" srcOrd="0" destOrd="0" presId="urn:microsoft.com/office/officeart/2005/8/layout/vProcess5"/>
    <dgm:cxn modelId="{EB0388F4-3DE4-49C5-AAB9-6FD140F2E5EB}" type="presParOf" srcId="{FBF3F2F3-EADF-491B-B98A-D8CE0F514F6D}" destId="{3A0ACFE2-C878-46AB-B6F9-D64704CC8477}" srcOrd="1" destOrd="0" presId="urn:microsoft.com/office/officeart/2005/8/layout/vProcess5"/>
    <dgm:cxn modelId="{420CA96C-7245-4112-B354-14ACC6190FAA}" type="presParOf" srcId="{FBF3F2F3-EADF-491B-B98A-D8CE0F514F6D}" destId="{D24F2047-19D2-4882-A029-8A9B4DAC8EF4}" srcOrd="2" destOrd="0" presId="urn:microsoft.com/office/officeart/2005/8/layout/vProcess5"/>
    <dgm:cxn modelId="{05AD84F8-B208-4FE9-B342-1F4DF6A7E958}" type="presParOf" srcId="{FBF3F2F3-EADF-491B-B98A-D8CE0F514F6D}" destId="{E0D01A20-091D-4FAE-B855-09C93B27E3A9}" srcOrd="3" destOrd="0" presId="urn:microsoft.com/office/officeart/2005/8/layout/vProcess5"/>
    <dgm:cxn modelId="{57F8BF85-E926-4D72-ABDD-E980D4D13E3A}" type="presParOf" srcId="{FBF3F2F3-EADF-491B-B98A-D8CE0F514F6D}" destId="{E2AD2279-D952-4E5C-AFF1-A33AC72E79D2}" srcOrd="4" destOrd="0" presId="urn:microsoft.com/office/officeart/2005/8/layout/vProcess5"/>
    <dgm:cxn modelId="{985D1FFB-F276-4400-99A4-94389B530456}" type="presParOf" srcId="{FBF3F2F3-EADF-491B-B98A-D8CE0F514F6D}" destId="{5E3DAC5D-3178-4838-AB5D-E7D456D77648}" srcOrd="5" destOrd="0" presId="urn:microsoft.com/office/officeart/2005/8/layout/vProcess5"/>
    <dgm:cxn modelId="{1752D8BB-AC82-4A61-9BE9-45AD4E80EB2C}" type="presParOf" srcId="{FBF3F2F3-EADF-491B-B98A-D8CE0F514F6D}" destId="{213E9308-8BE6-4ED4-B477-903691477E85}" srcOrd="6" destOrd="0" presId="urn:microsoft.com/office/officeart/2005/8/layout/vProcess5"/>
    <dgm:cxn modelId="{89A7C7AC-62A4-4255-8DA5-F6BE33A75B40}" type="presParOf" srcId="{FBF3F2F3-EADF-491B-B98A-D8CE0F514F6D}" destId="{1A4F53E8-3FCB-44CA-9838-C9ECCA3827E9}" srcOrd="7" destOrd="0" presId="urn:microsoft.com/office/officeart/2005/8/layout/vProcess5"/>
    <dgm:cxn modelId="{8CB9E4F0-847A-40EF-9350-BB5C6313893B}" type="presParOf" srcId="{FBF3F2F3-EADF-491B-B98A-D8CE0F514F6D}" destId="{C30564E5-DAD6-4909-8B8B-C50E617F8F0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ACFE2-C878-46AB-B6F9-D64704CC8477}">
      <dsp:nvSpPr>
        <dsp:cNvPr id="0" name=""/>
        <dsp:cNvSpPr/>
      </dsp:nvSpPr>
      <dsp:spPr>
        <a:xfrm>
          <a:off x="0" y="0"/>
          <a:ext cx="6977574" cy="146896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найти просторное помещение</a:t>
          </a:r>
          <a:endParaRPr lang="ru-RU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024" y="43024"/>
        <a:ext cx="5392449" cy="1382915"/>
      </dsp:txXfrm>
    </dsp:sp>
    <dsp:sp modelId="{D24F2047-19D2-4882-A029-8A9B4DAC8EF4}">
      <dsp:nvSpPr>
        <dsp:cNvPr id="0" name=""/>
        <dsp:cNvSpPr/>
      </dsp:nvSpPr>
      <dsp:spPr>
        <a:xfrm>
          <a:off x="615668" y="1713790"/>
          <a:ext cx="6977574" cy="146896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292136"/>
            <a:satOff val="-26265"/>
            <a:lumOff val="1832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это помещение нужно специально оборудовать просторными вольерами</a:t>
          </a:r>
          <a:endParaRPr lang="ru-RU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8692" y="1756814"/>
        <a:ext cx="5321031" cy="1382915"/>
      </dsp:txXfrm>
    </dsp:sp>
    <dsp:sp modelId="{E0D01A20-091D-4FAE-B855-09C93B27E3A9}">
      <dsp:nvSpPr>
        <dsp:cNvPr id="0" name=""/>
        <dsp:cNvSpPr/>
      </dsp:nvSpPr>
      <dsp:spPr>
        <a:xfrm>
          <a:off x="1231336" y="3427580"/>
          <a:ext cx="6977574" cy="146896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584272"/>
            <a:satOff val="-52530"/>
            <a:lumOff val="3664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для каждого вида животного необходима отдельная комната, которая должна иметь отдельные вольеры</a:t>
          </a:r>
          <a:endParaRPr lang="ru-RU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74360" y="3470604"/>
        <a:ext cx="5321031" cy="1382915"/>
      </dsp:txXfrm>
    </dsp:sp>
    <dsp:sp modelId="{E2AD2279-D952-4E5C-AFF1-A33AC72E79D2}">
      <dsp:nvSpPr>
        <dsp:cNvPr id="0" name=""/>
        <dsp:cNvSpPr/>
      </dsp:nvSpPr>
      <dsp:spPr>
        <a:xfrm>
          <a:off x="6022748" y="1113963"/>
          <a:ext cx="954826" cy="9548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>
            <a:solidFill>
              <a:schemeClr val="tx1"/>
            </a:solidFill>
          </a:endParaRPr>
        </a:p>
      </dsp:txBody>
      <dsp:txXfrm>
        <a:off x="6237584" y="1113963"/>
        <a:ext cx="525154" cy="718507"/>
      </dsp:txXfrm>
    </dsp:sp>
    <dsp:sp modelId="{5E3DAC5D-3178-4838-AB5D-E7D456D77648}">
      <dsp:nvSpPr>
        <dsp:cNvPr id="0" name=""/>
        <dsp:cNvSpPr/>
      </dsp:nvSpPr>
      <dsp:spPr>
        <a:xfrm>
          <a:off x="6638416" y="2817961"/>
          <a:ext cx="954826" cy="95482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>
            <a:solidFill>
              <a:schemeClr val="tx1"/>
            </a:solidFill>
          </a:endParaRPr>
        </a:p>
      </dsp:txBody>
      <dsp:txXfrm>
        <a:off x="6853252" y="2817961"/>
        <a:ext cx="525154" cy="718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7DF63AE-F9E1-481B-8B18-7B3A5CC5C56A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4E8F227-2E02-40C9-B963-27776196A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445263"/>
            <a:ext cx="2041200" cy="54006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PET HOTEL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35438" y="0"/>
            <a:ext cx="5299374" cy="68458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8504" y="188640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Бизнес-план гостиницы для животных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356145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07289638"/>
              </p:ext>
            </p:extLst>
          </p:nvPr>
        </p:nvGraphicFramePr>
        <p:xfrm>
          <a:off x="864271" y="2132856"/>
          <a:ext cx="7380819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273"/>
                <a:gridCol w="2460273"/>
                <a:gridCol w="2460273"/>
              </a:tblGrid>
              <a:tr h="413143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 месяц (грн.)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 год (грн.)</a:t>
                      </a:r>
                      <a:endParaRPr lang="ru-RU" b="1" dirty="0"/>
                    </a:p>
                  </a:txBody>
                  <a:tcPr/>
                </a:tc>
              </a:tr>
              <a:tr h="71309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Ремонт помещения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30 000</a:t>
                      </a:r>
                      <a:endParaRPr lang="ru-RU" b="1" dirty="0"/>
                    </a:p>
                  </a:txBody>
                  <a:tcPr/>
                </a:tc>
              </a:tr>
              <a:tr h="101870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Закупка необходимого оборудования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60 000</a:t>
                      </a:r>
                      <a:endParaRPr lang="ru-RU" b="1" dirty="0"/>
                    </a:p>
                  </a:txBody>
                  <a:tcPr/>
                </a:tc>
              </a:tr>
              <a:tr h="4131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З/п персонала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14 000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168 000</a:t>
                      </a:r>
                      <a:endParaRPr lang="ru-RU" b="1" dirty="0"/>
                    </a:p>
                  </a:txBody>
                  <a:tcPr/>
                </a:tc>
              </a:tr>
              <a:tr h="4131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Реклама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6 000</a:t>
                      </a:r>
                      <a:endParaRPr lang="ru-RU" b="1" dirty="0"/>
                    </a:p>
                  </a:txBody>
                  <a:tcPr/>
                </a:tc>
              </a:tr>
              <a:tr h="4131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Прочие затраты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3 000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530345" y="5733256"/>
            <a:ext cx="6048672" cy="731819"/>
          </a:xfrm>
          <a:prstGeom prst="roundRect">
            <a:avLst>
              <a:gd name="adj" fmla="val 477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Итого: 267 000 грн. в год </a:t>
            </a:r>
            <a:endParaRPr lang="ru-RU" sz="3600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818018" y="733002"/>
            <a:ext cx="1872208" cy="1255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01994" y="25733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Расходы:</a:t>
            </a:r>
            <a:endParaRPr lang="ru-RU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750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8532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Доходы: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899592" y="783868"/>
            <a:ext cx="1297858" cy="14930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91580" y="2276872"/>
            <a:ext cx="244827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В месяц: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6 900 грн.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Умножение 5"/>
          <p:cNvSpPr/>
          <p:nvPr/>
        </p:nvSpPr>
        <p:spPr>
          <a:xfrm>
            <a:off x="3005163" y="3140968"/>
            <a:ext cx="914400" cy="914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62363" y="3933056"/>
            <a:ext cx="2740669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В год: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115 000 грн.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43608" y="5301208"/>
            <a:ext cx="7056784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Окупаемость за второй год деятельности</a:t>
            </a:r>
            <a:endParaRPr lang="ru-RU" sz="20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55136" y="285322"/>
            <a:ext cx="4926648" cy="37685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Равно 8"/>
          <p:cNvSpPr/>
          <p:nvPr/>
        </p:nvSpPr>
        <p:spPr>
          <a:xfrm>
            <a:off x="6588224" y="4437112"/>
            <a:ext cx="1512168" cy="86409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00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3438" y="262113"/>
            <a:ext cx="8565115" cy="6429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3563888" y="294643"/>
            <a:ext cx="51125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6000" b="1" i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39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354136"/>
            <a:ext cx="8208912" cy="614972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75"/>
            <a:ext cx="4572000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С</a:t>
            </a:r>
            <a:r>
              <a:rPr lang="ru-RU" sz="2000" b="1" dirty="0" smtClean="0"/>
              <a:t>егодня практически в каждом доме живет собака, кошка или морская свинка, при этом животное становится членом семьи, которого будет любить каждый член семьи.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54746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0722" y="260649"/>
            <a:ext cx="8707452" cy="61206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9694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900" b="1" dirty="0" smtClean="0"/>
              <a:t>Такая услуга будет действительно востребована, так как людям довольно часто просто не с кем оставить питомца, учитывая то, что среднестатистическая семья отдыхает каждый год. </a:t>
            </a:r>
            <a:endParaRPr lang="ru-RU" sz="19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596116"/>
            <a:ext cx="9144000" cy="1261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900" b="1" dirty="0"/>
              <a:t>При этом в таком временном приюте для животных будет осуществляться профессиональный уход за животными. Так как в составе сотрудников гостиницы будут профессиональные ветеринары, и люди которые любят и умеют ухаживать за животными.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xmlns="" val="33437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255446960"/>
              </p:ext>
            </p:extLst>
          </p:nvPr>
        </p:nvGraphicFramePr>
        <p:xfrm>
          <a:off x="467544" y="1628800"/>
          <a:ext cx="8208911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9552" y="62068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того чтобы организовать такой бизнес, как гостиница для животных необходимо:</a:t>
            </a:r>
            <a:endParaRPr lang="ru-RU" sz="28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134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397" y="341768"/>
            <a:ext cx="8145127" cy="359128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9612" y="3933056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- </a:t>
            </a:r>
            <a:r>
              <a:rPr lang="ru-RU" sz="2000" b="1" dirty="0"/>
              <a:t>комфортное проживание </a:t>
            </a:r>
            <a:r>
              <a:rPr lang="ru-RU" sz="2000" b="1" dirty="0" smtClean="0"/>
              <a:t>в нашей гостинице; 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- домашние условия (индивидуальные уютные </a:t>
            </a:r>
            <a:r>
              <a:rPr lang="ru-RU" sz="2000" b="1" dirty="0" smtClean="0"/>
              <a:t>места); 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- </a:t>
            </a:r>
            <a:r>
              <a:rPr lang="ru-RU" sz="2000" b="1" dirty="0" smtClean="0"/>
              <a:t>прогулки </a:t>
            </a:r>
            <a:r>
              <a:rPr lang="ru-RU" sz="2000" b="1" dirty="0"/>
              <a:t>на природе; </a:t>
            </a:r>
            <a:br>
              <a:rPr lang="ru-RU" sz="2000" b="1" dirty="0"/>
            </a:br>
            <a:r>
              <a:rPr lang="ru-RU" sz="2000" b="1" dirty="0"/>
              <a:t>- индивидуальное меню (частота кормлений и вид кормлений оговаривается с каждым хозяином отдельно); </a:t>
            </a:r>
            <a:br>
              <a:rPr lang="ru-RU" sz="2000" b="1" dirty="0"/>
            </a:br>
            <a:r>
              <a:rPr lang="ru-RU" sz="2000" b="1" dirty="0"/>
              <a:t>- круглосуточное наблюдение; </a:t>
            </a:r>
            <a:br>
              <a:rPr lang="ru-RU" sz="2000" b="1" dirty="0"/>
            </a:br>
            <a:r>
              <a:rPr lang="ru-RU" sz="2000" b="1" dirty="0"/>
              <a:t>- занятия по дрессировке, коррекции поведения и </a:t>
            </a:r>
            <a:r>
              <a:rPr lang="ru-RU" sz="2000" b="1" dirty="0" smtClean="0"/>
              <a:t>физические </a:t>
            </a:r>
            <a:r>
              <a:rPr lang="ru-RU" sz="2000" b="1" dirty="0"/>
              <a:t>нагрузки (по желанию хозяина). </a:t>
            </a:r>
          </a:p>
        </p:txBody>
      </p:sp>
      <p:sp>
        <p:nvSpPr>
          <p:cNvPr id="5" name="Выгнутая вверх стрелка 4"/>
          <p:cNvSpPr/>
          <p:nvPr/>
        </p:nvSpPr>
        <p:spPr>
          <a:xfrm rot="3962672">
            <a:off x="6134797" y="581703"/>
            <a:ext cx="2646889" cy="2120434"/>
          </a:xfrm>
          <a:prstGeom prst="curvedDownArrow">
            <a:avLst>
              <a:gd name="adj1" fmla="val 25000"/>
              <a:gd name="adj2" fmla="val 3624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0546"/>
            <a:ext cx="54006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chemeClr val="tx1"/>
                </a:solidFill>
              </a:rPr>
              <a:t>Мы обеспечим Вашему питомцу: </a:t>
            </a:r>
          </a:p>
        </p:txBody>
      </p:sp>
    </p:spTree>
    <p:extLst>
      <p:ext uri="{BB962C8B-B14F-4D97-AF65-F5344CB8AC3E}">
        <p14:creationId xmlns:p14="http://schemas.microsoft.com/office/powerpoint/2010/main" xmlns="" val="40405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042" b="3652"/>
          <a:stretch/>
        </p:blipFill>
        <p:spPr>
          <a:xfrm>
            <a:off x="193916" y="210705"/>
            <a:ext cx="8612152" cy="66143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33660" y="210705"/>
            <a:ext cx="3672408" cy="34163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cs typeface="Aharoni" pitchFamily="2" charset="-79"/>
              </a:rPr>
              <a:t>Мы принимаем только привитых против инфекционных болезней животных. Прививки против инфекционных заболеваний и бешенства должны быть сделаны до заселения в гостинице не ранее, чем за 30 дней при первичной вакцинации животных, и не ранее, чем за 14 дней при ревакцинации.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3916" y="4239781"/>
            <a:ext cx="3441980" cy="258532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Мы также просим хозяев для более быстрого привыкания их питомцев к новым условиям привезти из дома некоторые "личные" вещи животных, а также вещи, которые будут ассоциироваться с хозяевами.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92080" y="4869160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</a:t>
            </a:r>
            <a:endParaRPr lang="ru-RU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477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6952" y="614430"/>
            <a:ext cx="6985000" cy="56261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extBox 1"/>
          <p:cNvSpPr txBox="1"/>
          <p:nvPr/>
        </p:nvSpPr>
        <p:spPr>
          <a:xfrm>
            <a:off x="467544" y="260648"/>
            <a:ext cx="691276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/>
              <a:t>Собаки: </a:t>
            </a:r>
            <a:endParaRPr lang="ru-RU" sz="2400" b="1" u="sng" dirty="0" smtClean="0"/>
          </a:p>
          <a:p>
            <a:r>
              <a:rPr lang="ru-RU" sz="2400" b="1" dirty="0" smtClean="0"/>
              <a:t>мелкие, средние- 60грн</a:t>
            </a:r>
            <a:r>
              <a:rPr lang="ru-RU" sz="2400" b="1" dirty="0"/>
              <a:t>. сутки+ кормление</a:t>
            </a:r>
            <a:br>
              <a:rPr lang="ru-RU" sz="2400" b="1" dirty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крупные- 9</a:t>
            </a:r>
            <a:r>
              <a:rPr lang="ru-RU" sz="2400" b="1" dirty="0" smtClean="0"/>
              <a:t>0грн</a:t>
            </a:r>
            <a:r>
              <a:rPr lang="ru-RU" sz="2400" b="1" dirty="0"/>
              <a:t>. сутки+ кормление</a:t>
            </a:r>
            <a:br>
              <a:rPr lang="ru-RU" sz="2400" b="1" dirty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u="sng" dirty="0"/>
              <a:t>Кошки: </a:t>
            </a:r>
            <a:endParaRPr lang="ru-RU" sz="2400" b="1" u="sng" dirty="0" smtClean="0"/>
          </a:p>
          <a:p>
            <a:r>
              <a:rPr lang="ru-RU" sz="2400" b="1" dirty="0" smtClean="0"/>
              <a:t>40грн</a:t>
            </a:r>
            <a:r>
              <a:rPr lang="ru-RU" sz="2400" b="1" dirty="0"/>
              <a:t>. сутки+ </a:t>
            </a:r>
            <a:r>
              <a:rPr lang="ru-RU" sz="2400" b="1" dirty="0" smtClean="0"/>
              <a:t>кормление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В цену входит</a:t>
            </a:r>
            <a:r>
              <a:rPr lang="ru-RU" sz="2400" b="1" dirty="0">
                <a:solidFill>
                  <a:schemeClr val="bg1"/>
                </a:solidFill>
              </a:rPr>
              <a:t> выгул </a:t>
            </a:r>
            <a:r>
              <a:rPr lang="ru-RU" sz="2400" b="1" dirty="0" smtClean="0">
                <a:solidFill>
                  <a:schemeClr val="bg1"/>
                </a:solidFill>
              </a:rPr>
              <a:t>животного, </a:t>
            </a:r>
            <a:r>
              <a:rPr lang="ru-RU" sz="2400" b="1" dirty="0">
                <a:solidFill>
                  <a:schemeClr val="bg1"/>
                </a:solidFill>
              </a:rPr>
              <a:t>чистка </a:t>
            </a:r>
            <a:r>
              <a:rPr lang="ru-RU" sz="2400" b="1" dirty="0"/>
              <a:t>ушей, </a:t>
            </a:r>
            <a:r>
              <a:rPr lang="ru-RU" sz="2400" b="1" dirty="0" smtClean="0"/>
              <a:t>вычесыв</a:t>
            </a:r>
            <a:r>
              <a:rPr lang="ru-RU" sz="2400" b="1" dirty="0" smtClean="0">
                <a:solidFill>
                  <a:schemeClr val="bg1"/>
                </a:solidFill>
              </a:rPr>
              <a:t>ание</a:t>
            </a:r>
            <a:endParaRPr lang="ru-RU" sz="2400" b="1" dirty="0">
              <a:solidFill>
                <a:schemeClr val="bg1"/>
              </a:solidFill>
            </a:endParaRPr>
          </a:p>
          <a:p>
            <a:endParaRPr lang="ru-RU" sz="2400" b="1" dirty="0" smtClean="0"/>
          </a:p>
          <a:p>
            <a:r>
              <a:rPr lang="ru-RU" sz="2400" b="1" u="sng" dirty="0" smtClean="0"/>
              <a:t>Птица:</a:t>
            </a:r>
          </a:p>
          <a:p>
            <a:r>
              <a:rPr lang="ru-RU" sz="2400" b="1" dirty="0" smtClean="0"/>
              <a:t>15 – 20 грн. </a:t>
            </a:r>
            <a:r>
              <a:rPr lang="ru-RU" sz="2400" b="1" dirty="0" smtClean="0">
                <a:solidFill>
                  <a:schemeClr val="bg1"/>
                </a:solidFill>
              </a:rPr>
              <a:t>сутки  + кормление</a:t>
            </a:r>
          </a:p>
          <a:p>
            <a:endParaRPr lang="ru-RU" sz="2400" b="1" dirty="0"/>
          </a:p>
          <a:p>
            <a:r>
              <a:rPr lang="ru-RU" sz="2400" b="1" u="sng" dirty="0" smtClean="0"/>
              <a:t>Грызун</a:t>
            </a:r>
            <a:r>
              <a:rPr lang="ru-RU" sz="2400" b="1" dirty="0" smtClean="0"/>
              <a:t>:</a:t>
            </a:r>
          </a:p>
          <a:p>
            <a:r>
              <a:rPr lang="ru-RU" sz="2400" b="1" dirty="0"/>
              <a:t>15 – 20 грн. сутки  + </a:t>
            </a:r>
            <a:r>
              <a:rPr lang="ru-RU" sz="2400" b="1" dirty="0" smtClean="0"/>
              <a:t>кормление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0032" y="745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Прайс-лист</a:t>
            </a:r>
            <a:endParaRPr lang="ru-RU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76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гнутая вправо стрелка 3"/>
          <p:cNvSpPr/>
          <p:nvPr/>
        </p:nvSpPr>
        <p:spPr>
          <a:xfrm rot="20496993">
            <a:off x="2664706" y="792624"/>
            <a:ext cx="2230412" cy="2054337"/>
          </a:xfrm>
          <a:prstGeom prst="curvedLeftArrow">
            <a:avLst>
              <a:gd name="adj1" fmla="val 25000"/>
              <a:gd name="adj2" fmla="val 50000"/>
              <a:gd name="adj3" fmla="val 50759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5778300"/>
              </p:ext>
            </p:extLst>
          </p:nvPr>
        </p:nvGraphicFramePr>
        <p:xfrm>
          <a:off x="611560" y="2742882"/>
          <a:ext cx="7920880" cy="3494430"/>
        </p:xfrm>
        <a:graphic>
          <a:graphicData uri="http://schemas.openxmlformats.org/drawingml/2006/table">
            <a:tbl>
              <a:tblPr firstCol="1" lastCol="1" bandRow="1">
                <a:tableStyleId>{D113A9D2-9D6B-4929-AA2D-F23B5EE8CBE7}</a:tableStyleId>
              </a:tblPr>
              <a:tblGrid>
                <a:gridCol w="3960440"/>
                <a:gridCol w="3960440"/>
              </a:tblGrid>
              <a:tr h="84245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effectLst/>
                        </a:rPr>
                        <a:t>Категория</a:t>
                      </a:r>
                      <a:endParaRPr lang="ru-RU" sz="2000" dirty="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% от стоимости  </a:t>
                      </a:r>
                      <a:br>
                        <a:rPr lang="ru-RU" sz="2000">
                          <a:effectLst/>
                        </a:rPr>
                      </a:br>
                      <a:endParaRPr lang="ru-RU" sz="2000"/>
                    </a:p>
                  </a:txBody>
                  <a:tcPr marL="47625" marR="47625" marT="47625" marB="47625" anchor="ctr"/>
                </a:tc>
              </a:tr>
              <a:tr h="483537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на срок более 20 дней </a:t>
                      </a:r>
                      <a:endParaRPr lang="ru-RU" sz="200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10%</a:t>
                      </a:r>
                      <a:endParaRPr lang="ru-RU" sz="2000" dirty="0"/>
                    </a:p>
                  </a:txBody>
                  <a:tcPr marL="47625" marR="47625" marT="47625" marB="47625" anchor="ctr"/>
                </a:tc>
              </a:tr>
              <a:tr h="842452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длительное содержание</a:t>
                      </a:r>
                      <a:br>
                        <a:rPr lang="ru-RU" sz="2000">
                          <a:effectLst/>
                        </a:rPr>
                      </a:br>
                      <a:r>
                        <a:rPr lang="ru-RU" sz="2000">
                          <a:effectLst/>
                        </a:rPr>
                        <a:t>(более 60 дней)</a:t>
                      </a:r>
                      <a:endParaRPr lang="ru-RU" sz="200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договорная</a:t>
                      </a:r>
                      <a:endParaRPr lang="ru-RU" sz="2000" dirty="0"/>
                    </a:p>
                  </a:txBody>
                  <a:tcPr marL="47625" marR="47625" marT="47625" marB="47625" anchor="ctr"/>
                </a:tc>
              </a:tr>
              <a:tr h="483537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пожизненное содержание</a:t>
                      </a:r>
                      <a:endParaRPr lang="ru-RU" sz="200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договорная</a:t>
                      </a:r>
                      <a:endParaRPr lang="ru-RU" sz="2000"/>
                    </a:p>
                  </a:txBody>
                  <a:tcPr marL="47625" marR="47625" marT="47625" marB="47625" anchor="ctr"/>
                </a:tc>
              </a:tr>
              <a:tr h="842452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два и более животных</a:t>
                      </a:r>
                      <a:br>
                        <a:rPr lang="ru-RU" sz="2000">
                          <a:effectLst/>
                        </a:rPr>
                      </a:br>
                      <a:r>
                        <a:rPr lang="ru-RU" sz="2000">
                          <a:effectLst/>
                        </a:rPr>
                        <a:t>одного хозяина</a:t>
                      </a:r>
                      <a:endParaRPr lang="ru-RU" sz="2000"/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договорная</a:t>
                      </a:r>
                      <a:endParaRPr lang="ru-RU" sz="2000" dirty="0"/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589910"/>
            <a:ext cx="42970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СКИДКИ НА ПРОЖИВАНИЕ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34341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7790" y="1772816"/>
            <a:ext cx="3888432" cy="35394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Персонал</a:t>
            </a:r>
          </a:p>
          <a:p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Ветеринар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Дрессировщик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наблюдателя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Бухгалтер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Охранник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82522"/>
            <a:ext cx="4320480" cy="607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638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547</TotalTime>
  <Words>333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SS</cp:lastModifiedBy>
  <cp:revision>16</cp:revision>
  <dcterms:created xsi:type="dcterms:W3CDTF">2011-11-23T16:43:49Z</dcterms:created>
  <dcterms:modified xsi:type="dcterms:W3CDTF">2013-12-16T21:58:12Z</dcterms:modified>
</cp:coreProperties>
</file>