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5" d="100"/>
          <a:sy n="65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8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33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82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36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88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7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08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15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897D8-78DB-42BC-A550-05DACE1D8193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AEA3-6747-4FF0-A979-2B6E94F99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8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74751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Міжнародний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туризм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світу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7772399" y="4221088"/>
            <a:ext cx="45719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780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024"/>
            <a:ext cx="9144000" cy="32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3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ru-RU" sz="4400" dirty="0" err="1" smtClean="0">
                <a:solidFill>
                  <a:srgbClr val="FFC000"/>
                </a:solidFill>
              </a:rPr>
              <a:t>Міжнародний</a:t>
            </a:r>
            <a:r>
              <a:rPr lang="ru-RU" sz="4400" dirty="0" smtClean="0">
                <a:solidFill>
                  <a:srgbClr val="FFC000"/>
                </a:solidFill>
              </a:rPr>
              <a:t> туризм — </a:t>
            </a:r>
            <a:r>
              <a:rPr lang="ru-RU" sz="4400" dirty="0" err="1" smtClean="0">
                <a:solidFill>
                  <a:srgbClr val="FFC000"/>
                </a:solidFill>
              </a:rPr>
              <a:t>це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подорож</a:t>
            </a:r>
            <a:r>
              <a:rPr lang="ru-RU" sz="4400" dirty="0" smtClean="0">
                <a:solidFill>
                  <a:srgbClr val="FFC000"/>
                </a:solidFill>
              </a:rPr>
              <a:t> особи за </a:t>
            </a:r>
            <a:r>
              <a:rPr lang="ru-RU" sz="4400" dirty="0" err="1" smtClean="0">
                <a:solidFill>
                  <a:srgbClr val="FFC000"/>
                </a:solidFill>
              </a:rPr>
              <a:t>межі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постійного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місця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проживання</a:t>
            </a:r>
            <a:r>
              <a:rPr lang="ru-RU" sz="4400" dirty="0" smtClean="0">
                <a:solidFill>
                  <a:srgbClr val="FFC000"/>
                </a:solidFill>
              </a:rPr>
              <a:t>, </a:t>
            </a:r>
            <a:r>
              <a:rPr lang="ru-RU" sz="4400" dirty="0" err="1" smtClean="0">
                <a:solidFill>
                  <a:srgbClr val="FFC000"/>
                </a:solidFill>
              </a:rPr>
              <a:t>що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включає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перетин</a:t>
            </a:r>
            <a:r>
              <a:rPr lang="ru-RU" sz="4400" dirty="0" smtClean="0">
                <a:solidFill>
                  <a:srgbClr val="FFC000"/>
                </a:solidFill>
              </a:rPr>
              <a:t> кордону та </a:t>
            </a:r>
            <a:r>
              <a:rPr lang="ru-RU" sz="4400" dirty="0" err="1" smtClean="0">
                <a:solidFill>
                  <a:srgbClr val="FFC000"/>
                </a:solidFill>
              </a:rPr>
              <a:t>здійснюється</a:t>
            </a:r>
            <a:r>
              <a:rPr lang="ru-RU" sz="4400" dirty="0" smtClean="0">
                <a:solidFill>
                  <a:srgbClr val="FFC000"/>
                </a:solidFill>
              </a:rPr>
              <a:t> на </a:t>
            </a:r>
            <a:r>
              <a:rPr lang="ru-RU" sz="4400" dirty="0" err="1" smtClean="0">
                <a:solidFill>
                  <a:srgbClr val="FFC000"/>
                </a:solidFill>
              </a:rPr>
              <a:t>термін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від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одної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доби</a:t>
            </a:r>
            <a:r>
              <a:rPr lang="ru-RU" sz="4400" dirty="0" smtClean="0">
                <a:solidFill>
                  <a:srgbClr val="FFC000"/>
                </a:solidFill>
              </a:rPr>
              <a:t> до року з </a:t>
            </a:r>
            <a:r>
              <a:rPr lang="ru-RU" sz="4400" dirty="0" err="1" smtClean="0">
                <a:solidFill>
                  <a:srgbClr val="FFC000"/>
                </a:solidFill>
              </a:rPr>
              <a:t>пізнавльною</a:t>
            </a:r>
            <a:r>
              <a:rPr lang="ru-RU" sz="4400" dirty="0" smtClean="0">
                <a:solidFill>
                  <a:srgbClr val="FFC000"/>
                </a:solidFill>
              </a:rPr>
              <a:t>, </a:t>
            </a:r>
            <a:r>
              <a:rPr lang="ru-RU" sz="4400" dirty="0" err="1" smtClean="0">
                <a:solidFill>
                  <a:srgbClr val="FFC000"/>
                </a:solidFill>
              </a:rPr>
              <a:t>відпочинковою</a:t>
            </a:r>
            <a:r>
              <a:rPr lang="ru-RU" sz="4400" dirty="0" smtClean="0">
                <a:solidFill>
                  <a:srgbClr val="FFC000"/>
                </a:solidFill>
              </a:rPr>
              <a:t>, </a:t>
            </a:r>
            <a:r>
              <a:rPr lang="ru-RU" sz="4400" dirty="0" err="1" smtClean="0">
                <a:solidFill>
                  <a:srgbClr val="FFC000"/>
                </a:solidFill>
              </a:rPr>
              <a:t>оздоровчою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чи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іншою</a:t>
            </a:r>
            <a:r>
              <a:rPr lang="ru-RU" sz="4400" dirty="0" smtClean="0">
                <a:solidFill>
                  <a:srgbClr val="FFC000"/>
                </a:solidFill>
              </a:rPr>
              <a:t> метою, без </a:t>
            </a:r>
            <a:r>
              <a:rPr lang="ru-RU" sz="4400" dirty="0" err="1" smtClean="0">
                <a:solidFill>
                  <a:srgbClr val="FFC000"/>
                </a:solidFill>
              </a:rPr>
              <a:t>здійснення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оплачувальної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діяльності</a:t>
            </a:r>
            <a:r>
              <a:rPr lang="ru-RU" sz="4400" dirty="0" smtClean="0">
                <a:solidFill>
                  <a:srgbClr val="FFC000"/>
                </a:solidFill>
              </a:rPr>
              <a:t> в </a:t>
            </a:r>
            <a:r>
              <a:rPr lang="ru-RU" sz="4400" dirty="0" err="1" smtClean="0">
                <a:solidFill>
                  <a:srgbClr val="FFC000"/>
                </a:solidFill>
              </a:rPr>
              <a:t>місці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тимчасового</a:t>
            </a:r>
            <a:r>
              <a:rPr lang="ru-RU" sz="4400" dirty="0" smtClean="0">
                <a:solidFill>
                  <a:srgbClr val="FFC000"/>
                </a:solidFill>
              </a:rPr>
              <a:t> </a:t>
            </a:r>
            <a:r>
              <a:rPr lang="ru-RU" sz="4400" dirty="0" err="1" smtClean="0">
                <a:solidFill>
                  <a:srgbClr val="FFC000"/>
                </a:solidFill>
              </a:rPr>
              <a:t>перебування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5064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туризму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5289451"/>
          </a:xfrm>
        </p:spPr>
        <p:txBody>
          <a:bodyPr>
            <a:noAutofit/>
          </a:bodyPr>
          <a:lstStyle/>
          <a:p>
            <a:pPr lvl="4"/>
            <a:r>
              <a:rPr lang="ru-RU" sz="600" dirty="0">
                <a:solidFill>
                  <a:schemeClr val="bg2">
                    <a:lumMod val="25000"/>
                  </a:schemeClr>
                </a:solidFill>
              </a:rPr>
              <a:t>дитячий;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молодіжний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сімейний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>
                <a:solidFill>
                  <a:srgbClr val="FFFF00"/>
                </a:solidFill>
              </a:rPr>
              <a:t>для </a:t>
            </a:r>
            <a:r>
              <a:rPr lang="ru-RU" sz="1800" dirty="0" err="1">
                <a:solidFill>
                  <a:srgbClr val="FFFF00"/>
                </a:solidFill>
              </a:rPr>
              <a:t>осіб</a:t>
            </a:r>
            <a:r>
              <a:rPr lang="ru-RU" sz="1800" dirty="0">
                <a:solidFill>
                  <a:srgbClr val="FFFF00"/>
                </a:solidFill>
              </a:rPr>
              <a:t> </a:t>
            </a:r>
            <a:r>
              <a:rPr lang="ru-RU" sz="1800" dirty="0" err="1">
                <a:solidFill>
                  <a:srgbClr val="FFFF00"/>
                </a:solidFill>
              </a:rPr>
              <a:t>похилого</a:t>
            </a:r>
            <a:r>
              <a:rPr lang="ru-RU" sz="1800" dirty="0">
                <a:solidFill>
                  <a:srgbClr val="FFFF00"/>
                </a:solidFill>
              </a:rPr>
              <a:t> </a:t>
            </a:r>
            <a:r>
              <a:rPr lang="ru-RU" sz="1800" dirty="0" err="1">
                <a:solidFill>
                  <a:srgbClr val="FFFF00"/>
                </a:solidFill>
              </a:rPr>
              <a:t>віку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>
                <a:solidFill>
                  <a:srgbClr val="FFFF00"/>
                </a:solidFill>
              </a:rPr>
              <a:t>для </a:t>
            </a:r>
            <a:r>
              <a:rPr lang="ru-RU" sz="1800" dirty="0" err="1">
                <a:solidFill>
                  <a:srgbClr val="FFFF00"/>
                </a:solidFill>
              </a:rPr>
              <a:t>інвалідів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>
                <a:solidFill>
                  <a:srgbClr val="FFFF00"/>
                </a:solidFill>
              </a:rPr>
              <a:t>культурно-</a:t>
            </a:r>
            <a:r>
              <a:rPr lang="ru-RU" sz="1800" dirty="0" err="1">
                <a:solidFill>
                  <a:srgbClr val="FFFF00"/>
                </a:solidFill>
              </a:rPr>
              <a:t>пізнавальний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лікувально-оздоровчий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спортивний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релігійний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екологічний</a:t>
            </a:r>
            <a:r>
              <a:rPr lang="ru-RU" sz="1800" dirty="0">
                <a:solidFill>
                  <a:srgbClr val="FFFF00"/>
                </a:solidFill>
              </a:rPr>
              <a:t> (</a:t>
            </a:r>
            <a:r>
              <a:rPr lang="ru-RU" sz="1800" dirty="0" err="1">
                <a:solidFill>
                  <a:srgbClr val="FFFF00"/>
                </a:solidFill>
              </a:rPr>
              <a:t>зелений</a:t>
            </a:r>
            <a:r>
              <a:rPr lang="ru-RU" sz="1800" dirty="0">
                <a:solidFill>
                  <a:srgbClr val="FFFF00"/>
                </a:solidFill>
              </a:rPr>
              <a:t>);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сільський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підводний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гірський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пригодницький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мисливський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автомобільний</a:t>
            </a:r>
            <a:r>
              <a:rPr lang="ru-RU" sz="1800" dirty="0">
                <a:solidFill>
                  <a:srgbClr val="FFFF00"/>
                </a:solidFill>
              </a:rPr>
              <a:t>;</a:t>
            </a:r>
          </a:p>
          <a:p>
            <a:r>
              <a:rPr lang="ru-RU" sz="1800" dirty="0" err="1">
                <a:solidFill>
                  <a:srgbClr val="FFFF00"/>
                </a:solidFill>
              </a:rPr>
              <a:t>самодіяльний</a:t>
            </a:r>
            <a:endParaRPr lang="ru-RU" sz="1800" dirty="0">
              <a:solidFill>
                <a:srgbClr val="FFFF00"/>
              </a:solidFill>
            </a:endParaRPr>
          </a:p>
          <a:p>
            <a:r>
              <a:rPr lang="ru-RU" sz="1800" dirty="0">
                <a:solidFill>
                  <a:srgbClr val="FFFF00"/>
                </a:solidFill>
              </a:rPr>
              <a:t>Туризм для людей </a:t>
            </a:r>
            <a:r>
              <a:rPr lang="ru-RU" sz="1800" dirty="0" err="1">
                <a:solidFill>
                  <a:srgbClr val="FFFF00"/>
                </a:solidFill>
              </a:rPr>
              <a:t>похилого</a:t>
            </a:r>
            <a:r>
              <a:rPr lang="ru-RU" sz="1800" dirty="0">
                <a:solidFill>
                  <a:srgbClr val="FFFF00"/>
                </a:solidFill>
              </a:rPr>
              <a:t> </a:t>
            </a:r>
            <a:r>
              <a:rPr lang="ru-RU" sz="1800" dirty="0" err="1">
                <a:solidFill>
                  <a:srgbClr val="FFFF00"/>
                </a:solidFill>
              </a:rPr>
              <a:t>віку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rgbClr val="FFFF00"/>
                </a:solidFill>
              </a:rPr>
              <a:t>Кількість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прибуттів</a:t>
            </a:r>
            <a:r>
              <a:rPr lang="ru-RU" sz="3200" dirty="0" smtClean="0">
                <a:solidFill>
                  <a:srgbClr val="FFFF00"/>
                </a:solidFill>
              </a:rPr>
              <a:t> і </a:t>
            </a:r>
            <a:r>
              <a:rPr lang="ru-RU" sz="3200" dirty="0" err="1" smtClean="0">
                <a:solidFill>
                  <a:srgbClr val="FFFF00"/>
                </a:solidFill>
              </a:rPr>
              <a:t>доходів</a:t>
            </a:r>
            <a:r>
              <a:rPr lang="ru-RU" sz="3200" dirty="0" smtClean="0">
                <a:solidFill>
                  <a:srgbClr val="FFFF00"/>
                </a:solidFill>
              </a:rPr>
              <a:t> у </a:t>
            </a:r>
            <a:r>
              <a:rPr lang="ru-RU" sz="3200" dirty="0" err="1" smtClean="0">
                <a:solidFill>
                  <a:srgbClr val="FFFF00"/>
                </a:solidFill>
              </a:rPr>
              <a:t>світі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від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розвитку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міжнародного</a:t>
            </a:r>
            <a:r>
              <a:rPr lang="ru-RU" sz="3200" dirty="0" smtClean="0">
                <a:solidFill>
                  <a:srgbClr val="FFFF00"/>
                </a:solidFill>
              </a:rPr>
              <a:t> туризму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991519"/>
              </p:ext>
            </p:extLst>
          </p:nvPr>
        </p:nvGraphicFramePr>
        <p:xfrm>
          <a:off x="1115616" y="1700808"/>
          <a:ext cx="7084004" cy="4525957"/>
        </p:xfrm>
        <a:graphic>
          <a:graphicData uri="http://schemas.openxmlformats.org/drawingml/2006/table">
            <a:tbl>
              <a:tblPr/>
              <a:tblGrid>
                <a:gridCol w="2055156"/>
                <a:gridCol w="2514424"/>
                <a:gridCol w="2514424"/>
              </a:tblGrid>
              <a:tr h="83814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Роки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Кількість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міжнародних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прибуттів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, млн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осіб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Доходи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від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розвитку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міжнародного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туризму, млрд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доларів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США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1950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25,3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21,0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1960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69,3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69,0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1970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165,8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17,9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1980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278,1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104,4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1990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439,5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270,2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1995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540,6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410,7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2000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687,0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481,6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2005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806,8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682,7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2006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847,0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742,0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2007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903,0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856,0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5256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</a:rPr>
                        <a:t>2008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942,0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944,0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715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rgbClr val="FFFF00">
                <a:lumMod val="94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00B0F0"/>
                </a:solidFill>
              </a:rPr>
              <a:t>Лідери</a:t>
            </a:r>
            <a:r>
              <a:rPr lang="ru-RU" sz="2800" dirty="0" smtClean="0">
                <a:solidFill>
                  <a:srgbClr val="00B0F0"/>
                </a:solidFill>
              </a:rPr>
              <a:t> за </a:t>
            </a:r>
            <a:r>
              <a:rPr lang="ru-RU" sz="2800" dirty="0" err="1" smtClean="0">
                <a:solidFill>
                  <a:srgbClr val="00B0F0"/>
                </a:solidFill>
              </a:rPr>
              <a:t>кількістю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міжнародних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</a:rPr>
              <a:t>прибуттів</a:t>
            </a:r>
            <a:r>
              <a:rPr lang="ru-RU" sz="2800" dirty="0" smtClean="0">
                <a:solidFill>
                  <a:srgbClr val="00B0F0"/>
                </a:solidFill>
              </a:rPr>
              <a:t> у </a:t>
            </a:r>
            <a:r>
              <a:rPr lang="ru-RU" sz="2800" dirty="0" err="1" smtClean="0">
                <a:solidFill>
                  <a:srgbClr val="00B0F0"/>
                </a:solidFill>
              </a:rPr>
              <a:t>світі</a:t>
            </a:r>
            <a:endParaRPr lang="ru-RU" sz="2800" dirty="0">
              <a:solidFill>
                <a:srgbClr val="00B0F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12331"/>
              </p:ext>
            </p:extLst>
          </p:nvPr>
        </p:nvGraphicFramePr>
        <p:xfrm>
          <a:off x="107505" y="1196754"/>
          <a:ext cx="8928990" cy="5544614"/>
        </p:xfrm>
        <a:graphic>
          <a:graphicData uri="http://schemas.openxmlformats.org/drawingml/2006/table">
            <a:tbl>
              <a:tblPr/>
              <a:tblGrid>
                <a:gridCol w="1785798"/>
                <a:gridCol w="1785798"/>
                <a:gridCol w="1785798"/>
                <a:gridCol w="1785798"/>
                <a:gridCol w="1785798"/>
              </a:tblGrid>
              <a:tr h="410712">
                <a:tc rowSpan="2"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Країни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млн осіб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% зростання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2006 р.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2007 р.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</a:rPr>
                        <a:t>200G/2005 pp.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</a:rPr>
                        <a:t>2007/2006 pp.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Фракція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78,9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81,9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3,9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3,8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18747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Іспанія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58,2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59,2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656565"/>
                        </a:solidFill>
                        <a:effectLst/>
                      </a:endParaRPr>
                    </a:p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США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51,0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56,0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3,6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9,8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Китай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49,9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54,7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6,6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9,6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Італія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41,1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43,7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12,4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6,3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18747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Велика Британія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30,7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30,7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9,3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Німеччина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23,7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24,4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10,1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3,9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Україна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18,9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23,1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7,4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22,1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Туреччина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18,9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22,2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-6,7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17,6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712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Мексика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21,4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21,4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-2,6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8884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rgbClr val="C00000"/>
          </a:fgClr>
          <a:bgClr>
            <a:srgbClr val="00B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rgbClr val="FFFF00"/>
                </a:solidFill>
              </a:rPr>
              <a:t>Лідери</a:t>
            </a:r>
            <a:r>
              <a:rPr lang="ru-RU" sz="3200" dirty="0" smtClean="0">
                <a:solidFill>
                  <a:srgbClr val="FFFF00"/>
                </a:solidFill>
              </a:rPr>
              <a:t> за </a:t>
            </a:r>
            <a:r>
              <a:rPr lang="ru-RU" sz="3200" dirty="0" err="1" smtClean="0">
                <a:solidFill>
                  <a:srgbClr val="FFFF00"/>
                </a:solidFill>
              </a:rPr>
              <a:t>надходженнями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від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розвитку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міжнародного</a:t>
            </a:r>
            <a:r>
              <a:rPr lang="ru-RU" sz="3200" dirty="0" smtClean="0">
                <a:solidFill>
                  <a:srgbClr val="FFFF00"/>
                </a:solidFill>
              </a:rPr>
              <a:t> туризму </a:t>
            </a:r>
            <a:r>
              <a:rPr lang="ru-RU" sz="3200" dirty="0" smtClean="0">
                <a:solidFill>
                  <a:srgbClr val="00B050"/>
                </a:solidFill>
              </a:rPr>
              <a:t>в </a:t>
            </a:r>
            <a:r>
              <a:rPr lang="ru-RU" sz="3200" dirty="0" err="1" smtClean="0">
                <a:solidFill>
                  <a:srgbClr val="00B050"/>
                </a:solidFill>
              </a:rPr>
              <a:t>світі</a:t>
            </a:r>
            <a:endParaRPr lang="ru-RU" sz="3200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104464"/>
              </p:ext>
            </p:extLst>
          </p:nvPr>
        </p:nvGraphicFramePr>
        <p:xfrm>
          <a:off x="107505" y="908724"/>
          <a:ext cx="8962050" cy="5949276"/>
        </p:xfrm>
        <a:graphic>
          <a:graphicData uri="http://schemas.openxmlformats.org/drawingml/2006/table">
            <a:tbl>
              <a:tblPr/>
              <a:tblGrid>
                <a:gridCol w="1792410"/>
                <a:gridCol w="1792410"/>
                <a:gridCol w="1792410"/>
                <a:gridCol w="1792410"/>
                <a:gridCol w="1792410"/>
              </a:tblGrid>
              <a:tr h="439093">
                <a:tc rowSpan="2"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</a:rPr>
                        <a:t>Країни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</a:rPr>
                        <a:t>Млрд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</a:rPr>
                        <a:t>доларів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</a:rPr>
                        <a:t> США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</a:rPr>
                        <a:t>%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</a:rPr>
                        <a:t>зростання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91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2006 р.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2007 р.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2006/2005 pp.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7030A0"/>
                          </a:solidFill>
                          <a:effectLst/>
                        </a:rPr>
                        <a:t>2007/2006 pp.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США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85,7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96,7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12,8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Іспанія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51,1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57,8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6,6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13,1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Франція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46,3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54,2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5,3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17,0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Італія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38,1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42,7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11,9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Китай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33,9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41,9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15,9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23,5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79173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Велика 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Британія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33,7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37,6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11,6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Німеччина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32,8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36,0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12,4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9,8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Австралія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17,8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22,2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5,8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24,7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Австрія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16,6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18,9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13,5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Туреччина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16,9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</a:rPr>
                        <a:t>18,5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-7,2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effectLst/>
                        </a:rPr>
                        <a:t>9,7</a:t>
                      </a:r>
                    </a:p>
                  </a:txBody>
                  <a:tcPr marL="88744" marR="88744" marT="44372" marB="44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214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rgbClr val="002060"/>
                </a:solidFill>
              </a:rPr>
              <a:t>Груповий</a:t>
            </a:r>
            <a:r>
              <a:rPr lang="ru-RU" sz="2800" dirty="0">
                <a:solidFill>
                  <a:srgbClr val="002060"/>
                </a:solidFill>
              </a:rPr>
              <a:t> туризм </a:t>
            </a:r>
            <a:r>
              <a:rPr lang="ru-RU" sz="2800" dirty="0" err="1">
                <a:solidFill>
                  <a:srgbClr val="002060"/>
                </a:solidFill>
              </a:rPr>
              <a:t>українських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громадян</a:t>
            </a:r>
            <a:r>
              <a:rPr lang="ru-RU" sz="2800" dirty="0">
                <a:solidFill>
                  <a:srgbClr val="002060"/>
                </a:solidFill>
              </a:rPr>
              <a:t> за </a:t>
            </a:r>
            <a:r>
              <a:rPr lang="ru-RU" sz="2800" dirty="0" err="1">
                <a:solidFill>
                  <a:srgbClr val="002060"/>
                </a:solidFill>
              </a:rPr>
              <a:t>цілями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подорожей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поділяється</a:t>
            </a:r>
            <a:r>
              <a:rPr lang="ru-RU" sz="2800" dirty="0">
                <a:solidFill>
                  <a:srgbClr val="002060"/>
                </a:solidFill>
              </a:rPr>
              <a:t> таким чином, %: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FFC000"/>
                </a:solidFill>
              </a:rPr>
              <a:t>відпочинок</a:t>
            </a:r>
            <a:r>
              <a:rPr lang="ru-RU" dirty="0">
                <a:solidFill>
                  <a:srgbClr val="FFC000"/>
                </a:solidFill>
              </a:rPr>
              <a:t> і </a:t>
            </a:r>
            <a:r>
              <a:rPr lang="ru-RU" dirty="0" err="1">
                <a:solidFill>
                  <a:srgbClr val="FFC000"/>
                </a:solidFill>
              </a:rPr>
              <a:t>екскурсії</a:t>
            </a:r>
            <a:r>
              <a:rPr lang="ru-RU" dirty="0">
                <a:solidFill>
                  <a:srgbClr val="FFC000"/>
                </a:solidFill>
              </a:rPr>
              <a:t> — 60,1;</a:t>
            </a:r>
          </a:p>
          <a:p>
            <a:endParaRPr lang="ru-RU" dirty="0">
              <a:solidFill>
                <a:srgbClr val="FFC000"/>
              </a:solidFill>
            </a:endParaRPr>
          </a:p>
          <a:p>
            <a:r>
              <a:rPr lang="ru-RU" dirty="0">
                <a:solidFill>
                  <a:srgbClr val="FFC000"/>
                </a:solidFill>
              </a:rPr>
              <a:t>· </a:t>
            </a:r>
            <a:r>
              <a:rPr lang="ru-RU" dirty="0" err="1">
                <a:solidFill>
                  <a:srgbClr val="FFC000"/>
                </a:solidFill>
              </a:rPr>
              <a:t>бізнес</a:t>
            </a:r>
            <a:r>
              <a:rPr lang="ru-RU" dirty="0">
                <a:solidFill>
                  <a:srgbClr val="FFC000"/>
                </a:solidFill>
              </a:rPr>
              <a:t> — 13,8;</a:t>
            </a:r>
          </a:p>
          <a:p>
            <a:endParaRPr lang="ru-RU" dirty="0">
              <a:solidFill>
                <a:srgbClr val="FFC000"/>
              </a:solidFill>
            </a:endParaRPr>
          </a:p>
          <a:p>
            <a:r>
              <a:rPr lang="ru-RU" dirty="0">
                <a:solidFill>
                  <a:srgbClr val="FFC000"/>
                </a:solidFill>
              </a:rPr>
              <a:t>· </a:t>
            </a:r>
            <a:r>
              <a:rPr lang="ru-RU" dirty="0" err="1">
                <a:solidFill>
                  <a:srgbClr val="FFC000"/>
                </a:solidFill>
              </a:rPr>
              <a:t>лікування</a:t>
            </a:r>
            <a:r>
              <a:rPr lang="ru-RU" dirty="0">
                <a:solidFill>
                  <a:srgbClr val="FFC000"/>
                </a:solidFill>
              </a:rPr>
              <a:t> — 11,0;</a:t>
            </a:r>
          </a:p>
          <a:p>
            <a:endParaRPr lang="ru-RU" dirty="0">
              <a:solidFill>
                <a:srgbClr val="FFC000"/>
              </a:solidFill>
            </a:endParaRPr>
          </a:p>
          <a:p>
            <a:r>
              <a:rPr lang="ru-RU" dirty="0">
                <a:solidFill>
                  <a:srgbClr val="FFC000"/>
                </a:solidFill>
              </a:rPr>
              <a:t>· </a:t>
            </a:r>
            <a:r>
              <a:rPr lang="ru-RU" dirty="0" err="1">
                <a:solidFill>
                  <a:srgbClr val="FFC000"/>
                </a:solidFill>
              </a:rPr>
              <a:t>навчання</a:t>
            </a:r>
            <a:r>
              <a:rPr lang="ru-RU" dirty="0">
                <a:solidFill>
                  <a:srgbClr val="FFC000"/>
                </a:solidFill>
              </a:rPr>
              <a:t> — 9,0;</a:t>
            </a:r>
          </a:p>
          <a:p>
            <a:endParaRPr lang="ru-RU" dirty="0">
              <a:solidFill>
                <a:srgbClr val="FFC000"/>
              </a:solidFill>
            </a:endParaRPr>
          </a:p>
          <a:p>
            <a:r>
              <a:rPr lang="ru-RU" dirty="0">
                <a:solidFill>
                  <a:srgbClr val="FFC000"/>
                </a:solidFill>
              </a:rPr>
              <a:t>· "</a:t>
            </a:r>
            <a:r>
              <a:rPr lang="ru-RU" dirty="0" err="1">
                <a:solidFill>
                  <a:srgbClr val="FFC000"/>
                </a:solidFill>
              </a:rPr>
              <a:t>шопінг</a:t>
            </a:r>
            <a:r>
              <a:rPr lang="ru-RU" dirty="0">
                <a:solidFill>
                  <a:srgbClr val="FFC000"/>
                </a:solidFill>
              </a:rPr>
              <a:t>" — 6,1.</a:t>
            </a:r>
          </a:p>
        </p:txBody>
      </p:sp>
    </p:spTree>
    <p:extLst>
      <p:ext uri="{BB962C8B-B14F-4D97-AF65-F5344CB8AC3E}">
        <p14:creationId xmlns:p14="http://schemas.microsoft.com/office/powerpoint/2010/main" val="2566105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2500">
              <a:srgbClr val="94D058"/>
            </a:gs>
            <a:gs pos="41000">
              <a:srgbClr val="FF0000">
                <a:lumMod val="32000"/>
                <a:lumOff val="68000"/>
                <a:alpha val="78000"/>
              </a:srgbClr>
            </a:gs>
            <a:gs pos="5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err="1"/>
              <a:t>Туристичні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правове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r>
              <a:rPr lang="ru-RU" sz="1800" dirty="0"/>
              <a:t>· </a:t>
            </a:r>
            <a:r>
              <a:rPr lang="ru-RU" sz="1800" dirty="0" err="1"/>
              <a:t>вибір</a:t>
            </a:r>
            <a:r>
              <a:rPr lang="ru-RU" sz="1800" dirty="0"/>
              <a:t> виду туризму і маршруту туру (</a:t>
            </a:r>
            <a:r>
              <a:rPr lang="ru-RU" sz="1800" dirty="0" err="1"/>
              <a:t>місця</a:t>
            </a:r>
            <a:r>
              <a:rPr lang="ru-RU" sz="1800" dirty="0"/>
              <a:t> </a:t>
            </a:r>
            <a:r>
              <a:rPr lang="ru-RU" sz="1800" dirty="0" err="1"/>
              <a:t>відпочинку</a:t>
            </a:r>
            <a:r>
              <a:rPr lang="ru-RU" sz="1800" dirty="0"/>
              <a:t>);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уточнення</a:t>
            </a:r>
            <a:r>
              <a:rPr lang="ru-RU" sz="1800" dirty="0"/>
              <a:t> </a:t>
            </a:r>
            <a:r>
              <a:rPr lang="ru-RU" sz="1800" dirty="0" err="1"/>
              <a:t>кількості</a:t>
            </a:r>
            <a:r>
              <a:rPr lang="ru-RU" sz="1800" dirty="0"/>
              <a:t> </a:t>
            </a:r>
            <a:r>
              <a:rPr lang="ru-RU" sz="1800" dirty="0" err="1"/>
              <a:t>днів</a:t>
            </a:r>
            <a:r>
              <a:rPr lang="ru-RU" sz="1800" dirty="0"/>
              <a:t> туру;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вибір</a:t>
            </a:r>
            <a:r>
              <a:rPr lang="ru-RU" sz="1800" dirty="0"/>
              <a:t> </a:t>
            </a:r>
            <a:r>
              <a:rPr lang="ru-RU" sz="1800" dirty="0" err="1"/>
              <a:t>категорії</a:t>
            </a:r>
            <a:r>
              <a:rPr lang="ru-RU" sz="1800" dirty="0"/>
              <a:t> </a:t>
            </a:r>
            <a:r>
              <a:rPr lang="ru-RU" sz="1800" dirty="0" err="1"/>
              <a:t>готелю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організація</a:t>
            </a:r>
            <a:r>
              <a:rPr lang="ru-RU" sz="1800" dirty="0"/>
              <a:t> </a:t>
            </a:r>
            <a:r>
              <a:rPr lang="ru-RU" sz="1800" dirty="0" err="1"/>
              <a:t>харчування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вибір</a:t>
            </a:r>
            <a:r>
              <a:rPr lang="ru-RU" sz="1800" dirty="0"/>
              <a:t> трайлера (</a:t>
            </a:r>
            <a:r>
              <a:rPr lang="ru-RU" sz="1800" dirty="0" err="1"/>
              <a:t>засоби</a:t>
            </a:r>
            <a:r>
              <a:rPr lang="ru-RU" sz="1800" dirty="0"/>
              <a:t> доставки </a:t>
            </a:r>
            <a:r>
              <a:rPr lang="ru-RU" sz="1800" dirty="0" err="1"/>
              <a:t>туристів</a:t>
            </a:r>
            <a:r>
              <a:rPr lang="ru-RU" sz="1800" dirty="0"/>
              <a:t>);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організація</a:t>
            </a:r>
            <a:r>
              <a:rPr lang="ru-RU" sz="1800" dirty="0"/>
              <a:t> </a:t>
            </a:r>
            <a:r>
              <a:rPr lang="ru-RU" sz="1800" dirty="0" err="1"/>
              <a:t>культурної</a:t>
            </a:r>
            <a:r>
              <a:rPr lang="ru-RU" sz="1800" dirty="0"/>
              <a:t> </a:t>
            </a:r>
            <a:r>
              <a:rPr lang="ru-RU" sz="1800" dirty="0" err="1"/>
              <a:t>програми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уточнення</a:t>
            </a:r>
            <a:r>
              <a:rPr lang="ru-RU" sz="1800" dirty="0"/>
              <a:t> </a:t>
            </a:r>
            <a:r>
              <a:rPr lang="ru-RU" sz="1800" dirty="0" err="1"/>
              <a:t>ціни</a:t>
            </a:r>
            <a:r>
              <a:rPr lang="ru-RU" sz="1800" dirty="0"/>
              <a:t> туру з </a:t>
            </a:r>
            <a:r>
              <a:rPr lang="ru-RU" sz="1800" dirty="0" err="1"/>
              <a:t>урахуванням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 </a:t>
            </a:r>
            <a:r>
              <a:rPr lang="ru-RU" sz="1800" dirty="0" err="1"/>
              <a:t>знижок</a:t>
            </a:r>
            <a:r>
              <a:rPr lang="ru-RU" sz="1800" dirty="0"/>
              <a:t>.</a:t>
            </a:r>
          </a:p>
          <a:p>
            <a:endParaRPr lang="ru-RU" sz="1800" dirty="0"/>
          </a:p>
          <a:p>
            <a:r>
              <a:rPr lang="ru-RU" sz="1800" dirty="0"/>
              <a:t>За </a:t>
            </a:r>
            <a:r>
              <a:rPr lang="ru-RU" sz="1800" dirty="0" err="1"/>
              <a:t>кількістю</a:t>
            </a:r>
            <a:r>
              <a:rPr lang="ru-RU" sz="1800" dirty="0"/>
              <a:t> </a:t>
            </a:r>
            <a:r>
              <a:rPr lang="ru-RU" sz="1800" dirty="0" err="1"/>
              <a:t>днів</a:t>
            </a:r>
            <a:r>
              <a:rPr lang="ru-RU" sz="1800" dirty="0"/>
              <a:t> тури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поділити</a:t>
            </a:r>
            <a:r>
              <a:rPr lang="ru-RU" sz="1800" dirty="0"/>
              <a:t> на три </a:t>
            </a:r>
            <a:r>
              <a:rPr lang="ru-RU" sz="1800" dirty="0" err="1"/>
              <a:t>категорії</a:t>
            </a:r>
            <a:r>
              <a:rPr lang="ru-RU" sz="1800" dirty="0"/>
              <a:t>: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короткострокові</a:t>
            </a:r>
            <a:r>
              <a:rPr lang="ru-RU" sz="1800" dirty="0"/>
              <a:t> (2—5 </a:t>
            </a:r>
            <a:r>
              <a:rPr lang="ru-RU" sz="1800" dirty="0" err="1"/>
              <a:t>днів</a:t>
            </a:r>
            <a:r>
              <a:rPr lang="ru-RU" sz="1800" dirty="0"/>
              <a:t>);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середньострокові</a:t>
            </a:r>
            <a:r>
              <a:rPr lang="ru-RU" sz="1800" dirty="0"/>
              <a:t> (6—14 </a:t>
            </a:r>
            <a:r>
              <a:rPr lang="ru-RU" sz="1800" dirty="0" err="1"/>
              <a:t>днів</a:t>
            </a:r>
            <a:r>
              <a:rPr lang="ru-RU" sz="1800" dirty="0"/>
              <a:t>);</a:t>
            </a:r>
          </a:p>
          <a:p>
            <a:endParaRPr lang="ru-RU" sz="1800" dirty="0"/>
          </a:p>
          <a:p>
            <a:r>
              <a:rPr lang="ru-RU" sz="1800" dirty="0"/>
              <a:t>· </a:t>
            </a:r>
            <a:r>
              <a:rPr lang="ru-RU" sz="1800" dirty="0" err="1"/>
              <a:t>тривалі</a:t>
            </a:r>
            <a:r>
              <a:rPr lang="ru-RU" sz="1800" dirty="0"/>
              <a:t> (</a:t>
            </a:r>
            <a:r>
              <a:rPr lang="ru-RU" sz="1800" dirty="0" err="1"/>
              <a:t>понад</a:t>
            </a:r>
            <a:r>
              <a:rPr lang="ru-RU" sz="1800" dirty="0"/>
              <a:t> 2 </a:t>
            </a:r>
            <a:r>
              <a:rPr lang="ru-RU" sz="1800" dirty="0" err="1"/>
              <a:t>тижні</a:t>
            </a:r>
            <a:r>
              <a:rPr lang="ru-RU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5935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432</Words>
  <Application>Microsoft Office PowerPoint</Application>
  <PresentationFormat>Экран (4:3)</PresentationFormat>
  <Paragraphs>207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Міжнародний туризм світу</vt:lpstr>
      <vt:lpstr>Презентация PowerPoint</vt:lpstr>
      <vt:lpstr>Види туризму</vt:lpstr>
      <vt:lpstr>Кількість прибуттів і доходів у світі від розвитку міжнародного туризму</vt:lpstr>
      <vt:lpstr>Лідери за кількістю міжнародних прибуттів у світі</vt:lpstr>
      <vt:lpstr>Лідери за надходженнями від розвитку міжнародного туризму в світі</vt:lpstr>
      <vt:lpstr>Груповий туризм українських громадян за цілями подорожей поділяється таким чином, %:</vt:lpstr>
      <vt:lpstr> Туристичні послуги та їх правове забезпечення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туризм світу</dc:title>
  <dc:creator>наталя</dc:creator>
  <cp:lastModifiedBy>наталя</cp:lastModifiedBy>
  <cp:revision>7</cp:revision>
  <dcterms:created xsi:type="dcterms:W3CDTF">2013-12-05T18:53:49Z</dcterms:created>
  <dcterms:modified xsi:type="dcterms:W3CDTF">2013-12-06T17:41:25Z</dcterms:modified>
</cp:coreProperties>
</file>