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Категорії естетики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134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Піднесене — категорія естетики, яка відбиває сукупність природних, соціальних та художніх явищ, які є винятковими за своїми якісними характеристиками, завдяки чому вони виступають як джерело глибокого естетичного переживання. Якщо прекрасне несе в собі людську міру, то піднесене — це перевищення міри, тобто піднесене — це те, що вражає людське уявлення силою або масштабом свого прояву. Піднесене — колосальне, могутнє, що перевищує можливості сучасного людства. Це естетична категорія, яка виражає сутність явищ, подій, процесів, які мають велику суспільну значущість, що впливають на життя людини, на долі людства. Події і явища, що оцінюються як піднесені, естетично сприймаються людиною як протиставлення всьому приземленому, примітивному, буденному. Піднесене викликає в людини особливі відчуття і переживання, яке піднімає його над усім примітивним, веде людину на боротьбу за високі ідеї. Піднесене тісно пов'язане з прекрасним, також виступаючи втіленням естетичного ідеалу.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6263" cy="1054250"/>
          </a:xfrm>
        </p:spPr>
        <p:txBody>
          <a:bodyPr/>
          <a:lstStyle/>
          <a:p>
            <a:r>
              <a:rPr lang="uk-UA" sz="4800" dirty="0"/>
              <a:t>Категорії піднесене і низьке</a:t>
            </a:r>
          </a:p>
        </p:txBody>
      </p:sp>
    </p:spTree>
    <p:extLst>
      <p:ext uri="{BB962C8B-B14F-4D97-AF65-F5344CB8AC3E}">
        <p14:creationId xmlns:p14="http://schemas.microsoft.com/office/powerpoint/2010/main" val="80769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Пафос, патетичне — від грецького </a:t>
            </a:r>
            <a:r>
              <a:rPr lang="vi-VN" dirty="0"/>
              <a:t>path́etikos, </a:t>
            </a:r>
            <a:r>
              <a:rPr lang="uk-UA" dirty="0"/>
              <a:t>сповнений почуття, </a:t>
            </a:r>
            <a:r>
              <a:rPr lang="vi-VN" dirty="0"/>
              <a:t>ṕathos — </a:t>
            </a:r>
            <a:r>
              <a:rPr lang="uk-UA" dirty="0"/>
              <a:t>страждання; споріднена категорія, що виражає великі та сильні людські почуття. Ці патетичні почуття виникають внаслідок прийняття найважливішого рішення, наприклад, на краю смерті</a:t>
            </a:r>
          </a:p>
          <a:p>
            <a:r>
              <a:rPr lang="uk-UA" dirty="0" smtClean="0"/>
              <a:t>Низьке </a:t>
            </a:r>
            <a:r>
              <a:rPr lang="uk-UA" dirty="0"/>
              <a:t>— категорія естетики, яка відтворює негативні явища дійсності і особливості суспільного та індивідуального життя, які викликають у людини співвідносну естетичну реакцію (презирство і зневагу). Низьке на противагу піднесеному є буденним, звичайним. Але це не вся звичайна реальність, це гірша, нижча її частина. Як низькі сприймаються явища, які містять загрозу для життя людини, її гідності, самоповаги, які заважають процесу самореалізації особистості.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272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Трагічне — це категорія естетики, що відбиває діалектику свободи та необхідності, втілюючи найгостріші життєві протиріччя між необхідністю чи бажанням та неможливістю їх здійснення. В центрі трагічного — конфлікт між тим, що людина може (необхідність), і тим, чого вона бажає (свобода), або ж між тим, що людина має (обов'язком) і чого хоче (бажанням). Тобто конфлікт між прагненнями різного рівня — особистими та соціальними.</a:t>
            </a:r>
          </a:p>
          <a:p>
            <a:endParaRPr lang="uk-UA" dirty="0"/>
          </a:p>
          <a:p>
            <a:r>
              <a:rPr lang="uk-UA" dirty="0"/>
              <a:t>Трагічний герой — це особистість, яка свідомо і вільно обирає свій шлях, розуміючи, що його неминуче за цей вибір чекає страждання або навіть смерть.</a:t>
            </a:r>
          </a:p>
          <a:p>
            <a:endParaRPr lang="uk-UA" dirty="0"/>
          </a:p>
          <a:p>
            <a:r>
              <a:rPr lang="uk-UA" dirty="0"/>
              <a:t>Комічне — результат контрасту, розладу, протистояння прекрасного потворному, низького — піднесеному, внутрішньої пустоти — зовнішньому вигляду, що претендує на значущість. Комічне, як і будь-яке естетичне явище є соціальним. Воно перебуває не в об'єкті сміху, а в тому, хто сприймає протиріччя як комічне. Комічне пов'язане з загальною культурою людини. Форми комічного:</a:t>
            </a:r>
          </a:p>
          <a:p>
            <a:endParaRPr lang="uk-UA" dirty="0"/>
          </a:p>
          <a:p>
            <a:r>
              <a:rPr lang="uk-UA" dirty="0"/>
              <a:t>гумор (використання дотепності та гри слів);</a:t>
            </a:r>
          </a:p>
          <a:p>
            <a:r>
              <a:rPr lang="uk-UA" dirty="0"/>
              <a:t>сатира (критика недоліків, суперечностей);</a:t>
            </a:r>
          </a:p>
          <a:p>
            <a:r>
              <a:rPr lang="uk-UA" dirty="0"/>
              <a:t>іронія (прихований сміх, замаскований серйозною формою);</a:t>
            </a:r>
          </a:p>
          <a:p>
            <a:r>
              <a:rPr lang="uk-UA" dirty="0"/>
              <a:t>сарказм («зла іронія», що має руйнівну силу).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/>
              <a:t>Категорії комічне і трагічне</a:t>
            </a:r>
          </a:p>
        </p:txBody>
      </p:sp>
    </p:spTree>
    <p:extLst>
      <p:ext uri="{BB962C8B-B14F-4D97-AF65-F5344CB8AC3E}">
        <p14:creationId xmlns:p14="http://schemas.microsoft.com/office/powerpoint/2010/main" val="265629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Основні естетичні категорії найтісніше </a:t>
            </a:r>
            <a:r>
              <a:rPr lang="uk-UA" dirty="0" err="1"/>
              <a:t>повязані</a:t>
            </a:r>
            <a:r>
              <a:rPr lang="uk-UA" dirty="0"/>
              <a:t> з емоційно-чуттєвими станами людини:</a:t>
            </a:r>
          </a:p>
          <a:p>
            <a:endParaRPr lang="uk-UA" dirty="0"/>
          </a:p>
          <a:p>
            <a:r>
              <a:rPr lang="uk-UA" dirty="0"/>
              <a:t>Гармонія — рівновага, спокій, радість, лад</a:t>
            </a:r>
          </a:p>
          <a:p>
            <a:r>
              <a:rPr lang="uk-UA" dirty="0"/>
              <a:t>Хаос — дисгармонія, безлад, порушення рівноваги, неспокій</a:t>
            </a:r>
          </a:p>
          <a:p>
            <a:r>
              <a:rPr lang="uk-UA" dirty="0"/>
              <a:t>Прекрасне — захоплення, милування, задоволення</a:t>
            </a:r>
          </a:p>
          <a:p>
            <a:r>
              <a:rPr lang="uk-UA" dirty="0"/>
              <a:t>Потворне — огида, незадоволення, розчарування</a:t>
            </a:r>
          </a:p>
          <a:p>
            <a:r>
              <a:rPr lang="uk-UA" dirty="0"/>
              <a:t>Піднесене — радість, хвилювання, збудження</a:t>
            </a:r>
          </a:p>
          <a:p>
            <a:r>
              <a:rPr lang="uk-UA" dirty="0"/>
              <a:t>Низьке — гнів, огида, презирство, зневага</a:t>
            </a:r>
          </a:p>
          <a:p>
            <a:r>
              <a:rPr lang="uk-UA" dirty="0"/>
              <a:t>Комічне — сміх, радість, збудження</a:t>
            </a:r>
          </a:p>
          <a:p>
            <a:r>
              <a:rPr lang="uk-UA" dirty="0"/>
              <a:t>Трагічне — горе, співчуття, пригнічення або збудження, розпач, фрустрація</a:t>
            </a:r>
          </a:p>
          <a:p>
            <a:r>
              <a:rPr lang="uk-UA" dirty="0"/>
              <a:t>Героїчне — дії окремої особи чи суспільства в цілому задля прогресу, які вимагають особливої віддачі моральних, інтелектуальних, фізичних зусиль, мужності, відваги, самопожертви.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err="1"/>
              <a:t>Естетичні</a:t>
            </a:r>
            <a:r>
              <a:rPr lang="ru-RU" sz="4800" dirty="0"/>
              <a:t> </a:t>
            </a:r>
            <a:r>
              <a:rPr lang="ru-RU" sz="4800" dirty="0" err="1"/>
              <a:t>категорії</a:t>
            </a:r>
            <a:r>
              <a:rPr lang="ru-RU" sz="4800" dirty="0"/>
              <a:t> та </a:t>
            </a:r>
            <a:r>
              <a:rPr lang="ru-RU" sz="4800" dirty="0" err="1"/>
              <a:t>людські</a:t>
            </a:r>
            <a:r>
              <a:rPr lang="ru-RU" sz="4800" dirty="0"/>
              <a:t> </a:t>
            </a:r>
            <a:r>
              <a:rPr lang="ru-RU" sz="4800" dirty="0" err="1"/>
              <a:t>емоції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292848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248347"/>
            <a:ext cx="7905201" cy="3988965"/>
          </a:xfrm>
        </p:spPr>
        <p:txBody>
          <a:bodyPr>
            <a:normAutofit fontScale="92500"/>
          </a:bodyPr>
          <a:lstStyle/>
          <a:p>
            <a:r>
              <a:rPr lang="uk-UA" dirty="0"/>
              <a:t>Лозовий В. О., Етика, </a:t>
            </a:r>
            <a:r>
              <a:rPr lang="uk-UA" dirty="0" err="1"/>
              <a:t>Навч.посібн</a:t>
            </a:r>
            <a:r>
              <a:rPr lang="uk-UA" dirty="0"/>
              <a:t>. К., 2002 р.</a:t>
            </a:r>
          </a:p>
          <a:p>
            <a:r>
              <a:rPr lang="uk-UA" dirty="0"/>
              <a:t>Левчук Л. Т., Естетика, К., 1997 р.</a:t>
            </a:r>
          </a:p>
          <a:p>
            <a:r>
              <a:rPr lang="uk-UA" dirty="0"/>
              <a:t>Левчук Л. Т., </a:t>
            </a:r>
            <a:r>
              <a:rPr lang="uk-UA" dirty="0" err="1"/>
              <a:t>Онищенко</a:t>
            </a:r>
            <a:r>
              <a:rPr lang="uk-UA" dirty="0"/>
              <a:t> О. І. Основи естетики: К., 2000 р.</a:t>
            </a:r>
          </a:p>
          <a:p>
            <a:r>
              <a:rPr lang="uk-UA" dirty="0"/>
              <a:t>Доліна В. В., Єфименко О. М., Етика, К., 1992 р.</a:t>
            </a:r>
          </a:p>
          <a:p>
            <a:r>
              <a:rPr lang="uk-UA" dirty="0" err="1"/>
              <a:t>Борев</a:t>
            </a:r>
            <a:r>
              <a:rPr lang="uk-UA" dirty="0"/>
              <a:t> Ю. Б. Естетика, М., 1990 р</a:t>
            </a:r>
          </a:p>
          <a:p>
            <a:r>
              <a:rPr lang="uk-UA" dirty="0"/>
              <a:t>Філософський словник. — М., 1998.</a:t>
            </a:r>
          </a:p>
          <a:p>
            <a:r>
              <a:rPr lang="uk-UA" dirty="0" err="1"/>
              <a:t>Загорівська</a:t>
            </a:r>
            <a:r>
              <a:rPr lang="uk-UA" dirty="0"/>
              <a:t> Г. М. та ін. Естетика: підручник для Вузів. — К., 2000.</a:t>
            </a:r>
          </a:p>
          <a:p>
            <a:r>
              <a:rPr lang="uk-UA" dirty="0" err="1"/>
              <a:t>Машкевич</a:t>
            </a:r>
            <a:r>
              <a:rPr lang="uk-UA" dirty="0"/>
              <a:t> С. І. Прекрасне і наукове мислення. // Освіта. — 1999. — № 3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624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Вступ</a:t>
            </a:r>
          </a:p>
          <a:p>
            <a:r>
              <a:rPr lang="uk-UA" sz="2800" dirty="0" smtClean="0"/>
              <a:t>Категорії </a:t>
            </a:r>
            <a:r>
              <a:rPr lang="uk-UA" sz="2800" dirty="0"/>
              <a:t>гармонія, міра та хаос</a:t>
            </a:r>
          </a:p>
          <a:p>
            <a:r>
              <a:rPr lang="uk-UA" sz="2800" dirty="0"/>
              <a:t>Категорії прекрасне і потворне</a:t>
            </a:r>
          </a:p>
          <a:p>
            <a:r>
              <a:rPr lang="uk-UA" sz="2800" dirty="0"/>
              <a:t>Категорії піднесене і низьке</a:t>
            </a:r>
          </a:p>
          <a:p>
            <a:r>
              <a:rPr lang="uk-UA" sz="2800" dirty="0"/>
              <a:t>Категорії комічне і трагічне</a:t>
            </a:r>
          </a:p>
          <a:p>
            <a:r>
              <a:rPr lang="uk-UA" sz="2800" dirty="0"/>
              <a:t>Естетичні категорії та людські емоції</a:t>
            </a:r>
          </a:p>
          <a:p>
            <a:r>
              <a:rPr lang="uk-UA" sz="2800" dirty="0"/>
              <a:t>Джерела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007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1600" dirty="0"/>
              <a:t>Катего́рії есте́тики — це естетичні відчуття, смаки, оцінки, переживання, ідеї, ідеали, естетичні міркування, судження. Категорії естетики історично змінюються і розвиваються, відображаючи певні етапи у розвитку людського </a:t>
            </a:r>
            <a:r>
              <a:rPr lang="vi-VN" sz="1600" dirty="0" smtClean="0"/>
              <a:t>пізнання.</a:t>
            </a:r>
          </a:p>
          <a:p>
            <a:endParaRPr lang="vi-VN" sz="1600" dirty="0" smtClean="0"/>
          </a:p>
          <a:p>
            <a:r>
              <a:rPr lang="vi-VN" sz="1600" dirty="0"/>
              <a:t>Естетичні уявлення можуть існувати в нашому розумі як пари протилежних категорій, боротьба протилежних сил: «прекрасне — потворне», «піднесене — низьке», «комічне — трагічне». Китайський мудрець Лао-Цзи казав: «відкиньте прекрасне, і не буде потворного, облиште високе, і не буде низького». Естетичні категорії — це духовні моделі естетичної практики, де закріплено досвід опанування людиною світу.</a:t>
            </a:r>
          </a:p>
          <a:p>
            <a:endParaRPr lang="vi-VN" sz="1600" dirty="0" smtClean="0"/>
          </a:p>
          <a:p>
            <a:r>
              <a:rPr lang="vi-VN" sz="1600" dirty="0"/>
              <a:t>В естетичній свідомості людства незмінним зберігається існування естетичних категорій та їх глибинний зміст. Естетичні ж вподобання змінюються, як у часі, так і у просторі</a:t>
            </a:r>
            <a:r>
              <a:rPr lang="vi-VN" sz="1600" dirty="0" smtClean="0"/>
              <a:t>.</a:t>
            </a:r>
            <a:endParaRPr lang="vi-VN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</a:t>
            </a:r>
            <a:r>
              <a:rPr lang="uk-UA" dirty="0" smtClean="0"/>
              <a:t>ступ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457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Естетична свідомість існує на рівнях:</a:t>
            </a:r>
          </a:p>
          <a:p>
            <a:r>
              <a:rPr lang="uk-UA" dirty="0" err="1"/>
              <a:t>Безсвідомому</a:t>
            </a:r>
            <a:r>
              <a:rPr lang="uk-UA" dirty="0"/>
              <a:t> — як генетично успадкований від предків інстинкт</a:t>
            </a:r>
          </a:p>
          <a:p>
            <a:r>
              <a:rPr lang="uk-UA" dirty="0"/>
              <a:t>Чуттєвому — як емоційні стани</a:t>
            </a:r>
          </a:p>
          <a:p>
            <a:r>
              <a:rPr lang="uk-UA" dirty="0"/>
              <a:t>Розумовому — як усвідомлені цінності, естетичні категорії</a:t>
            </a:r>
          </a:p>
          <a:p>
            <a:r>
              <a:rPr lang="uk-UA" dirty="0"/>
              <a:t>Естетичні категорії виступають мірилом людських почуттів, порухів душі. Звісно, вони є відносними визначеннями, оскільки відчуття прекрасного у кожного так чи інакше відрізняється. Вони розробляються на основі побудови логічних визначень, які включають у себе найголовніші ознаки і риси того, що підпадає під естетичну категорію. Правда, естетичні категорії скоріше послуговують для наукового пізнання прекрасного, ніж основою для відчуття прекрасного.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963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З відомого античного </a:t>
            </a:r>
            <a:r>
              <a:rPr lang="uk-UA" dirty="0" err="1"/>
              <a:t>міфа</a:t>
            </a:r>
            <a:r>
              <a:rPr lang="uk-UA" dirty="0"/>
              <a:t> Гармонія (у перекладі з грецької «злагода, лад»), була донькою бога війни </a:t>
            </a:r>
            <a:r>
              <a:rPr lang="uk-UA" dirty="0" err="1"/>
              <a:t>Арея</a:t>
            </a:r>
            <a:r>
              <a:rPr lang="uk-UA" dirty="0"/>
              <a:t> та богині кохання і краси Афродіти. У міфі відбилось уявлення про гармонію як породження двох протилежних основ — краси і боротьби, любові і війни. Інший давньогрецький міф розповідає про походження всесвіту, де гармонія є протилежністю хаосу, який виступає однією з першооснов виникнення всесвіту. Хаос — щось позбавлене якості, визначеності, форми, це порожнеча, розпорошеність. Гармонія ж означає певну якісну визначеність, єдність і оформленість цілого як сукупності складових частин. Принципом, на основі якого ця єдність можлива, є міра. Грецької давнини сягають вислови: «нічого занадто», «міра — найкраще», «використовуй міру», «людина — міра всього». І, нарешті, найхарактернішим для піфагорійського вчення є те, що гармонія в них має числове вираження, що вона органічно пов'язана із сутністю числа. Числова гармонія лежить в основі античного вчення про космос із симетрично розташованими і настроєними на певний музичний числовий тон сферами. Піфагорійці визнавали, що форма Всесвіту має бути гармонійною, і надавали їй вигляду симетричних геометричних фігур: Землі — форму куба, вогневі — форму пірамід, повітрю — форму октаедра, воді — форму ікосаедра, сфері Всесвіту — форму додекаедра. Саме з цим пов'язане відоме </a:t>
            </a:r>
            <a:r>
              <a:rPr lang="uk-UA" dirty="0" err="1"/>
              <a:t>піфагорське</a:t>
            </a:r>
            <a:r>
              <a:rPr lang="uk-UA" dirty="0"/>
              <a:t> вчення про гармонію сфер. Піфагор та його послідовники вважали, що рух світил навколо центрального світового вогню створює гармонійну музику. Тому космос постає гармонійно побудованим і музично оформленим тілом. Гармонія притаманна насамперед об'єктивному світові речей, самому космосу. Вона властива і природі мистецтва.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err="1"/>
              <a:t>Категорії</a:t>
            </a:r>
            <a:r>
              <a:rPr lang="ru-RU" sz="4800" dirty="0"/>
              <a:t> </a:t>
            </a:r>
            <a:r>
              <a:rPr lang="ru-RU" sz="4800" dirty="0" err="1"/>
              <a:t>гармонія</a:t>
            </a:r>
            <a:r>
              <a:rPr lang="ru-RU" sz="4800" dirty="0"/>
              <a:t>, </a:t>
            </a:r>
            <a:r>
              <a:rPr lang="ru-RU" sz="4800" dirty="0" err="1"/>
              <a:t>міра</a:t>
            </a:r>
            <a:r>
              <a:rPr lang="ru-RU" sz="4800" dirty="0"/>
              <a:t> та хаос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70716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2248347"/>
            <a:ext cx="7833192" cy="4276997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Середньовічна естетика, яка виробляла своє розуміння гармонії, опинилася в складному і суперечливому становищі щодо античної спадщини. Античні уявлення про гармонійну побудову космосу, про мірне обертання небесних сфер не відповідали біблійним поглядам на будову і походження світу. Необхідно було обґрунтовувати нову християнську космогонію, аби замінити ідею космічної гармонії ієрархією земного і небесного, людського і Божого. Проте зовсім відмовитися від античного вчення про гармонію служителів культу не могли. Св. Григорій </a:t>
            </a:r>
            <a:r>
              <a:rPr lang="uk-UA" dirty="0" err="1"/>
              <a:t>Нісський</a:t>
            </a:r>
            <a:r>
              <a:rPr lang="uk-UA" dirty="0"/>
              <a:t> вважав, що гармонічна влаштованість світу є доказом слави Божої. Нової ідеєю щодо гармонії було уявлення її як тотожності цілого і частини; за нею стояло вчення стоїків і </a:t>
            </a:r>
            <a:r>
              <a:rPr lang="uk-UA" dirty="0" err="1"/>
              <a:t>неоплатонівців</a:t>
            </a:r>
            <a:r>
              <a:rPr lang="uk-UA" dirty="0"/>
              <a:t> про єдність </a:t>
            </a:r>
            <a:r>
              <a:rPr lang="uk-UA" dirty="0" err="1"/>
              <a:t>мікро-</a:t>
            </a:r>
            <a:r>
              <a:rPr lang="uk-UA" dirty="0"/>
              <a:t> і макрокосмосу.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805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5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К</a:t>
            </a:r>
            <a:r>
              <a:rPr lang="uk-UA" dirty="0" smtClean="0"/>
              <a:t>атегорії </a:t>
            </a:r>
            <a:r>
              <a:rPr lang="uk-UA" dirty="0"/>
              <a:t>гармонії і міри широко використовувалися й у Новий час, проте вони вже не були головними естетичними поняттями, за допомогою яких усвідомлювалися нові естетичні проблеми. Певний підсумок розвитку розуміння гармонії і міри знаходимо у Гегеля. Гармонію він розглядає в системі споріднених естетичних понять — правильності, симетрії, закономірності. Правильність, на його думку, є найбільш елементарним і абстрактним виявленням довершеності. Вана створюється шляхом однакового повторення певної фігури або мотиву, а отже, повністю виключає усяку різноманітність, в усьому передбачає однаковість і тотожність. З усіх ліній найправильнішою є пряма, а з геометричних фігур — куб. З правильністю пов'язана і симетрія. Але тут вже не досить одноманітного повтору тієї самої визначеності, що має місце в абстрактній правильності. Симетрія вимагає також і здійснення розрізнених у розмірах, положенні, формі, кольорі певних визначеностей, які, об'єднуючись, створюють симетрію. Обидва ці поняття, з точки зору Гегеля, характеризують кількісну визначеність речі, однак ще не відкривають діалектичного співвідношення кількості і якості. Що ж до гармонії, то вона має відношення не тільки до кількісної, а й до якісної визначеності, містить в собі три складові — внутрішню єдність, цілісність і узгодженість. Отже, категорія міри набуває в естетиці Гегеля універсального діалектичного значення. Всяка єдність протилежностей виступає в нього як міра, в якій ці протилежності об'єднуються. В цьому відношенні розуміння гармонії у Гегеля близьке до античного поняття середини. Гармонія виступає як певний тип міри, де якісні протилежності перебувають в якійсь єдності і цілісності.</a:t>
            </a:r>
          </a:p>
          <a:p>
            <a:endParaRPr lang="uk-UA" dirty="0"/>
          </a:p>
          <a:p>
            <a:r>
              <a:rPr lang="uk-UA" dirty="0"/>
              <a:t>Сучасна естетична наука широко використовує філософські категорії гармонії і міри. Однією із кардинальних її проблем є питання про гармонію природи і навіть більше — про гармонію Всесвіту. Чи відповідають виміри людини вимірам природи, біосфери? Не менш актуальною є проблема виховання гармонійної людини.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75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Прекрасне — центральна категорія естетики, в якій знаходять оцінку явища дійсності, твори мистецтва, які дають людині відчуття насолоди, втілюють у предметно-чуттєвій формі свободу і повноту творчих і пізнавальних сил і здатностей людини в усіх областях суспільного життя: трудовій, соціально-політичній, духовній та ін. Це найвища естетична цінність, яка збігається з уявленнями людини про досконалість або про те, що вдосконалює життя. Прекрасне — основна позитивна форма естетичного освоєння дійсності. В ній знаходить своє безпосереднє відображення естетичний ідеал. Найбільш близькі за значенням поняття: гармонійне, досконале, краса, гарне, вродливе, яскраве.</a:t>
            </a:r>
          </a:p>
          <a:p>
            <a:endParaRPr lang="uk-UA" dirty="0"/>
          </a:p>
          <a:p>
            <a:r>
              <a:rPr lang="uk-UA" dirty="0"/>
              <a:t>В естетиці існує декілька моделей розуміння прекрасного:</a:t>
            </a:r>
          </a:p>
          <a:p>
            <a:endParaRPr lang="uk-UA" dirty="0"/>
          </a:p>
          <a:p>
            <a:r>
              <a:rPr lang="uk-UA" dirty="0"/>
              <a:t>1. Прекрасне розуміють як втілення Бога (абсолютної ідеї) у конкретних речах чи явищах.</a:t>
            </a:r>
          </a:p>
          <a:p>
            <a:r>
              <a:rPr lang="uk-UA" dirty="0"/>
              <a:t>2. Прекрасне не є чимось об'єктивним. Джерелом та витоком прекрасного є сама людина, її свідомість.</a:t>
            </a:r>
          </a:p>
          <a:p>
            <a:r>
              <a:rPr lang="uk-UA" dirty="0"/>
              <a:t>3. Прекрасне — це природний прояв об'єктивних якостей явищ дійсності, найбільш близький до їх природних особливостей.</a:t>
            </a:r>
          </a:p>
          <a:p>
            <a:r>
              <a:rPr lang="uk-UA" dirty="0"/>
              <a:t>4. Прекрасне — це співвідношення об'єктивних особливостей життя з людиною як мірою краси.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/>
              <a:t>Категорії прекрасне і потворне</a:t>
            </a:r>
          </a:p>
        </p:txBody>
      </p:sp>
    </p:spTree>
    <p:extLst>
      <p:ext uri="{BB962C8B-B14F-4D97-AF65-F5344CB8AC3E}">
        <p14:creationId xmlns:p14="http://schemas.microsoft.com/office/powerpoint/2010/main" val="148078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4000" cy="460965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Особливості прекрасного:</a:t>
            </a:r>
          </a:p>
          <a:p>
            <a:endParaRPr lang="uk-UA" dirty="0"/>
          </a:p>
          <a:p>
            <a:r>
              <a:rPr lang="uk-UA" dirty="0"/>
              <a:t>має об'єктивну основу, що відбилась у так званих законах краси: законах гармонії, симетрії, міри;</a:t>
            </a:r>
          </a:p>
          <a:p>
            <a:r>
              <a:rPr lang="uk-UA" dirty="0"/>
              <a:t>має конкретно-історичний характер;</a:t>
            </a:r>
          </a:p>
          <a:p>
            <a:r>
              <a:rPr lang="uk-UA" dirty="0"/>
              <a:t>уявлення про прекрасне залежить від конкретних соціальних умов життя особистості, тобто від її способу життя;</a:t>
            </a:r>
          </a:p>
          <a:p>
            <a:r>
              <a:rPr lang="uk-UA" dirty="0"/>
              <a:t>ідеал прекрасного визначається також особливостями національної культури;</a:t>
            </a:r>
          </a:p>
          <a:p>
            <a:r>
              <a:rPr lang="uk-UA" dirty="0"/>
              <a:t>суб'єктивне розуміння прекрасного зумовлене рівнем індивідуальної, особистісної культури, особливостями естетичного смаку.</a:t>
            </a:r>
          </a:p>
          <a:p>
            <a:r>
              <a:rPr lang="uk-UA" dirty="0"/>
              <a:t>Потворне — антипод, протилежність прекрасного. Це категорія пов'язана з оцінкою тих явищ, які викликають людське обурення, незадоволення внаслідок дисгармонії і відображає неможливість або відсутність досконалості. Отже, якщо людина впізнає втілені в життя свої ідеальні уявлення про дійсність або те, що сприяє її вдосконаленню, то вона сприймає такі явища як прекрасні, а якщо зустрічаються з розпадом життя, з зовнішньою або внутрішньою дисгармонією, то це оцінюється як потворне. Тому прекрасне — найвища позитивна естетична цінність, а потворне — негативна естетична цінність.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8028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2049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Категорії естетики</vt:lpstr>
      <vt:lpstr>План</vt:lpstr>
      <vt:lpstr>Вступ</vt:lpstr>
      <vt:lpstr> </vt:lpstr>
      <vt:lpstr>Категорії гармонія, міра та хаос</vt:lpstr>
      <vt:lpstr> </vt:lpstr>
      <vt:lpstr>Презентация PowerPoint</vt:lpstr>
      <vt:lpstr>Категорії прекрасне і потворне</vt:lpstr>
      <vt:lpstr> </vt:lpstr>
      <vt:lpstr>Категорії піднесене і низьке</vt:lpstr>
      <vt:lpstr> </vt:lpstr>
      <vt:lpstr>Категорії комічне і трагічне</vt:lpstr>
      <vt:lpstr>Естетичні категорії та людські емоції</vt:lpstr>
      <vt:lpstr>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Категорії естетики</dc:title>
  <dc:creator>Laprima</dc:creator>
  <cp:lastModifiedBy>Laprima</cp:lastModifiedBy>
  <cp:revision>2</cp:revision>
  <dcterms:created xsi:type="dcterms:W3CDTF">2014-12-22T20:21:57Z</dcterms:created>
  <dcterms:modified xsi:type="dcterms:W3CDTF">2014-12-22T20:47:59Z</dcterms:modified>
</cp:coreProperties>
</file>