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</p:sldMasterIdLst>
  <p:notesMasterIdLst>
    <p:notesMasterId r:id="rId17"/>
  </p:notesMasterIdLst>
  <p:sldIdLst>
    <p:sldId id="269" r:id="rId2"/>
    <p:sldId id="268" r:id="rId3"/>
    <p:sldId id="271" r:id="rId4"/>
    <p:sldId id="260" r:id="rId5"/>
    <p:sldId id="262" r:id="rId6"/>
    <p:sldId id="276" r:id="rId7"/>
    <p:sldId id="275" r:id="rId8"/>
    <p:sldId id="257" r:id="rId9"/>
    <p:sldId id="270" r:id="rId10"/>
    <p:sldId id="273" r:id="rId11"/>
    <p:sldId id="272" r:id="rId12"/>
    <p:sldId id="267" r:id="rId13"/>
    <p:sldId id="277" r:id="rId14"/>
    <p:sldId id="265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24" autoAdjust="0"/>
  </p:normalViewPr>
  <p:slideViewPr>
    <p:cSldViewPr>
      <p:cViewPr>
        <p:scale>
          <a:sx n="90" d="100"/>
          <a:sy n="90" d="100"/>
        </p:scale>
        <p:origin x="-59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D9F34-D139-4A16-99E3-0DE1B5872D5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7F9E-76D7-4A94-BF18-1523198E9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7F9E-76D7-4A94-BF18-1523198E98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Основная масса компьютерных клавиатур выпускается либо в классическом белом, либо в черном цвете.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Дело в том, что человеческий зрительный аппарат гораздо легче воспринимает черные знаки на белом фоне, поиск же белых букв на черных клавишах со временем раздражает хрусталик глаза. Поэтому для частого и интенсивного набора больших объемов текстов предпочтительнее будет белая клавиатура.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«Высота» клавиш.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нынешнее время существует два вида клавиатур в зависимости от высоты клавиш — стандартные и 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slim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(так называемые клавиатуры ноутбука). Slim-клавиатуры ныне более популярны, так как клавиши нажимаются мягче и имеют меньший ход. Это удобно для набора больших объемов текста, так как кисти рук при работе на такой клавиатуре устают значительно меньше.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Компоновка клавиш.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угоду уменьшения размеров или преследуя какие-либо другие, известные лишь им одним, цели, многие производители намеренно изменяют привычное расположение клавиш на доске. При выборе клавиатуры это следует учитывать и изучать компоновку клавиш перед покупкой. Нестандартно размещенные функциональные клавиши способны доставить массу неудобств при работе, заставляя переучивать привычные рукам комбинации. Это приведет к снижению продуктивности и может вызвать временную усталость в кистях.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Громкость нажатия клавиш.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Этот аспект также является немаловажным. Хорошая клавиатура должна быть как можно более «тихой», так как звонкий стук клавиш способен доставлять немало неудобств как вам самим, так и находящимся рядом людям. Громкий монотонный стрекот клавиатуры со временем способен вызывать раздражение и нервозность.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7F9E-76D7-4A94-BF18-1523198E98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0"/>
            <a:ext cx="9143998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 bwMode="ltGray">
          <a:xfrm rot="10800000" flipH="1" flipV="1">
            <a:off x="5196423" y="228598"/>
            <a:ext cx="377727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"/>
            <a:ext cx="5196420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1703718"/>
            <a:ext cx="4344531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5145" y="3429000"/>
            <a:ext cx="3429893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00968" y="3"/>
            <a:ext cx="354303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903" y="234351"/>
            <a:ext cx="2831135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6240" y="5029200"/>
            <a:ext cx="283767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с одним скругленным углом 20"/>
          <p:cNvSpPr/>
          <p:nvPr/>
        </p:nvSpPr>
        <p:spPr bwMode="ltGray">
          <a:xfrm rot="10800000" flipV="1">
            <a:off x="170305" y="234351"/>
            <a:ext cx="5430663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flipH="1">
            <a:off x="342988" y="465283"/>
            <a:ext cx="5086486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582614"/>
            <a:ext cx="6139270" cy="5589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1377" y="582614"/>
            <a:ext cx="1463659" cy="5589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"/>
            <a:ext cx="388602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914400"/>
            <a:ext cx="3144068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466" y="4953001"/>
            <a:ext cx="3151731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3"/>
          </p:nvPr>
        </p:nvSpPr>
        <p:spPr>
          <a:xfrm>
            <a:off x="3886022" y="228600"/>
            <a:ext cx="5087675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876"/>
            <a:ext cx="914409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9814" y="0"/>
            <a:ext cx="3554186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 bwMode="ltGray">
          <a:xfrm rot="10800000" flipV="1">
            <a:off x="165023" y="234352"/>
            <a:ext cx="5429471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77000"/>
            <a:ext cx="914409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685800"/>
            <a:ext cx="4230202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5029200"/>
            <a:ext cx="4230202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981200"/>
            <a:ext cx="3487059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981200"/>
            <a:ext cx="348706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3484771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819400"/>
            <a:ext cx="3484771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8" y="1981200"/>
            <a:ext cx="3484771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8" y="2819400"/>
            <a:ext cx="3484771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 bwMode="ltGray">
          <a:xfrm rot="10800000" flipH="1" flipV="1">
            <a:off x="3543033" y="234351"/>
            <a:ext cx="5429567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354303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64" y="234351"/>
            <a:ext cx="2831135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6601" y="5029200"/>
            <a:ext cx="2837678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9821" y="465285"/>
            <a:ext cx="5091286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77000"/>
            <a:ext cx="8972601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72601" y="6477000"/>
            <a:ext cx="171399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9144000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0" y="228600"/>
            <a:ext cx="8973745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563562"/>
            <a:ext cx="7202776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720277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7100" y="6248400"/>
            <a:ext cx="81880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99A1EDA-FEB5-47B6-B13F-EBEA6A4CEF9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248400"/>
            <a:ext cx="560215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8" y="6248400"/>
            <a:ext cx="571651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17BB42-2521-4565-990A-FBBA7A8E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00042"/>
            <a:ext cx="5000660" cy="1714512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Эргономика рабочего места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2214554"/>
            <a:ext cx="3714776" cy="1285884"/>
          </a:xfrm>
          <a:noFill/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ученица 11-У класса </a:t>
            </a:r>
          </a:p>
          <a:p>
            <a:r>
              <a:rPr lang="ru-RU" dirty="0" err="1" smtClean="0"/>
              <a:t>Романенкова</a:t>
            </a:r>
            <a:r>
              <a:rPr lang="ru-RU" dirty="0" smtClean="0"/>
              <a:t> Дарья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418723.vk.me/v418723283/8a06/InxQWMpCT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1487"/>
            <a:ext cx="6286511" cy="62865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6729" y="428604"/>
            <a:ext cx="8854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</a:rPr>
              <a:t>Выбираем эргономичную клавиатуру:</a:t>
            </a:r>
            <a:endParaRPr lang="ru-RU" sz="3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14422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Цвет 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«Высота» клавиш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Компоновка клавиш.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Громкость нажатия клавиш. </a:t>
            </a:r>
            <a:endParaRPr lang="ru-RU" sz="2000" dirty="0"/>
          </a:p>
        </p:txBody>
      </p:sp>
      <p:pic>
        <p:nvPicPr>
          <p:cNvPr id="4103" name="Picture 7" descr="http://icons.iconarchive.com/icons/media-design/hydropro-hardware/512/HP-Keyboard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6490">
            <a:off x="138889" y="3400968"/>
            <a:ext cx="2643206" cy="31432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86116" y="1417724"/>
            <a:ext cx="557216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Запястье должно быть прямым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Никогда не опирайтесь на запястье, лежащее на столе. Не изгибайте суставы запястья: оно должно лежать в естественном положении.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Не сжимайте мышку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 силой. Это вызывает ненужное напряжение мышц, нарушает кровообращение и затрудняет движения. Если мышь не слушается, почистите ее.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Не работайте с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мышкой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полностью вытянутой рукой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Подбирая рабочий стол, выбирайте такой, чтобы за мышкой не приходилось тянуться слишком далеко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Для движения мышкой должно быть достаточно свободного места.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diyjina.narod.ru/mesto/mou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14422"/>
            <a:ext cx="2571768" cy="19854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6729" y="428604"/>
            <a:ext cx="8854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Как правильно пользоваться компьютерной мышкой? </a:t>
            </a:r>
            <a:endParaRPr lang="ru-RU" sz="3200" dirty="0"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3286124"/>
            <a:ext cx="2928958" cy="34163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Совет.</a:t>
            </a:r>
            <a:r>
              <a:rPr kumimoji="0" lang="ru-RU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Использование коврика позволяет избежать загрязнения мыши, так как коврик оказывается приподнятым над поверхностью стола. Не ставьте на коврик кружки и стаканы с напитками: они могут быть липкими и сильно загрязнят коврик и шарик мыши.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F:\Изображения\Картинки\Арт и фотки\комнатыыы\Новая папка\dKJeCQwlDog.jpg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0" y="3217417"/>
            <a:ext cx="3786182" cy="36405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12" descr="F:\Изображения\Картинки\Арт и фотки\комнатыыы\x_b6b53d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56000" y="2667000"/>
            <a:ext cx="5588000" cy="4191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11" descr="F:\Изображения\Картинки\Арт и фотки\комнатыыы\x_7e29af6c.jpg"/>
          <p:cNvPicPr>
            <a:picLocks noChangeAspect="1" noChangeArrowheads="1"/>
          </p:cNvPicPr>
          <p:nvPr/>
        </p:nvPicPr>
        <p:blipFill>
          <a:blip r:embed="rId4" cstate="print"/>
          <a:srcRect b="12287"/>
          <a:stretch>
            <a:fillRect/>
          </a:stretch>
        </p:blipFill>
        <p:spPr bwMode="auto">
          <a:xfrm>
            <a:off x="0" y="-1"/>
            <a:ext cx="5072066" cy="3429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F:\Изображения\Картинки\Арт и фотки\комнатыыы\Новая папка\Oe2KMZsXbtQ.jpg"/>
          <p:cNvPicPr>
            <a:picLocks noChangeAspect="1" noChangeArrowheads="1"/>
          </p:cNvPicPr>
          <p:nvPr/>
        </p:nvPicPr>
        <p:blipFill>
          <a:blip r:embed="rId5" cstate="print"/>
          <a:srcRect l="12857" t="11495" b="9677"/>
          <a:stretch>
            <a:fillRect/>
          </a:stretch>
        </p:blipFill>
        <p:spPr bwMode="auto">
          <a:xfrm>
            <a:off x="4786314" y="0"/>
            <a:ext cx="4357686" cy="34290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vg-news.ru/sites/default/files/news/201210/%20%D0%BA%D0%BB%D0%B0%D1%81%D1%81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-1"/>
            <a:ext cx="4429124" cy="3321843"/>
          </a:xfrm>
          <a:prstGeom prst="rect">
            <a:avLst/>
          </a:prstGeom>
          <a:noFill/>
        </p:spPr>
      </p:pic>
      <p:pic>
        <p:nvPicPr>
          <p:cNvPr id="51202" name="Picture 2" descr="http://s39.radikal.ru/i084/1010/ab/b004b7f3ed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86124"/>
            <a:ext cx="4762501" cy="3571876"/>
          </a:xfrm>
          <a:prstGeom prst="rect">
            <a:avLst/>
          </a:prstGeom>
          <a:noFill/>
        </p:spPr>
      </p:pic>
      <p:pic>
        <p:nvPicPr>
          <p:cNvPr id="51204" name="Picture 4" descr="http://www.kyivpost.com/media/images/2012/08/23/p1758u33im1gu629t8se2u1ers4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78277"/>
            <a:ext cx="4929190" cy="3579723"/>
          </a:xfrm>
          <a:prstGeom prst="rect">
            <a:avLst/>
          </a:prstGeom>
          <a:noFill/>
        </p:spPr>
      </p:pic>
      <p:pic>
        <p:nvPicPr>
          <p:cNvPr id="51206" name="Picture 6" descr="http://www.opposingviews.com/sites/default/files/featured_image/comp-te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1"/>
            <a:ext cx="4929191" cy="32902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powertracker.org/pictures/bdc69bfb5e6f28f774fa84387d176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5295783" cy="30718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428604"/>
            <a:ext cx="3429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Школы в Грузии оборудовали новыми компьютерными классами, которые по внешнему виду и технике могут посоревноваться с самыми продвинутыми офисами компаний. Все мониторы в классах сенсорные, кроме того система видео и аудио позволяет проводить интерактивные уроки. В процессе обучения школьники могут устраивать специальные показы на электронных досках.</a:t>
            </a:r>
          </a:p>
          <a:p>
            <a:r>
              <a:rPr lang="ru-RU" dirty="0" smtClean="0"/>
              <a:t>Кроме всего прочего завораживает дизайн самих помещений. Мебель и остальная обстановка выполнена в </a:t>
            </a:r>
            <a:r>
              <a:rPr lang="ru-RU" dirty="0" err="1" smtClean="0"/>
              <a:t>hi-tech</a:t>
            </a:r>
            <a:r>
              <a:rPr lang="ru-RU" dirty="0" smtClean="0"/>
              <a:t> стиле и больше напоминает футуристические картинки. </a:t>
            </a:r>
            <a:endParaRPr lang="ru-RU" dirty="0"/>
          </a:p>
        </p:txBody>
      </p:sp>
      <p:pic>
        <p:nvPicPr>
          <p:cNvPr id="24584" name="Picture 8" descr="http://i.kp.ua/m/510x0/12712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5286412" cy="3047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nfo.abril.com.br/images/materias/2012/11/curso-2012112810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2484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3500430" cy="142876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898"/>
          <a:stretch>
            <a:fillRect/>
          </a:stretch>
        </p:blipFill>
        <p:spPr bwMode="auto">
          <a:xfrm>
            <a:off x="0" y="2802776"/>
            <a:ext cx="6572264" cy="405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15074" y="2786058"/>
            <a:ext cx="2786050" cy="342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Расположитесь прямо напротив экрана монитора, верхняя часть монитора должна находится на уровне глаз, либо немного ниже, угол наклона монитора должен быть таким, чтобы нижняя часть экрана была к Вам ближе, чем его верхняя часть.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Высота рабочего стола должна быть такой, чтобы положенные на него руки были согнуты строго под прямым углом. Это же правило должно соблюдаться в отношении ног. Отрегулируйте высоту сиденья (стула) так, чтобы бедро и колено располагались под прямым углом друг к другу, при этом не забывайте про прямой угол на руках.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Как правильно сидеть за компьютером?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78632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 вашем столе должно быть </a:t>
            </a:r>
            <a:r>
              <a:rPr lang="ru-RU" sz="2000" u="sng" dirty="0" smtClean="0"/>
              <a:t>достаточно свободного места</a:t>
            </a:r>
            <a:r>
              <a:rPr lang="ru-RU" sz="2000" dirty="0" smtClean="0"/>
              <a:t>, чтобы вам было удобно работать, не отрываясь по пустякам. Если вам приходится делить свое время между компьютером и работой с бумагами, подумайте о панорамном методе, который позволит вам перемещаться между традиционным столом и компьютером не вставая. Если у вас есть возможность, постарайтесь найти стол с регулируемой высотой.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84" t="18825" r="11595" b="6755"/>
          <a:stretch>
            <a:fillRect/>
          </a:stretch>
        </p:blipFill>
        <p:spPr bwMode="auto">
          <a:xfrm>
            <a:off x="3000364" y="1357298"/>
            <a:ext cx="58579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202776" cy="681054"/>
          </a:xfrm>
        </p:spPr>
        <p:txBody>
          <a:bodyPr/>
          <a:lstStyle/>
          <a:p>
            <a:r>
              <a:rPr lang="ru-RU" dirty="0" smtClean="0"/>
              <a:t>Какой стол необходим?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1142984"/>
            <a:ext cx="26432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Лучше всего использовать специальный компьютерный стол со столешницей достаточной глубины,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местом под системный блок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выдвижной доской для клавиатуры и мышки.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F:\Изображения\Картинки\Арт и фотки\комнатыыы\x_2fedb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2253" y="2667000"/>
            <a:ext cx="6311747" cy="4191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1454" t="16345" r="18373" b="2160"/>
          <a:stretch>
            <a:fillRect/>
          </a:stretch>
        </p:blipFill>
        <p:spPr bwMode="auto">
          <a:xfrm>
            <a:off x="0" y="0"/>
            <a:ext cx="385762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Picture 4" descr="F:\Изображения\Картинки\Арт и фотки\комнатыыы\y_580fabd7.jpg"/>
          <p:cNvPicPr>
            <a:picLocks noChangeAspect="1" noChangeArrowheads="1"/>
          </p:cNvPicPr>
          <p:nvPr/>
        </p:nvPicPr>
        <p:blipFill>
          <a:blip r:embed="rId4" cstate="print"/>
          <a:srcRect t="304" r="11075"/>
          <a:stretch>
            <a:fillRect/>
          </a:stretch>
        </p:blipFill>
        <p:spPr bwMode="auto">
          <a:xfrm>
            <a:off x="0" y="3500438"/>
            <a:ext cx="4500562" cy="335756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7133" t="10714"/>
          <a:stretch>
            <a:fillRect/>
          </a:stretch>
        </p:blipFill>
        <p:spPr bwMode="auto">
          <a:xfrm>
            <a:off x="3674939" y="0"/>
            <a:ext cx="546906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5405"/>
          <a:stretch>
            <a:fillRect/>
          </a:stretch>
        </p:blipFill>
        <p:spPr bwMode="auto">
          <a:xfrm>
            <a:off x="214282" y="214290"/>
            <a:ext cx="528638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0227"/>
          <a:stretch>
            <a:fillRect/>
          </a:stretch>
        </p:blipFill>
        <p:spPr bwMode="auto">
          <a:xfrm>
            <a:off x="3000364" y="3143248"/>
            <a:ext cx="5929322" cy="355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Специальная подставка под бумажные документы облегчит вам одновременную работу на компьютере и с бумажными документами.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492878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73"/>
          <a:stretch>
            <a:fillRect/>
          </a:stretch>
        </p:blipFill>
        <p:spPr bwMode="auto">
          <a:xfrm>
            <a:off x="4857752" y="2436664"/>
            <a:ext cx="4286248" cy="4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202776" cy="681054"/>
          </a:xfrm>
        </p:spPr>
        <p:txBody>
          <a:bodyPr/>
          <a:lstStyle/>
          <a:p>
            <a:r>
              <a:rPr lang="ru-RU" dirty="0" smtClean="0"/>
              <a:t>Как выбрать удобное кресло?</a:t>
            </a:r>
            <a:endParaRPr lang="ru-RU" dirty="0"/>
          </a:p>
        </p:txBody>
      </p:sp>
      <p:pic>
        <p:nvPicPr>
          <p:cNvPr id="35844" name="Picture 4" descr="http://mismebel.by/files/images/import/mm_1852-2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8" y="1214422"/>
            <a:ext cx="3643338" cy="528812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1285860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выбрать стул для себя, обратите внимание на следующие характеристики: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наличие регулируемого по высоте сиденья;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наличие спинки, регулируемой как по высоте, так и в поперечном направлении;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наличие достаточной глубины сиденья;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должная устойчивость;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наличие колесиков, соответствующих покрытию пола в вашем офисе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наличие подлокотников.</a:t>
            </a:r>
            <a:endParaRPr lang="ru-RU" sz="2000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831848"/>
          </a:xfrm>
        </p:spPr>
        <p:txBody>
          <a:bodyPr/>
          <a:lstStyle/>
          <a:p>
            <a:pPr algn="ctr"/>
            <a:r>
              <a:rPr lang="ru-RU" dirty="0" smtClean="0"/>
              <a:t>Освещение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005" r="296"/>
          <a:stretch>
            <a:fillRect/>
          </a:stretch>
        </p:blipFill>
        <p:spPr bwMode="auto">
          <a:xfrm>
            <a:off x="142843" y="1071546"/>
            <a:ext cx="905061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29190" y="1214422"/>
            <a:ext cx="4071966" cy="5500726"/>
          </a:xfrm>
          <a:prstGeom prst="rect">
            <a:avLst/>
          </a:prstGeom>
          <a:solidFill>
            <a:srgbClr val="002060">
              <a:alpha val="79000"/>
            </a:srgbClr>
          </a:solidFill>
          <a:effectLst>
            <a:softEdge rad="317500"/>
          </a:effectLst>
        </p:spPr>
        <p:txBody>
          <a:bodyPr wrap="square" lIns="198000" tIns="190800" rIns="198000" bIns="190800" anchor="ctr" anchorCtr="0"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Займитесь организацией освещения рабочего места, правильное освещение снижает нагрузку на глаза до 30%. Свет не должен быть слишком тусклым, не должен захватывать часть рабочего пространства, оставляя остальное место затемненным. Отрегулируйте контрастность и яркость монитора, так как световые лучи от экрана направлены прямо Вам в глаза, излишняя яркость заставит глаза находится в состоянии постоянного напряжения.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2264" y="5286388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Соблюдайте дистанцию в 60-70см от глаз до монитора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071546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Чтение бумажных документов требует более сильного освещения, чем чтение с экрана монитора. Если вы одновременно работаете на компьютере и с бумажными документами, пользуйтесь настольной лампой, с помощью которой вы можете отрегулировать освещение таким образом, чтобы дополнительный свет, необходимый вам для чтения бумажных документов, на экран монитора не попадал.</a:t>
            </a:r>
            <a:endParaRPr lang="ru-RU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3107505"/>
            <a:ext cx="6286545" cy="3536181"/>
          </a:xfrm>
          <a:prstGeom prst="roundRect">
            <a:avLst>
              <a:gd name="adj" fmla="val 8248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831848"/>
          </a:xfrm>
        </p:spPr>
        <p:txBody>
          <a:bodyPr/>
          <a:lstStyle/>
          <a:p>
            <a:pPr algn="ctr"/>
            <a:r>
              <a:rPr lang="ru-RU" dirty="0" smtClean="0"/>
              <a:t>Освещение</a:t>
            </a:r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TS102801096</Template>
  <TotalTime>216</TotalTime>
  <Words>601</Words>
  <Application>Microsoft Office PowerPoint</Application>
  <PresentationFormat>Экран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EcoLiving_16x9</vt:lpstr>
      <vt:lpstr>Эргономика рабочего места</vt:lpstr>
      <vt:lpstr>Слайд 2</vt:lpstr>
      <vt:lpstr>Какой стол необходим?</vt:lpstr>
      <vt:lpstr>Слайд 4</vt:lpstr>
      <vt:lpstr>Слайд 5</vt:lpstr>
      <vt:lpstr>Слайд 6</vt:lpstr>
      <vt:lpstr>Как выбрать удобное кресло?</vt:lpstr>
      <vt:lpstr>Освещение</vt:lpstr>
      <vt:lpstr>Освещение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Dasha</cp:lastModifiedBy>
  <cp:revision>24</cp:revision>
  <dcterms:created xsi:type="dcterms:W3CDTF">2013-10-15T05:39:02Z</dcterms:created>
  <dcterms:modified xsi:type="dcterms:W3CDTF">2013-10-21T20:46:29Z</dcterms:modified>
</cp:coreProperties>
</file>