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sldIdLst>
    <p:sldId id="256" r:id="rId2"/>
    <p:sldId id="273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57" r:id="rId12"/>
    <p:sldId id="259" r:id="rId13"/>
    <p:sldId id="258" r:id="rId14"/>
    <p:sldId id="260" r:id="rId15"/>
    <p:sldId id="262" r:id="rId16"/>
    <p:sldId id="26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</p:sldIdLst>
  <p:sldSz cx="9144000" cy="5715000" type="screen16x10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2" autoAdjust="0"/>
    <p:restoredTop sz="94660"/>
  </p:normalViewPr>
  <p:slideViewPr>
    <p:cSldViewPr snapToGrid="0" snapToObjects="1">
      <p:cViewPr>
        <p:scale>
          <a:sx n="136" d="100"/>
          <a:sy n="136" d="100"/>
        </p:scale>
        <p:origin x="-936" y="-1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"/>
            <a:ext cx="7772400" cy="3809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6858000" cy="7620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1"/>
            <a:ext cx="7772400" cy="360097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1"/>
            <a:ext cx="7772400" cy="8890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0"/>
            <a:ext cx="5111750" cy="3733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0"/>
            <a:ext cx="3008313" cy="3733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0386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62500"/>
            <a:ext cx="8153400" cy="381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27500"/>
            <a:ext cx="8153400" cy="635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0500"/>
            <a:ext cx="7620000" cy="364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43501"/>
            <a:ext cx="3429000" cy="2540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2C3A39-A7D0-9347-BD34-7E8081DE5878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410729"/>
            <a:ext cx="3429000" cy="2365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37021" y="4874154"/>
            <a:ext cx="1096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143000"/>
            <a:ext cx="142876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67964" y="-25618"/>
            <a:ext cx="7107296" cy="2767846"/>
          </a:xfrm>
        </p:spPr>
        <p:txBody>
          <a:bodyPr>
            <a:noAutofit/>
          </a:bodyPr>
          <a:lstStyle/>
          <a:p>
            <a:r>
              <a:rPr lang="ru-RU" sz="4800" dirty="0" err="1"/>
              <a:t>П</a:t>
            </a:r>
            <a:r>
              <a:rPr lang="ru-RU" sz="4800" dirty="0" err="1" smtClean="0"/>
              <a:t>оняття</a:t>
            </a:r>
            <a:r>
              <a:rPr lang="ru-RU" sz="4800" dirty="0" smtClean="0"/>
              <a:t> про  </a:t>
            </a:r>
            <a:r>
              <a:rPr lang="ru-RU" sz="4800" dirty="0" err="1" smtClean="0"/>
              <a:t>лікарські</a:t>
            </a:r>
            <a:r>
              <a:rPr lang="ru-RU" sz="4800" dirty="0" smtClean="0"/>
              <a:t> </a:t>
            </a:r>
            <a:r>
              <a:rPr lang="ru-RU" sz="4800" dirty="0" err="1" smtClean="0"/>
              <a:t>препарати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61166" y="4111310"/>
            <a:ext cx="3273552" cy="815938"/>
          </a:xfrm>
        </p:spPr>
        <p:txBody>
          <a:bodyPr>
            <a:noAutofit/>
          </a:bodyPr>
          <a:lstStyle/>
          <a:p>
            <a:pPr algn="r"/>
            <a:r>
              <a:rPr lang="ru-RU" sz="1400"/>
              <a:t>К</a:t>
            </a:r>
            <a:r>
              <a:rPr lang="ru-RU" sz="1400" smtClean="0"/>
              <a:t>ожерко</a:t>
            </a:r>
            <a:r>
              <a:rPr lang="ru-RU" sz="1400" dirty="0" smtClean="0"/>
              <a:t> </a:t>
            </a:r>
            <a:r>
              <a:rPr lang="uk-UA" sz="1400" dirty="0" smtClean="0"/>
              <a:t>Є. 11-Б клас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73" y="-170969"/>
            <a:ext cx="3755454" cy="374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22" y="2417883"/>
            <a:ext cx="5231300" cy="326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5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r="3668"/>
          <a:stretch/>
        </p:blipFill>
        <p:spPr>
          <a:xfrm>
            <a:off x="1803556" y="0"/>
            <a:ext cx="7340444" cy="5715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61808" y="-495547"/>
            <a:ext cx="5791200" cy="1143000"/>
          </a:xfrm>
        </p:spPr>
        <p:txBody>
          <a:bodyPr>
            <a:normAutofit/>
          </a:bodyPr>
          <a:lstStyle/>
          <a:p>
            <a:r>
              <a:rPr lang="ru-RU" sz="2400" b="1" dirty="0"/>
              <a:t>Як </a:t>
            </a:r>
            <a:r>
              <a:rPr lang="ru-RU" sz="2400" b="1" dirty="0" err="1"/>
              <a:t>діють</a:t>
            </a:r>
            <a:r>
              <a:rPr lang="ru-RU" sz="2400" b="1" dirty="0"/>
              <a:t> </a:t>
            </a:r>
            <a:r>
              <a:rPr lang="ru-RU" sz="2400" b="1" dirty="0" err="1"/>
              <a:t>антибіотики</a:t>
            </a:r>
            <a:r>
              <a:rPr lang="ru-RU" sz="2400" b="1" dirty="0"/>
              <a:t>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211" y="647453"/>
            <a:ext cx="4872728" cy="5067547"/>
          </a:xfrm>
          <a:noFill/>
        </p:spPr>
        <p:txBody>
          <a:bodyPr>
            <a:normAutofit/>
          </a:bodyPr>
          <a:lstStyle/>
          <a:p>
            <a:r>
              <a:rPr lang="ru-RU" sz="1400" dirty="0" err="1"/>
              <a:t>Вчені-біохіміки</a:t>
            </a:r>
            <a:r>
              <a:rPr lang="ru-RU" sz="1400" dirty="0"/>
              <a:t> </a:t>
            </a:r>
            <a:r>
              <a:rPr lang="ru-RU" sz="1400" dirty="0" err="1"/>
              <a:t>вважають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антибіотики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інгібіторами</a:t>
            </a:r>
            <a:r>
              <a:rPr lang="ru-RU" sz="1400" dirty="0"/>
              <a:t> </a:t>
            </a:r>
            <a:r>
              <a:rPr lang="ru-RU" sz="1400" dirty="0" err="1"/>
              <a:t>ферментативних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відбуваються</a:t>
            </a:r>
            <a:r>
              <a:rPr lang="ru-RU" sz="1400" dirty="0"/>
              <a:t> в </a:t>
            </a:r>
            <a:r>
              <a:rPr lang="ru-RU" sz="1400" dirty="0" err="1"/>
              <a:t>мікроорганізмах</a:t>
            </a:r>
            <a:r>
              <a:rPr lang="ru-RU" sz="1400" dirty="0"/>
              <a:t>, </a:t>
            </a:r>
            <a:r>
              <a:rPr lang="ru-RU" sz="1400" dirty="0" err="1"/>
              <a:t>тобто</a:t>
            </a:r>
            <a:r>
              <a:rPr lang="ru-RU" sz="1400" dirty="0"/>
              <a:t> </a:t>
            </a:r>
            <a:r>
              <a:rPr lang="ru-RU" sz="1400" dirty="0" err="1"/>
              <a:t>речовинами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перешкоджають</a:t>
            </a:r>
            <a:r>
              <a:rPr lang="ru-RU" sz="1400" dirty="0"/>
              <a:t> ферментам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 </a:t>
            </a:r>
            <a:r>
              <a:rPr lang="ru-RU" sz="1400" dirty="0" err="1"/>
              <a:t>виконувати</a:t>
            </a:r>
            <a:r>
              <a:rPr lang="ru-RU" sz="1400" dirty="0"/>
              <a:t> </a:t>
            </a:r>
            <a:r>
              <a:rPr lang="ru-RU" sz="1400" dirty="0" err="1"/>
              <a:t>властиві</a:t>
            </a:r>
            <a:r>
              <a:rPr lang="ru-RU" sz="1400" dirty="0"/>
              <a:t> </a:t>
            </a:r>
            <a:r>
              <a:rPr lang="ru-RU" sz="1400" dirty="0" err="1"/>
              <a:t>їм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Пеніцилін</a:t>
            </a:r>
            <a:r>
              <a:rPr lang="ru-RU" sz="1400" dirty="0"/>
              <a:t>, </a:t>
            </a:r>
            <a:r>
              <a:rPr lang="ru-RU" sz="1400" dirty="0" err="1"/>
              <a:t>наприклад</a:t>
            </a:r>
            <a:r>
              <a:rPr lang="ru-RU" sz="1400" dirty="0"/>
              <a:t>, </a:t>
            </a:r>
            <a:r>
              <a:rPr lang="ru-RU" sz="1400" dirty="0" err="1"/>
              <a:t>перешкоджає</a:t>
            </a:r>
            <a:r>
              <a:rPr lang="ru-RU" sz="1400" dirty="0"/>
              <a:t> </a:t>
            </a:r>
            <a:r>
              <a:rPr lang="ru-RU" sz="1400" dirty="0" err="1"/>
              <a:t>бактеріям</a:t>
            </a:r>
            <a:r>
              <a:rPr lang="ru-RU" sz="1400" dirty="0"/>
              <a:t> </a:t>
            </a:r>
            <a:r>
              <a:rPr lang="ru-RU" sz="1400" dirty="0" err="1"/>
              <a:t>виробляти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вони </a:t>
            </a:r>
            <a:r>
              <a:rPr lang="ru-RU" sz="1400" dirty="0" err="1"/>
              <a:t>будують</a:t>
            </a:r>
            <a:r>
              <a:rPr lang="ru-RU" sz="1400" dirty="0"/>
              <a:t> свою </a:t>
            </a:r>
            <a:r>
              <a:rPr lang="ru-RU" sz="1400" dirty="0" err="1"/>
              <a:t>клітинну</a:t>
            </a:r>
            <a:r>
              <a:rPr lang="ru-RU" sz="1400" dirty="0"/>
              <a:t> </a:t>
            </a:r>
            <a:r>
              <a:rPr lang="ru-RU" sz="1400" dirty="0" err="1"/>
              <a:t>оболонку</a:t>
            </a:r>
            <a:r>
              <a:rPr lang="ru-RU" sz="1400" dirty="0"/>
              <a:t>. </a:t>
            </a:r>
            <a:r>
              <a:rPr lang="ru-RU" sz="1400" dirty="0" err="1"/>
              <a:t>Тетрациклін</a:t>
            </a:r>
            <a:r>
              <a:rPr lang="ru-RU" sz="1400" dirty="0"/>
              <a:t> і </a:t>
            </a:r>
            <a:r>
              <a:rPr lang="ru-RU" sz="1400" dirty="0" err="1"/>
              <a:t>стрептоміцин</a:t>
            </a:r>
            <a:r>
              <a:rPr lang="ru-RU" sz="1400" dirty="0"/>
              <a:t> </a:t>
            </a:r>
            <a:r>
              <a:rPr lang="ru-RU" sz="1400" dirty="0" err="1"/>
              <a:t>порушують</a:t>
            </a:r>
            <a:r>
              <a:rPr lang="ru-RU" sz="1400" dirty="0"/>
              <a:t> </a:t>
            </a:r>
            <a:r>
              <a:rPr lang="ru-RU" sz="1400" dirty="0" err="1"/>
              <a:t>життєвий</a:t>
            </a:r>
            <a:r>
              <a:rPr lang="ru-RU" sz="1400" dirty="0"/>
              <a:t> цикл </a:t>
            </a:r>
            <a:r>
              <a:rPr lang="ru-RU" sz="1400" dirty="0" err="1"/>
              <a:t>бактерії</a:t>
            </a:r>
            <a:r>
              <a:rPr lang="ru-RU" sz="1400" dirty="0"/>
              <a:t>, </a:t>
            </a:r>
            <a:r>
              <a:rPr lang="ru-RU" sz="1400" dirty="0" err="1"/>
              <a:t>подавляючи</a:t>
            </a:r>
            <a:r>
              <a:rPr lang="ru-RU" sz="1400" dirty="0"/>
              <a:t> синтез </a:t>
            </a:r>
            <a:r>
              <a:rPr lang="ru-RU" sz="1400" dirty="0" err="1"/>
              <a:t>необхідних</a:t>
            </a:r>
            <a:r>
              <a:rPr lang="ru-RU" sz="1400" dirty="0"/>
              <a:t> </a:t>
            </a:r>
            <a:r>
              <a:rPr lang="ru-RU" sz="1400" dirty="0" err="1"/>
              <a:t>їй</a:t>
            </a:r>
            <a:r>
              <a:rPr lang="ru-RU" sz="1400" dirty="0"/>
              <a:t> </a:t>
            </a:r>
            <a:r>
              <a:rPr lang="ru-RU" sz="1400" dirty="0" err="1"/>
              <a:t>білків</a:t>
            </a:r>
            <a:r>
              <a:rPr lang="ru-RU" sz="1400" dirty="0"/>
              <a:t>. За схожим принципом </a:t>
            </a:r>
            <a:r>
              <a:rPr lang="ru-RU" sz="1400" dirty="0" err="1"/>
              <a:t>діють</a:t>
            </a:r>
            <a:r>
              <a:rPr lang="ru-RU" sz="1400" dirty="0"/>
              <a:t> і </a:t>
            </a:r>
            <a:r>
              <a:rPr lang="ru-RU" sz="1400" dirty="0" err="1"/>
              <a:t>сульфамідні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( стрептоцид, норсульфазол, </a:t>
            </a:r>
            <a:r>
              <a:rPr lang="ru-RU" sz="1400" dirty="0" err="1"/>
              <a:t>сульфадимезин</a:t>
            </a:r>
            <a:r>
              <a:rPr lang="ru-RU" sz="1400" dirty="0"/>
              <a:t>, </a:t>
            </a:r>
            <a:r>
              <a:rPr lang="ru-RU" sz="1400" dirty="0" err="1"/>
              <a:t>етазол</a:t>
            </a:r>
            <a:r>
              <a:rPr lang="ru-RU" sz="1400" dirty="0"/>
              <a:t>). Вони структурно </a:t>
            </a:r>
            <a:r>
              <a:rPr lang="ru-RU" sz="1400" dirty="0" err="1"/>
              <a:t>схожі</a:t>
            </a:r>
            <a:r>
              <a:rPr lang="ru-RU" sz="1400" dirty="0"/>
              <a:t> з </a:t>
            </a:r>
            <a:r>
              <a:rPr lang="ru-RU" sz="1400" dirty="0" err="1"/>
              <a:t>деякими</a:t>
            </a:r>
            <a:r>
              <a:rPr lang="ru-RU" sz="1400" dirty="0"/>
              <a:t> </a:t>
            </a:r>
            <a:r>
              <a:rPr lang="ru-RU" sz="1400" dirty="0" err="1"/>
              <a:t>органічними</a:t>
            </a:r>
            <a:r>
              <a:rPr lang="ru-RU" sz="1400" dirty="0"/>
              <a:t> кислотами, </a:t>
            </a:r>
            <a:r>
              <a:rPr lang="ru-RU" sz="1400" dirty="0" err="1"/>
              <a:t>необхідними</a:t>
            </a:r>
            <a:r>
              <a:rPr lang="ru-RU" sz="1400" dirty="0"/>
              <a:t> для </a:t>
            </a:r>
            <a:r>
              <a:rPr lang="ru-RU" sz="1400" dirty="0" err="1"/>
              <a:t>розмноження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. </a:t>
            </a:r>
            <a:r>
              <a:rPr lang="ru-RU" sz="1400" dirty="0" err="1"/>
              <a:t>Заміщуючи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 у ферментах, </a:t>
            </a:r>
            <a:r>
              <a:rPr lang="ru-RU" sz="1400" dirty="0" err="1"/>
              <a:t>сульфаміди</a:t>
            </a:r>
            <a:r>
              <a:rPr lang="ru-RU" sz="1400" dirty="0"/>
              <a:t> </a:t>
            </a:r>
            <a:r>
              <a:rPr lang="ru-RU" sz="1400" dirty="0" err="1"/>
              <a:t>припиняють</a:t>
            </a:r>
            <a:r>
              <a:rPr lang="ru-RU" sz="1400" dirty="0"/>
              <a:t> </a:t>
            </a:r>
            <a:r>
              <a:rPr lang="ru-RU" sz="1400" dirty="0" err="1"/>
              <a:t>ріст</a:t>
            </a:r>
            <a:r>
              <a:rPr lang="ru-RU" sz="1400" dirty="0"/>
              <a:t> </a:t>
            </a:r>
            <a:r>
              <a:rPr lang="ru-RU" sz="1400" dirty="0" err="1"/>
              <a:t>бактерії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А от при </a:t>
            </a:r>
            <a:r>
              <a:rPr lang="ru-RU" sz="1400" dirty="0" err="1"/>
              <a:t>вірусних</a:t>
            </a:r>
            <a:r>
              <a:rPr lang="ru-RU" sz="1400" dirty="0"/>
              <a:t> </a:t>
            </a:r>
            <a:r>
              <a:rPr lang="ru-RU" sz="1400" dirty="0" err="1"/>
              <a:t>захворюваннях</a:t>
            </a:r>
            <a:r>
              <a:rPr lang="ru-RU" sz="1400" dirty="0"/>
              <a:t> (</a:t>
            </a:r>
            <a:r>
              <a:rPr lang="ru-RU" sz="1400" dirty="0" err="1"/>
              <a:t>грип</a:t>
            </a:r>
            <a:r>
              <a:rPr lang="ru-RU" sz="1400" dirty="0"/>
              <a:t>, </a:t>
            </a:r>
            <a:r>
              <a:rPr lang="ru-RU" sz="1400" dirty="0" err="1"/>
              <a:t>кір</a:t>
            </a:r>
            <a:r>
              <a:rPr lang="ru-RU" sz="1400" dirty="0"/>
              <a:t>, </a:t>
            </a:r>
            <a:r>
              <a:rPr lang="ru-RU" sz="1400" dirty="0" err="1"/>
              <a:t>вітрова</a:t>
            </a:r>
            <a:r>
              <a:rPr lang="ru-RU" sz="1400" dirty="0"/>
              <a:t> </a:t>
            </a:r>
            <a:r>
              <a:rPr lang="ru-RU" sz="1400" dirty="0" err="1"/>
              <a:t>віспа</a:t>
            </a:r>
            <a:r>
              <a:rPr lang="ru-RU" sz="1400" dirty="0"/>
              <a:t>) </a:t>
            </a:r>
            <a:r>
              <a:rPr lang="ru-RU" sz="1400" dirty="0" err="1"/>
              <a:t>антибіотики</a:t>
            </a:r>
            <a:r>
              <a:rPr lang="ru-RU" sz="1400" dirty="0"/>
              <a:t> </a:t>
            </a:r>
            <a:r>
              <a:rPr lang="ru-RU" sz="1400" dirty="0" err="1"/>
              <a:t>втрачають</a:t>
            </a:r>
            <a:r>
              <a:rPr lang="ru-RU" sz="1400" dirty="0"/>
              <a:t> </a:t>
            </a:r>
            <a:r>
              <a:rPr lang="ru-RU" sz="1400" dirty="0" err="1"/>
              <a:t>ефективність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пояснюється</a:t>
            </a:r>
            <a:r>
              <a:rPr lang="ru-RU" sz="1400" dirty="0"/>
              <a:t>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віруси</a:t>
            </a:r>
            <a:r>
              <a:rPr lang="ru-RU" sz="1400" dirty="0"/>
              <a:t> на </a:t>
            </a:r>
            <a:r>
              <a:rPr lang="ru-RU" sz="1400" dirty="0" err="1"/>
              <a:t>відміну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 не </a:t>
            </a:r>
            <a:r>
              <a:rPr lang="ru-RU" sz="1400" dirty="0" err="1"/>
              <a:t>мають</a:t>
            </a:r>
            <a:r>
              <a:rPr lang="ru-RU" sz="1400" dirty="0"/>
              <a:t> </a:t>
            </a:r>
            <a:r>
              <a:rPr lang="ru-RU" sz="1400" dirty="0" err="1"/>
              <a:t>власних</a:t>
            </a:r>
            <a:r>
              <a:rPr lang="ru-RU" sz="1400" dirty="0"/>
              <a:t> </a:t>
            </a:r>
            <a:r>
              <a:rPr lang="ru-RU" sz="1400" dirty="0" err="1"/>
              <a:t>ферментів</a:t>
            </a:r>
            <a:r>
              <a:rPr lang="ru-RU" sz="1400" dirty="0"/>
              <a:t>, а </a:t>
            </a:r>
            <a:r>
              <a:rPr lang="ru-RU" sz="1400" dirty="0" err="1"/>
              <a:t>використовують</a:t>
            </a:r>
            <a:r>
              <a:rPr lang="ru-RU" sz="1400" dirty="0"/>
              <a:t> </a:t>
            </a:r>
            <a:r>
              <a:rPr lang="ru-RU" sz="1400" dirty="0" err="1"/>
              <a:t>ферменти</a:t>
            </a:r>
            <a:r>
              <a:rPr lang="ru-RU" sz="1400" dirty="0"/>
              <a:t> </a:t>
            </a:r>
            <a:r>
              <a:rPr lang="ru-RU" sz="1400" dirty="0" err="1"/>
              <a:t>організмів</a:t>
            </a:r>
            <a:r>
              <a:rPr lang="ru-RU" sz="1400" dirty="0"/>
              <a:t>, у </a:t>
            </a:r>
            <a:r>
              <a:rPr lang="ru-RU" sz="1400" dirty="0" err="1"/>
              <a:t>яких</a:t>
            </a:r>
            <a:r>
              <a:rPr lang="ru-RU" sz="1400" dirty="0"/>
              <a:t> вони </a:t>
            </a:r>
            <a:r>
              <a:rPr lang="ru-RU" sz="1400" dirty="0" err="1"/>
              <a:t>живуть</a:t>
            </a:r>
            <a:r>
              <a:rPr lang="ru-RU" sz="1400" dirty="0"/>
              <a:t>, </a:t>
            </a:r>
            <a:r>
              <a:rPr lang="ru-RU" sz="1400" dirty="0" err="1"/>
              <a:t>порушуючи</a:t>
            </a:r>
            <a:r>
              <a:rPr lang="ru-RU" sz="1400" dirty="0"/>
              <a:t> </a:t>
            </a:r>
            <a:r>
              <a:rPr lang="ru-RU" sz="1400" dirty="0" err="1"/>
              <a:t>цим</a:t>
            </a:r>
            <a:r>
              <a:rPr lang="ru-RU" sz="1400" dirty="0"/>
              <a:t> </a:t>
            </a:r>
            <a:r>
              <a:rPr lang="ru-RU" sz="1400" dirty="0" err="1"/>
              <a:t>їхню</a:t>
            </a:r>
            <a:r>
              <a:rPr lang="ru-RU" sz="1400" dirty="0"/>
              <a:t> </a:t>
            </a:r>
            <a:r>
              <a:rPr lang="ru-RU" sz="1400" dirty="0" err="1"/>
              <a:t>життєдіяльність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873"/>
          <a:stretch/>
        </p:blipFill>
        <p:spPr>
          <a:xfrm>
            <a:off x="-1" y="-1"/>
            <a:ext cx="9144001" cy="571500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554437"/>
            <a:ext cx="5791200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являє</a:t>
            </a:r>
            <a:r>
              <a:rPr lang="ru-RU" sz="2400" b="1" dirty="0"/>
              <a:t> собою </a:t>
            </a:r>
            <a:r>
              <a:rPr lang="ru-RU" sz="2400" b="1" dirty="0" err="1"/>
              <a:t>аспірин</a:t>
            </a:r>
            <a:r>
              <a:rPr lang="ru-RU" sz="2400" b="1" dirty="0"/>
              <a:t>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271" y="645391"/>
            <a:ext cx="9012717" cy="2944802"/>
          </a:xfrm>
          <a:solidFill>
            <a:srgbClr val="FFFFFF">
              <a:alpha val="8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1400" dirty="0" err="1"/>
              <a:t>Найвідомішим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анальгетиків</a:t>
            </a:r>
            <a:r>
              <a:rPr lang="ru-RU" sz="1400" dirty="0"/>
              <a:t> – </a:t>
            </a:r>
            <a:r>
              <a:rPr lang="ru-RU" sz="1400" dirty="0" err="1"/>
              <a:t>речовин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знеболювальну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,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аспірин</a:t>
            </a:r>
            <a:r>
              <a:rPr lang="ru-RU" sz="1400" dirty="0"/>
              <a:t>,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кислота. За </a:t>
            </a:r>
            <a:r>
              <a:rPr lang="ru-RU" sz="1400" dirty="0" err="1"/>
              <a:t>хімічною</a:t>
            </a:r>
            <a:r>
              <a:rPr lang="ru-RU" sz="1400" dirty="0"/>
              <a:t> природою –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сполука</a:t>
            </a:r>
            <a:r>
              <a:rPr lang="ru-RU" sz="1400" dirty="0"/>
              <a:t>, </a:t>
            </a:r>
            <a:r>
              <a:rPr lang="ru-RU" sz="1400" dirty="0" err="1"/>
              <a:t>похідна</a:t>
            </a:r>
            <a:r>
              <a:rPr lang="ru-RU" sz="1400" dirty="0"/>
              <a:t> </a:t>
            </a:r>
            <a:r>
              <a:rPr lang="ru-RU" sz="1400" dirty="0" err="1"/>
              <a:t>саліцилової</a:t>
            </a:r>
            <a:r>
              <a:rPr lang="ru-RU" sz="1400" dirty="0"/>
              <a:t> (</a:t>
            </a:r>
            <a:r>
              <a:rPr lang="ru-RU" sz="1400" dirty="0" err="1"/>
              <a:t>гідроксибензойної</a:t>
            </a:r>
            <a:r>
              <a:rPr lang="ru-RU" sz="1400" dirty="0"/>
              <a:t>) </a:t>
            </a:r>
            <a:r>
              <a:rPr lang="ru-RU" sz="1400" dirty="0" err="1"/>
              <a:t>кислоти</a:t>
            </a:r>
            <a:r>
              <a:rPr lang="ru-RU" sz="1400" dirty="0"/>
              <a:t> </a:t>
            </a:r>
            <a:r>
              <a:rPr lang="ru-RU" sz="1400" i="1" dirty="0"/>
              <a:t>(мал.34)</a:t>
            </a:r>
            <a:r>
              <a:rPr lang="ru-RU" sz="1400" dirty="0"/>
              <a:t>, у </a:t>
            </a:r>
            <a:r>
              <a:rPr lang="ru-RU" sz="1400" dirty="0" err="1"/>
              <a:t>якій</a:t>
            </a:r>
            <a:r>
              <a:rPr lang="ru-RU" sz="1400" dirty="0"/>
              <a:t> атом </a:t>
            </a:r>
            <a:r>
              <a:rPr lang="ru-RU" sz="1400" dirty="0" err="1"/>
              <a:t>Гідрогену</a:t>
            </a:r>
            <a:r>
              <a:rPr lang="ru-RU" sz="1400" dirty="0"/>
              <a:t> </a:t>
            </a:r>
            <a:r>
              <a:rPr lang="ru-RU" sz="1400" dirty="0" err="1"/>
              <a:t>гідроксильної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заміщений</a:t>
            </a:r>
            <a:r>
              <a:rPr lang="ru-RU" sz="1400" dirty="0"/>
              <a:t> на </a:t>
            </a:r>
            <a:r>
              <a:rPr lang="ru-RU" sz="1400" dirty="0" err="1"/>
              <a:t>ацетилгрупу</a:t>
            </a:r>
            <a:r>
              <a:rPr lang="ru-RU" sz="1400" dirty="0"/>
              <a:t> (ацетат-</a:t>
            </a:r>
            <a:r>
              <a:rPr lang="ru-RU" sz="1400" dirty="0" err="1"/>
              <a:t>аніон</a:t>
            </a:r>
            <a:r>
              <a:rPr lang="ru-RU" sz="1400" dirty="0"/>
              <a:t> СН</a:t>
            </a:r>
            <a:r>
              <a:rPr lang="ru-RU" sz="1400" baseline="-25000" dirty="0"/>
              <a:t>3</a:t>
            </a:r>
            <a:r>
              <a:rPr lang="ru-RU" sz="1400" dirty="0"/>
              <a:t>СОО–) – </a:t>
            </a:r>
            <a:r>
              <a:rPr lang="ru-RU" sz="1400" dirty="0" err="1"/>
              <a:t>залишок</a:t>
            </a:r>
            <a:r>
              <a:rPr lang="ru-RU" sz="1400" dirty="0"/>
              <a:t> </a:t>
            </a:r>
            <a:r>
              <a:rPr lang="ru-RU" sz="1400" dirty="0" err="1"/>
              <a:t>оцтової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 СН</a:t>
            </a:r>
            <a:r>
              <a:rPr lang="ru-RU" sz="1400" baseline="-25000" dirty="0"/>
              <a:t>3</a:t>
            </a:r>
            <a:r>
              <a:rPr lang="ru-RU" sz="1400" dirty="0"/>
              <a:t>СООН </a:t>
            </a:r>
          </a:p>
          <a:p>
            <a:pPr algn="ctr"/>
            <a:r>
              <a:rPr lang="ru-RU" sz="1400" dirty="0" err="1"/>
              <a:t>Аспірин</a:t>
            </a:r>
            <a:r>
              <a:rPr lang="ru-RU" sz="1400" dirty="0"/>
              <a:t> – </a:t>
            </a:r>
            <a:r>
              <a:rPr lang="ru-RU" sz="1400" dirty="0" err="1"/>
              <a:t>лікарський</a:t>
            </a:r>
            <a:r>
              <a:rPr lang="ru-RU" sz="1400" dirty="0"/>
              <a:t> препарат </a:t>
            </a:r>
            <a:r>
              <a:rPr lang="ru-RU" sz="1400" dirty="0" err="1"/>
              <a:t>із</a:t>
            </a:r>
            <a:r>
              <a:rPr lang="ru-RU" sz="1400" dirty="0"/>
              <a:t> широким спектром </a:t>
            </a:r>
            <a:r>
              <a:rPr lang="ru-RU" sz="1400" dirty="0" err="1"/>
              <a:t>застосування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жарознижуючий</a:t>
            </a:r>
            <a:r>
              <a:rPr lang="ru-RU" sz="1400" dirty="0"/>
              <a:t>, </a:t>
            </a:r>
            <a:r>
              <a:rPr lang="ru-RU" sz="1400" dirty="0" err="1"/>
              <a:t>знеболюючий</a:t>
            </a:r>
            <a:r>
              <a:rPr lang="ru-RU" sz="1400" dirty="0"/>
              <a:t>, </a:t>
            </a:r>
            <a:r>
              <a:rPr lang="ru-RU" sz="1400" dirty="0" err="1"/>
              <a:t>антиревматичний</a:t>
            </a:r>
            <a:r>
              <a:rPr lang="ru-RU" sz="1400" dirty="0"/>
              <a:t>, </a:t>
            </a:r>
            <a:r>
              <a:rPr lang="ru-RU" sz="1400" dirty="0" err="1"/>
              <a:t>антиневралгійний</a:t>
            </a:r>
            <a:r>
              <a:rPr lang="ru-RU" sz="1400" dirty="0"/>
              <a:t> </a:t>
            </a:r>
            <a:r>
              <a:rPr lang="ru-RU" sz="1400" dirty="0" err="1"/>
              <a:t>засіб</a:t>
            </a:r>
            <a:r>
              <a:rPr lang="ru-RU" sz="1400" dirty="0"/>
              <a:t>. Тому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виробляють</a:t>
            </a:r>
            <a:r>
              <a:rPr lang="ru-RU" sz="1400" dirty="0"/>
              <a:t> у великих </a:t>
            </a:r>
            <a:r>
              <a:rPr lang="ru-RU" sz="1400" dirty="0" err="1"/>
              <a:t>кількостях</a:t>
            </a:r>
            <a:r>
              <a:rPr lang="ru-RU" sz="1400" dirty="0"/>
              <a:t>. </a:t>
            </a:r>
            <a:r>
              <a:rPr lang="ru-RU" sz="1400" dirty="0" err="1"/>
              <a:t>Щорічно</a:t>
            </a:r>
            <a:r>
              <a:rPr lang="ru-RU" sz="1400" dirty="0"/>
              <a:t> на </a:t>
            </a:r>
            <a:r>
              <a:rPr lang="ru-RU" sz="1400" dirty="0" err="1"/>
              <a:t>планеті</a:t>
            </a:r>
            <a:r>
              <a:rPr lang="ru-RU" sz="1400" dirty="0"/>
              <a:t> </a:t>
            </a:r>
            <a:r>
              <a:rPr lang="ru-RU" sz="1400" dirty="0" err="1"/>
              <a:t>вживають</a:t>
            </a:r>
            <a:r>
              <a:rPr lang="ru-RU" sz="1400" dirty="0"/>
              <a:t> </a:t>
            </a:r>
            <a:r>
              <a:rPr lang="ru-RU" sz="1400" dirty="0" err="1"/>
              <a:t>близько</a:t>
            </a:r>
            <a:r>
              <a:rPr lang="ru-RU" sz="1400" dirty="0"/>
              <a:t> 50 млн. упаковок </a:t>
            </a:r>
            <a:r>
              <a:rPr lang="ru-RU" sz="1400" dirty="0" err="1"/>
              <a:t>аспірину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Вважають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знеболювальна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</a:t>
            </a:r>
            <a:r>
              <a:rPr lang="ru-RU" sz="1400" dirty="0" err="1"/>
              <a:t>полягає</a:t>
            </a:r>
            <a:r>
              <a:rPr lang="ru-RU" sz="1400" dirty="0"/>
              <a:t> в </a:t>
            </a:r>
            <a:r>
              <a:rPr lang="ru-RU" sz="1400" dirty="0" err="1"/>
              <a:t>гальмуванні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ферменту,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відповідає</a:t>
            </a:r>
            <a:r>
              <a:rPr lang="ru-RU" sz="1400" dirty="0"/>
              <a:t> за синтез </a:t>
            </a:r>
            <a:r>
              <a:rPr lang="ru-RU" sz="1400" dirty="0" err="1"/>
              <a:t>гормонів</a:t>
            </a:r>
            <a:r>
              <a:rPr lang="ru-RU" sz="1400" dirty="0"/>
              <a:t> «болю» (</a:t>
            </a:r>
            <a:r>
              <a:rPr lang="ru-RU" sz="1400" dirty="0" err="1"/>
              <a:t>простагландинів</a:t>
            </a:r>
            <a:r>
              <a:rPr lang="ru-RU" sz="1400" dirty="0"/>
              <a:t>). </a:t>
            </a:r>
            <a:r>
              <a:rPr lang="ru-RU" sz="1400" dirty="0" err="1"/>
              <a:t>Останні</a:t>
            </a:r>
            <a:r>
              <a:rPr lang="ru-RU" sz="1400" dirty="0"/>
              <a:t> </a:t>
            </a:r>
            <a:r>
              <a:rPr lang="ru-RU" sz="1400" dirty="0" err="1"/>
              <a:t>регулюють</a:t>
            </a:r>
            <a:r>
              <a:rPr lang="ru-RU" sz="1400" dirty="0"/>
              <a:t> передачу </a:t>
            </a:r>
            <a:r>
              <a:rPr lang="ru-RU" sz="1400" dirty="0" err="1"/>
              <a:t>больових</a:t>
            </a:r>
            <a:r>
              <a:rPr lang="ru-RU" sz="1400" dirty="0"/>
              <a:t> </a:t>
            </a:r>
            <a:r>
              <a:rPr lang="ru-RU" sz="1400" dirty="0" err="1"/>
              <a:t>сигналів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процес</a:t>
            </a:r>
            <a:r>
              <a:rPr lang="ru-RU" sz="1400" dirty="0"/>
              <a:t> </a:t>
            </a:r>
            <a:r>
              <a:rPr lang="ru-RU" sz="1400" dirty="0" err="1"/>
              <a:t>розширення</a:t>
            </a:r>
            <a:r>
              <a:rPr lang="ru-RU" sz="1400" dirty="0"/>
              <a:t> і </a:t>
            </a:r>
            <a:r>
              <a:rPr lang="ru-RU" sz="1400" dirty="0" err="1"/>
              <a:t>звуження</a:t>
            </a:r>
            <a:r>
              <a:rPr lang="ru-RU" sz="1400" dirty="0"/>
              <a:t> </a:t>
            </a:r>
            <a:r>
              <a:rPr lang="ru-RU" sz="1400" dirty="0" err="1"/>
              <a:t>кровоносних</a:t>
            </a:r>
            <a:r>
              <a:rPr lang="ru-RU" sz="1400" dirty="0"/>
              <a:t> </a:t>
            </a:r>
            <a:r>
              <a:rPr lang="ru-RU" sz="1400" dirty="0" err="1"/>
              <a:t>судин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викликають</a:t>
            </a:r>
            <a:r>
              <a:rPr lang="ru-RU" sz="1400" dirty="0"/>
              <a:t> </a:t>
            </a:r>
            <a:r>
              <a:rPr lang="ru-RU" sz="1400" dirty="0" err="1"/>
              <a:t>головний</a:t>
            </a:r>
            <a:r>
              <a:rPr lang="ru-RU" sz="1400" dirty="0"/>
              <a:t> </a:t>
            </a:r>
            <a:r>
              <a:rPr lang="ru-RU" sz="1400" dirty="0" err="1"/>
              <a:t>біль</a:t>
            </a:r>
            <a:r>
              <a:rPr lang="ru-RU" sz="1400" dirty="0"/>
              <a:t>. </a:t>
            </a:r>
            <a:r>
              <a:rPr lang="ru-RU" sz="1400" dirty="0" err="1"/>
              <a:t>Проте</a:t>
            </a:r>
            <a:r>
              <a:rPr lang="ru-RU" sz="1400" dirty="0"/>
              <a:t>, </a:t>
            </a:r>
            <a:r>
              <a:rPr lang="ru-RU" sz="1400" dirty="0" err="1"/>
              <a:t>цим</a:t>
            </a:r>
            <a:r>
              <a:rPr lang="ru-RU" sz="1400" dirty="0"/>
              <a:t> препаратом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користуватись</a:t>
            </a:r>
            <a:r>
              <a:rPr lang="ru-RU" sz="1400" dirty="0"/>
              <a:t> </a:t>
            </a:r>
            <a:r>
              <a:rPr lang="ru-RU" sz="1400" dirty="0" err="1"/>
              <a:t>обережно</a:t>
            </a:r>
            <a:r>
              <a:rPr lang="ru-RU" sz="1400" dirty="0"/>
              <a:t>, особливо </a:t>
            </a:r>
            <a:r>
              <a:rPr lang="ru-RU" sz="1400" dirty="0" err="1"/>
              <a:t>хворим</a:t>
            </a:r>
            <a:r>
              <a:rPr lang="ru-RU" sz="1400" dirty="0"/>
              <a:t> на </a:t>
            </a:r>
            <a:r>
              <a:rPr lang="ru-RU" sz="1400" dirty="0" err="1"/>
              <a:t>виразку</a:t>
            </a:r>
            <a:r>
              <a:rPr lang="ru-RU" sz="1400" dirty="0"/>
              <a:t> </a:t>
            </a:r>
            <a:r>
              <a:rPr lang="ru-RU" sz="1400" dirty="0" err="1"/>
              <a:t>шлунку</a:t>
            </a:r>
            <a:r>
              <a:rPr lang="ru-RU" sz="1400" dirty="0"/>
              <a:t>. </a:t>
            </a:r>
            <a:r>
              <a:rPr lang="ru-RU" sz="1400" dirty="0" err="1"/>
              <a:t>Адже</a:t>
            </a:r>
            <a:r>
              <a:rPr lang="ru-RU" sz="1400" dirty="0"/>
              <a:t> при </a:t>
            </a:r>
            <a:r>
              <a:rPr lang="ru-RU" sz="1400" dirty="0" err="1"/>
              <a:t>розкладі</a:t>
            </a:r>
            <a:r>
              <a:rPr lang="ru-RU" sz="1400" dirty="0"/>
              <a:t>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створює</a:t>
            </a:r>
            <a:r>
              <a:rPr lang="ru-RU" sz="1400" dirty="0"/>
              <a:t> </a:t>
            </a:r>
            <a:r>
              <a:rPr lang="ru-RU" sz="1400" dirty="0" err="1"/>
              <a:t>кисле</a:t>
            </a:r>
            <a:r>
              <a:rPr lang="ru-RU" sz="1400" dirty="0"/>
              <a:t> </a:t>
            </a:r>
            <a:r>
              <a:rPr lang="ru-RU" sz="1400" dirty="0" err="1" smtClean="0"/>
              <a:t>середовище</a:t>
            </a:r>
            <a:r>
              <a:rPr lang="ru-RU" sz="1400" dirty="0" smtClean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викликати</a:t>
            </a:r>
            <a:r>
              <a:rPr lang="ru-RU" sz="1400" dirty="0"/>
              <a:t> </a:t>
            </a:r>
            <a:r>
              <a:rPr lang="ru-RU" sz="1400" dirty="0" err="1"/>
              <a:t>загострення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0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9810" y="4915650"/>
            <a:ext cx="4486751" cy="899713"/>
          </a:xfrm>
        </p:spPr>
        <p:txBody>
          <a:bodyPr>
            <a:normAutofit/>
          </a:bodyPr>
          <a:lstStyle/>
          <a:p>
            <a:pPr algn="ctr"/>
            <a:r>
              <a:rPr lang="ru-RU" sz="1400" dirty="0"/>
              <a:t>1982р. </a:t>
            </a:r>
            <a:r>
              <a:rPr lang="ru-RU" sz="1400" dirty="0" err="1"/>
              <a:t>англійський</a:t>
            </a:r>
            <a:r>
              <a:rPr lang="ru-RU" sz="1400" dirty="0"/>
              <a:t> фармаколог сер Джон </a:t>
            </a:r>
            <a:r>
              <a:rPr lang="ru-RU" sz="1400" dirty="0" err="1"/>
              <a:t>Вейн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удостоєний</a:t>
            </a:r>
            <a:r>
              <a:rPr lang="ru-RU" sz="1400" dirty="0"/>
              <a:t> </a:t>
            </a:r>
            <a:r>
              <a:rPr lang="ru-RU" sz="1400" dirty="0" err="1"/>
              <a:t>Нобелівської</a:t>
            </a:r>
            <a:r>
              <a:rPr lang="ru-RU" sz="1400" dirty="0"/>
              <a:t> </a:t>
            </a:r>
            <a:r>
              <a:rPr lang="ru-RU" sz="1400" dirty="0" err="1"/>
              <a:t>премії</a:t>
            </a:r>
            <a:r>
              <a:rPr lang="ru-RU" sz="1400" dirty="0"/>
              <a:t> з </a:t>
            </a:r>
            <a:r>
              <a:rPr lang="ru-RU" sz="1400" dirty="0" err="1"/>
              <a:t>медицини</a:t>
            </a:r>
            <a:r>
              <a:rPr lang="ru-RU" sz="1400" dirty="0"/>
              <a:t> за </a:t>
            </a:r>
            <a:r>
              <a:rPr lang="ru-RU" sz="1400" dirty="0" err="1"/>
              <a:t>розгадку</a:t>
            </a:r>
            <a:r>
              <a:rPr lang="ru-RU" sz="1400" dirty="0"/>
              <a:t> </a:t>
            </a:r>
            <a:r>
              <a:rPr lang="ru-RU" sz="1400" dirty="0" err="1"/>
              <a:t>механізму</a:t>
            </a:r>
            <a:r>
              <a:rPr lang="ru-RU" sz="1400" dirty="0"/>
              <a:t> </a:t>
            </a:r>
            <a:r>
              <a:rPr lang="ru-RU" sz="1400" dirty="0" err="1"/>
              <a:t>фізіологічної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0" y="145621"/>
            <a:ext cx="4025307" cy="537399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42" y="145621"/>
            <a:ext cx="2748162" cy="48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" y="37607"/>
            <a:ext cx="5515231" cy="546007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0249" y="61060"/>
            <a:ext cx="3859104" cy="7089552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1893 р. </a:t>
            </a:r>
            <a:r>
              <a:rPr lang="ru-RU" sz="1400" dirty="0" err="1"/>
              <a:t>співробітник</a:t>
            </a:r>
            <a:r>
              <a:rPr lang="ru-RU" sz="1400" dirty="0"/>
              <a:t> </a:t>
            </a:r>
            <a:r>
              <a:rPr lang="ru-RU" sz="1400" dirty="0" err="1"/>
              <a:t>німецької</a:t>
            </a:r>
            <a:r>
              <a:rPr lang="ru-RU" sz="1400" dirty="0"/>
              <a:t> </a:t>
            </a:r>
            <a:r>
              <a:rPr lang="ru-RU" sz="1400" dirty="0" err="1"/>
              <a:t>терапевтичної</a:t>
            </a:r>
            <a:r>
              <a:rPr lang="ru-RU" sz="1400" dirty="0"/>
              <a:t> </a:t>
            </a:r>
            <a:r>
              <a:rPr lang="ru-RU" sz="1400" dirty="0" err="1"/>
              <a:t>фірми</a:t>
            </a:r>
            <a:r>
              <a:rPr lang="ru-RU" sz="1400" dirty="0"/>
              <a:t> «</a:t>
            </a:r>
            <a:r>
              <a:rPr lang="ru-RU" sz="1400" dirty="0" err="1"/>
              <a:t>Байєр</a:t>
            </a:r>
            <a:r>
              <a:rPr lang="ru-RU" sz="1400" dirty="0"/>
              <a:t>» </a:t>
            </a:r>
            <a:r>
              <a:rPr lang="ru-RU" sz="1400" dirty="0" err="1"/>
              <a:t>Фелікс</a:t>
            </a:r>
            <a:r>
              <a:rPr lang="ru-RU" sz="1400" dirty="0"/>
              <a:t> Гофман </a:t>
            </a:r>
            <a:r>
              <a:rPr lang="ru-RU" sz="1400" dirty="0" err="1"/>
              <a:t>синтезував</a:t>
            </a:r>
            <a:r>
              <a:rPr lang="ru-RU" sz="1400" dirty="0"/>
              <a:t> </a:t>
            </a:r>
            <a:r>
              <a:rPr lang="ru-RU" sz="1400" dirty="0" err="1"/>
              <a:t>ацетилсаліцилову</a:t>
            </a:r>
            <a:r>
              <a:rPr lang="ru-RU" sz="1400" dirty="0"/>
              <a:t> кислоту. </a:t>
            </a:r>
            <a:r>
              <a:rPr lang="ru-RU" sz="1400" dirty="0" err="1"/>
              <a:t>Доступність</a:t>
            </a:r>
            <a:r>
              <a:rPr lang="ru-RU" sz="1400" dirty="0"/>
              <a:t> </a:t>
            </a:r>
            <a:r>
              <a:rPr lang="ru-RU" sz="1400" dirty="0" err="1"/>
              <a:t>сировини</a:t>
            </a:r>
            <a:r>
              <a:rPr lang="ru-RU" sz="1400" dirty="0"/>
              <a:t> і методики синтезу </a:t>
            </a:r>
            <a:r>
              <a:rPr lang="ru-RU" sz="1400" dirty="0" err="1"/>
              <a:t>забезпечили</a:t>
            </a:r>
            <a:r>
              <a:rPr lang="ru-RU" sz="1400" dirty="0"/>
              <a:t> </a:t>
            </a:r>
            <a:r>
              <a:rPr lang="ru-RU" sz="1400" dirty="0" err="1"/>
              <a:t>можливість</a:t>
            </a:r>
            <a:r>
              <a:rPr lang="ru-RU" sz="1400" dirty="0"/>
              <a:t> </a:t>
            </a:r>
            <a:r>
              <a:rPr lang="ru-RU" sz="1400" dirty="0" err="1"/>
              <a:t>промислового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були</a:t>
            </a:r>
            <a:r>
              <a:rPr lang="ru-RU" sz="1400" dirty="0"/>
              <a:t> </a:t>
            </a:r>
            <a:r>
              <a:rPr lang="ru-RU" sz="1400" dirty="0" err="1"/>
              <a:t>запатентовані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назвою</a:t>
            </a:r>
            <a:r>
              <a:rPr lang="ru-RU" sz="1400" dirty="0"/>
              <a:t> «</a:t>
            </a:r>
            <a:r>
              <a:rPr lang="ru-RU" sz="1400" dirty="0" err="1"/>
              <a:t>аспірин</a:t>
            </a:r>
            <a:r>
              <a:rPr lang="ru-RU" sz="1400" dirty="0"/>
              <a:t>». </a:t>
            </a:r>
            <a:r>
              <a:rPr lang="ru-RU" sz="1400" dirty="0" err="1"/>
              <a:t>Тобто</a:t>
            </a:r>
            <a:r>
              <a:rPr lang="ru-RU" sz="1400" dirty="0"/>
              <a:t> </a:t>
            </a:r>
            <a:r>
              <a:rPr lang="ru-RU" sz="1400" dirty="0" err="1"/>
              <a:t>вперше</a:t>
            </a:r>
            <a:r>
              <a:rPr lang="ru-RU" sz="1400" dirty="0"/>
              <a:t>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запроваджено</a:t>
            </a:r>
            <a:r>
              <a:rPr lang="ru-RU" sz="1400" dirty="0"/>
              <a:t> </a:t>
            </a:r>
            <a:r>
              <a:rPr lang="ru-RU" sz="1400" dirty="0" err="1"/>
              <a:t>технологію</a:t>
            </a:r>
            <a:r>
              <a:rPr lang="ru-RU" sz="1400" dirty="0"/>
              <a:t> </a:t>
            </a:r>
            <a:r>
              <a:rPr lang="ru-RU" sz="1400" dirty="0" err="1"/>
              <a:t>масового</a:t>
            </a:r>
            <a:r>
              <a:rPr lang="ru-RU" sz="1400" dirty="0"/>
              <a:t> </a:t>
            </a:r>
            <a:r>
              <a:rPr lang="ru-RU" sz="1400" dirty="0" err="1"/>
              <a:t>промислового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синтетичного </a:t>
            </a:r>
            <a:r>
              <a:rPr lang="ru-RU" sz="1400" dirty="0" err="1"/>
              <a:t>лікарського</a:t>
            </a:r>
            <a:r>
              <a:rPr lang="ru-RU" sz="1400" dirty="0"/>
              <a:t> </a:t>
            </a:r>
            <a:r>
              <a:rPr lang="ru-RU" sz="1400" dirty="0" err="1"/>
              <a:t>засобу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відразу</a:t>
            </a:r>
            <a:r>
              <a:rPr lang="ru-RU" sz="1400" dirty="0"/>
              <a:t> </a:t>
            </a:r>
            <a:r>
              <a:rPr lang="ru-RU" sz="1400" dirty="0" err="1"/>
              <a:t>набули</a:t>
            </a:r>
            <a:r>
              <a:rPr lang="ru-RU" sz="1400" dirty="0"/>
              <a:t> </a:t>
            </a:r>
            <a:r>
              <a:rPr lang="ru-RU" sz="1400" dirty="0" err="1"/>
              <a:t>неабиякої</a:t>
            </a:r>
            <a:r>
              <a:rPr lang="ru-RU" sz="1400" dirty="0"/>
              <a:t> </a:t>
            </a:r>
            <a:r>
              <a:rPr lang="ru-RU" sz="1400" dirty="0" err="1"/>
              <a:t>популярності</a:t>
            </a:r>
            <a:r>
              <a:rPr lang="ru-RU" sz="1400" dirty="0"/>
              <a:t> й </a:t>
            </a:r>
            <a:r>
              <a:rPr lang="ru-RU" sz="1400" dirty="0" err="1"/>
              <a:t>зберегли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по </a:t>
            </a:r>
            <a:r>
              <a:rPr lang="ru-RU" sz="1400" dirty="0" err="1"/>
              <a:t>сьогодні</a:t>
            </a:r>
            <a:r>
              <a:rPr lang="ru-RU" sz="1400" dirty="0"/>
              <a:t>. </a:t>
            </a: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їхнього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за </a:t>
            </a:r>
            <a:r>
              <a:rPr lang="ru-RU" sz="1400" dirty="0" err="1"/>
              <a:t>рік</a:t>
            </a:r>
            <a:r>
              <a:rPr lang="ru-RU" sz="1400" dirty="0"/>
              <a:t> </a:t>
            </a:r>
            <a:r>
              <a:rPr lang="ru-RU" sz="1400" dirty="0" err="1"/>
              <a:t>сягає</a:t>
            </a:r>
            <a:r>
              <a:rPr lang="ru-RU" sz="1400" dirty="0"/>
              <a:t> </a:t>
            </a:r>
            <a:r>
              <a:rPr lang="ru-RU" sz="1400" dirty="0" err="1"/>
              <a:t>десятків</a:t>
            </a:r>
            <a:r>
              <a:rPr lang="ru-RU" sz="1400" dirty="0"/>
              <a:t> </a:t>
            </a:r>
            <a:r>
              <a:rPr lang="ru-RU" sz="1400" dirty="0" err="1"/>
              <a:t>тисяч</a:t>
            </a:r>
            <a:r>
              <a:rPr lang="ru-RU" sz="1400" dirty="0"/>
              <a:t> тонн. </a:t>
            </a:r>
            <a:r>
              <a:rPr lang="ru-RU" sz="1400" dirty="0" err="1"/>
              <a:t>Аспірин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яскраво</a:t>
            </a:r>
            <a:r>
              <a:rPr lang="ru-RU" sz="1400" dirty="0"/>
              <a:t> </a:t>
            </a:r>
            <a:r>
              <a:rPr lang="ru-RU" sz="1400" dirty="0" err="1"/>
              <a:t>виражені</a:t>
            </a:r>
            <a:r>
              <a:rPr lang="ru-RU" sz="1400" dirty="0"/>
              <a:t> </a:t>
            </a:r>
            <a:r>
              <a:rPr lang="ru-RU" sz="1400" dirty="0" err="1"/>
              <a:t>протизапальну</a:t>
            </a:r>
            <a:r>
              <a:rPr lang="ru-RU" sz="1400" dirty="0"/>
              <a:t>, </a:t>
            </a:r>
            <a:r>
              <a:rPr lang="ru-RU" sz="1400" dirty="0" err="1"/>
              <a:t>жарознижувальну</a:t>
            </a:r>
            <a:r>
              <a:rPr lang="ru-RU" sz="1400" dirty="0"/>
              <a:t> й </a:t>
            </a:r>
            <a:r>
              <a:rPr lang="ru-RU" sz="1400" dirty="0" err="1"/>
              <a:t>певну</a:t>
            </a:r>
            <a:r>
              <a:rPr lang="ru-RU" sz="1400" dirty="0"/>
              <a:t> </a:t>
            </a:r>
            <a:r>
              <a:rPr lang="ru-RU" sz="1400" dirty="0" err="1"/>
              <a:t>знеболювальну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цим</a:t>
            </a:r>
            <a:r>
              <a:rPr lang="ru-RU" sz="1400" dirty="0"/>
              <a:t> не </a:t>
            </a:r>
            <a:r>
              <a:rPr lang="ru-RU" sz="1400" dirty="0" err="1"/>
              <a:t>вичерпується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вплив</a:t>
            </a:r>
            <a:r>
              <a:rPr lang="ru-RU" sz="1400" dirty="0"/>
              <a:t> на </a:t>
            </a:r>
            <a:r>
              <a:rPr lang="ru-RU" sz="1400" dirty="0" err="1"/>
              <a:t>організм</a:t>
            </a:r>
            <a:r>
              <a:rPr lang="ru-RU" sz="1400" dirty="0"/>
              <a:t>, </a:t>
            </a:r>
            <a:r>
              <a:rPr lang="ru-RU" sz="1400" dirty="0" err="1"/>
              <a:t>оскільки</a:t>
            </a:r>
            <a:r>
              <a:rPr lang="ru-RU" sz="1400" dirty="0"/>
              <a:t> </a:t>
            </a:r>
            <a:r>
              <a:rPr lang="ru-RU" sz="1400" dirty="0" err="1"/>
              <a:t>дослідження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нові</a:t>
            </a:r>
            <a:r>
              <a:rPr lang="ru-RU" sz="1400" dirty="0"/>
              <a:t> </a:t>
            </a:r>
            <a:r>
              <a:rPr lang="ru-RU" sz="1400" dirty="0" err="1"/>
              <a:t>грані</a:t>
            </a:r>
            <a:r>
              <a:rPr lang="ru-RU" sz="1400" dirty="0"/>
              <a:t> </a:t>
            </a:r>
            <a:r>
              <a:rPr lang="ru-RU" sz="1400" dirty="0" err="1"/>
              <a:t>біологічної</a:t>
            </a:r>
            <a:r>
              <a:rPr lang="ru-RU" sz="1400" dirty="0"/>
              <a:t> </a:t>
            </a:r>
            <a:r>
              <a:rPr lang="ru-RU" sz="1400" dirty="0" err="1"/>
              <a:t>активності</a:t>
            </a:r>
            <a:r>
              <a:rPr lang="ru-RU" sz="1400" dirty="0"/>
              <a:t> і </a:t>
            </a:r>
            <a:r>
              <a:rPr lang="ru-RU" sz="1400" dirty="0" err="1"/>
              <a:t>перспективні</a:t>
            </a:r>
            <a:r>
              <a:rPr lang="ru-RU" sz="1400" dirty="0"/>
              <a:t> </a:t>
            </a:r>
            <a:r>
              <a:rPr lang="ru-RU" sz="1400" dirty="0" err="1"/>
              <a:t>напрями</a:t>
            </a:r>
            <a:r>
              <a:rPr lang="ru-RU" sz="1400" dirty="0"/>
              <a:t>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ацетилсаліцилової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.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014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0747" y="-371719"/>
            <a:ext cx="8360163" cy="1143000"/>
          </a:xfrm>
        </p:spPr>
        <p:txBody>
          <a:bodyPr>
            <a:noAutofit/>
          </a:bodyPr>
          <a:lstStyle/>
          <a:p>
            <a:r>
              <a:rPr lang="ru-RU" sz="2000" b="1" i="1" dirty="0" err="1"/>
              <a:t>Лікування</a:t>
            </a:r>
            <a:r>
              <a:rPr lang="ru-RU" sz="2000" b="1" i="1" dirty="0"/>
              <a:t> хвороб </a:t>
            </a:r>
            <a:r>
              <a:rPr lang="ru-RU" sz="2000" b="1" i="1" dirty="0" err="1"/>
              <a:t>із</a:t>
            </a:r>
            <a:r>
              <a:rPr lang="ru-RU" sz="2000" b="1" i="1" dirty="0"/>
              <a:t> </a:t>
            </a:r>
            <a:r>
              <a:rPr lang="ru-RU" sz="2000" b="1" i="1" dirty="0" err="1"/>
              <a:t>застосуванням</a:t>
            </a:r>
            <a:r>
              <a:rPr lang="ru-RU" sz="2000" b="1" i="1" dirty="0"/>
              <a:t> </a:t>
            </a:r>
            <a:r>
              <a:rPr lang="ru-RU" sz="2000" b="1" i="1" dirty="0" err="1"/>
              <a:t>синтетичних</a:t>
            </a:r>
            <a:r>
              <a:rPr lang="ru-RU" sz="2000" b="1" i="1" dirty="0"/>
              <a:t> </a:t>
            </a:r>
            <a:r>
              <a:rPr lang="ru-RU" sz="2000" b="1" i="1" dirty="0" err="1"/>
              <a:t>хімічних</a:t>
            </a:r>
            <a:r>
              <a:rPr lang="ru-RU" sz="2000" b="1" i="1" dirty="0"/>
              <a:t> </a:t>
            </a:r>
            <a:r>
              <a:rPr lang="ru-RU" sz="2000" b="1" i="1" dirty="0" err="1"/>
              <a:t>препаратів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76923"/>
            <a:ext cx="3541581" cy="482694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 err="1"/>
              <a:t>Лікування</a:t>
            </a:r>
            <a:r>
              <a:rPr lang="ru-RU" sz="1400" dirty="0"/>
              <a:t> хвороб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застосуванням</a:t>
            </a:r>
            <a:r>
              <a:rPr lang="ru-RU" sz="1400" dirty="0"/>
              <a:t>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 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мали</a:t>
            </a:r>
            <a:r>
              <a:rPr lang="ru-RU" sz="1400" dirty="0"/>
              <a:t> </a:t>
            </a:r>
            <a:r>
              <a:rPr lang="ru-RU" sz="1400" dirty="0" err="1"/>
              <a:t>спрямовану</a:t>
            </a:r>
            <a:r>
              <a:rPr lang="ru-RU" sz="1400" dirty="0"/>
              <a:t> </a:t>
            </a:r>
            <a:r>
              <a:rPr lang="ru-RU" sz="1400" dirty="0" err="1"/>
              <a:t>бактерицидну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, </a:t>
            </a:r>
            <a:r>
              <a:rPr lang="ru-RU" sz="1400" dirty="0" err="1"/>
              <a:t>започаткував</a:t>
            </a:r>
            <a:r>
              <a:rPr lang="ru-RU" sz="1400" dirty="0"/>
              <a:t> </a:t>
            </a:r>
            <a:r>
              <a:rPr lang="ru-RU" sz="1400" dirty="0" err="1"/>
              <a:t>німецький</a:t>
            </a:r>
            <a:r>
              <a:rPr lang="ru-RU" sz="1400" dirty="0"/>
              <a:t> </a:t>
            </a:r>
            <a:r>
              <a:rPr lang="ru-RU" sz="1400" dirty="0" err="1"/>
              <a:t>лікар</a:t>
            </a:r>
            <a:r>
              <a:rPr lang="ru-RU" sz="1400" dirty="0"/>
              <a:t>, </a:t>
            </a:r>
            <a:r>
              <a:rPr lang="ru-RU" sz="1400" dirty="0" err="1"/>
              <a:t>бактеріолог</a:t>
            </a:r>
            <a:r>
              <a:rPr lang="ru-RU" sz="1400" dirty="0"/>
              <a:t> і </a:t>
            </a:r>
            <a:r>
              <a:rPr lang="ru-RU" sz="1400" dirty="0" err="1"/>
              <a:t>біохімік</a:t>
            </a:r>
            <a:r>
              <a:rPr lang="ru-RU" sz="1400" dirty="0"/>
              <a:t> Пауль </a:t>
            </a:r>
            <a:r>
              <a:rPr lang="ru-RU" sz="1400" dirty="0" err="1"/>
              <a:t>Ерліх</a:t>
            </a:r>
            <a:r>
              <a:rPr lang="ru-RU" sz="1400" dirty="0"/>
              <a:t>. </a:t>
            </a:r>
            <a:r>
              <a:rPr lang="ru-RU" sz="1400" dirty="0" err="1"/>
              <a:t>Створений</a:t>
            </a:r>
            <a:r>
              <a:rPr lang="ru-RU" sz="1400" dirty="0"/>
              <a:t> ним препарат сальварсан </a:t>
            </a:r>
            <a:r>
              <a:rPr lang="ru-RU" sz="1400" dirty="0" err="1"/>
              <a:t>виявляє</a:t>
            </a:r>
            <a:r>
              <a:rPr lang="ru-RU" sz="1400" dirty="0"/>
              <a:t> </a:t>
            </a:r>
            <a:r>
              <a:rPr lang="ru-RU" sz="1400" dirty="0" err="1"/>
              <a:t>високу</a:t>
            </a:r>
            <a:r>
              <a:rPr lang="ru-RU" sz="1400" dirty="0"/>
              <a:t> </a:t>
            </a:r>
            <a:r>
              <a:rPr lang="ru-RU" sz="1400" dirty="0" err="1"/>
              <a:t>ефективність</a:t>
            </a:r>
            <a:r>
              <a:rPr lang="ru-RU" sz="1400" dirty="0"/>
              <a:t> </a:t>
            </a:r>
            <a:r>
              <a:rPr lang="ru-RU" sz="1400" dirty="0" err="1"/>
              <a:t>проти</a:t>
            </a:r>
            <a:r>
              <a:rPr lang="ru-RU" sz="1400" dirty="0"/>
              <a:t> </a:t>
            </a:r>
            <a:r>
              <a:rPr lang="ru-RU" sz="1400" dirty="0" err="1"/>
              <a:t>збудників</a:t>
            </a:r>
            <a:r>
              <a:rPr lang="ru-RU" sz="1400" dirty="0"/>
              <a:t> не </a:t>
            </a:r>
            <a:r>
              <a:rPr lang="ru-RU" sz="1400" dirty="0" err="1"/>
              <a:t>лише</a:t>
            </a:r>
            <a:r>
              <a:rPr lang="ru-RU" sz="1400" dirty="0"/>
              <a:t> </a:t>
            </a:r>
            <a:r>
              <a:rPr lang="ru-RU" sz="1400" dirty="0" err="1"/>
              <a:t>сифілісу</a:t>
            </a:r>
            <a:r>
              <a:rPr lang="ru-RU" sz="1400" dirty="0"/>
              <a:t>, а й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небезпечних</a:t>
            </a:r>
            <a:r>
              <a:rPr lang="ru-RU" sz="1400" dirty="0"/>
              <a:t> хвороб. Так само, як і </a:t>
            </a:r>
            <a:r>
              <a:rPr lang="ru-RU" sz="1400" dirty="0" err="1"/>
              <a:t>аспірин</a:t>
            </a:r>
            <a:r>
              <a:rPr lang="ru-RU" sz="1400" dirty="0"/>
              <a:t>, </a:t>
            </a:r>
            <a:r>
              <a:rPr lang="ru-RU" sz="1400" dirty="0" err="1"/>
              <a:t>цей</a:t>
            </a:r>
            <a:r>
              <a:rPr lang="ru-RU" sz="1400" dirty="0"/>
              <a:t> </a:t>
            </a:r>
            <a:r>
              <a:rPr lang="ru-RU" sz="1400" dirty="0" err="1"/>
              <a:t>лікарський</a:t>
            </a:r>
            <a:r>
              <a:rPr lang="ru-RU" sz="1400" dirty="0"/>
              <a:t> </a:t>
            </a:r>
            <a:r>
              <a:rPr lang="ru-RU" sz="1400" dirty="0" err="1"/>
              <a:t>засіб</a:t>
            </a:r>
            <a:r>
              <a:rPr lang="ru-RU" sz="1400" dirty="0"/>
              <a:t> </a:t>
            </a:r>
            <a:r>
              <a:rPr lang="ru-RU" sz="1400" dirty="0" err="1"/>
              <a:t>увійшов</a:t>
            </a:r>
            <a:r>
              <a:rPr lang="ru-RU" sz="1400" dirty="0"/>
              <a:t> до «</a:t>
            </a:r>
            <a:r>
              <a:rPr lang="ru-RU" sz="1400" dirty="0" err="1"/>
              <a:t>першої</a:t>
            </a:r>
            <a:r>
              <a:rPr lang="ru-RU" sz="1400" dirty="0"/>
              <a:t> десятки» </a:t>
            </a:r>
            <a:r>
              <a:rPr lang="ru-RU" sz="1400" dirty="0" err="1"/>
              <a:t>борців</a:t>
            </a:r>
            <a:r>
              <a:rPr lang="ru-RU" sz="1400" dirty="0"/>
              <a:t> з недугами. 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/>
              <a:t>Робоча</a:t>
            </a:r>
            <a:r>
              <a:rPr lang="ru-RU" sz="1400" dirty="0"/>
              <a:t>» </a:t>
            </a:r>
            <a:r>
              <a:rPr lang="ru-RU" sz="1400" dirty="0" err="1"/>
              <a:t>назва</a:t>
            </a:r>
            <a:r>
              <a:rPr lang="ru-RU" sz="1400" dirty="0"/>
              <a:t> сальварсану «препарат 606» </a:t>
            </a:r>
            <a:r>
              <a:rPr lang="ru-RU" sz="1400" dirty="0" err="1"/>
              <a:t>означає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П.Ерліх</a:t>
            </a:r>
            <a:r>
              <a:rPr lang="ru-RU" sz="1400" dirty="0"/>
              <a:t> і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співробітники</a:t>
            </a:r>
            <a:r>
              <a:rPr lang="ru-RU" sz="1400" dirty="0"/>
              <a:t> </a:t>
            </a:r>
            <a:r>
              <a:rPr lang="ru-RU" sz="1400" dirty="0" err="1"/>
              <a:t>синтезували</a:t>
            </a:r>
            <a:r>
              <a:rPr lang="ru-RU" sz="1400" dirty="0"/>
              <a:t> 605 </a:t>
            </a:r>
            <a:r>
              <a:rPr lang="ru-RU" sz="1400" dirty="0" err="1"/>
              <a:t>речовин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лише</a:t>
            </a:r>
            <a:r>
              <a:rPr lang="ru-RU" sz="1400" dirty="0"/>
              <a:t> 606 </a:t>
            </a:r>
            <a:r>
              <a:rPr lang="ru-RU" sz="1400" dirty="0" err="1"/>
              <a:t>спроба</a:t>
            </a:r>
            <a:r>
              <a:rPr lang="ru-RU" sz="1400" dirty="0"/>
              <a:t> </a:t>
            </a:r>
            <a:r>
              <a:rPr lang="ru-RU" sz="1400" dirty="0" err="1"/>
              <a:t>виявилася</a:t>
            </a:r>
            <a:r>
              <a:rPr lang="ru-RU" sz="1400" dirty="0"/>
              <a:t> </a:t>
            </a:r>
            <a:r>
              <a:rPr lang="ru-RU" sz="1400" dirty="0" err="1"/>
              <a:t>вдалою</a:t>
            </a:r>
            <a:r>
              <a:rPr lang="ru-RU" sz="1400" dirty="0"/>
              <a:t> – </a:t>
            </a:r>
            <a:r>
              <a:rPr lang="ru-RU" sz="1400" dirty="0" err="1"/>
              <a:t>добута</a:t>
            </a:r>
            <a:r>
              <a:rPr lang="ru-RU" sz="1400" dirty="0"/>
              <a:t> </a:t>
            </a:r>
            <a:r>
              <a:rPr lang="ru-RU" sz="1400" dirty="0" err="1"/>
              <a:t>речовина</a:t>
            </a:r>
            <a:r>
              <a:rPr lang="ru-RU" sz="1400" dirty="0"/>
              <a:t> </a:t>
            </a:r>
            <a:r>
              <a:rPr lang="ru-RU" sz="1400" dirty="0" err="1"/>
              <a:t>згубно</a:t>
            </a:r>
            <a:r>
              <a:rPr lang="ru-RU" sz="1400" dirty="0"/>
              <a:t> </a:t>
            </a:r>
            <a:r>
              <a:rPr lang="ru-RU" sz="1400" dirty="0" err="1"/>
              <a:t>діяла</a:t>
            </a:r>
            <a:r>
              <a:rPr lang="ru-RU" sz="1400" dirty="0"/>
              <a:t> на </a:t>
            </a:r>
            <a:r>
              <a:rPr lang="ru-RU" sz="1400" dirty="0" err="1"/>
              <a:t>збудника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/>
              <a:t> – </a:t>
            </a:r>
            <a:r>
              <a:rPr lang="ru-RU" sz="1400" dirty="0" err="1"/>
              <a:t>бліду</a:t>
            </a:r>
            <a:r>
              <a:rPr lang="ru-RU" sz="1400" dirty="0"/>
              <a:t> </a:t>
            </a:r>
            <a:r>
              <a:rPr lang="ru-RU" sz="1400" dirty="0" err="1"/>
              <a:t>спірохету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приклад </a:t>
            </a:r>
            <a:r>
              <a:rPr lang="ru-RU" sz="1400" dirty="0" err="1"/>
              <a:t>пошуку</a:t>
            </a:r>
            <a:r>
              <a:rPr lang="ru-RU" sz="1400" dirty="0"/>
              <a:t> </a:t>
            </a:r>
            <a:r>
              <a:rPr lang="ru-RU" sz="1400" dirty="0" err="1"/>
              <a:t>нових</a:t>
            </a:r>
            <a:r>
              <a:rPr lang="ru-RU" sz="1400" dirty="0"/>
              <a:t>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</a:t>
            </a:r>
            <a:r>
              <a:rPr lang="ru-RU" sz="1400" dirty="0" smtClean="0"/>
              <a:t>методом </a:t>
            </a:r>
            <a:r>
              <a:rPr lang="ru-RU" sz="1400" dirty="0" err="1" smtClean="0"/>
              <a:t>фармакологічного</a:t>
            </a:r>
            <a:r>
              <a:rPr lang="ru-RU" sz="1400" dirty="0"/>
              <a:t> </a:t>
            </a:r>
            <a:r>
              <a:rPr lang="ru-RU" sz="1400" i="1" dirty="0" err="1" smtClean="0"/>
              <a:t>скринінгу</a:t>
            </a:r>
            <a:r>
              <a:rPr lang="ru-RU" sz="1400" i="1" dirty="0"/>
              <a:t> </a:t>
            </a:r>
            <a:r>
              <a:rPr lang="ru-RU" sz="1400" dirty="0"/>
              <a:t> (</a:t>
            </a:r>
            <a:r>
              <a:rPr lang="ru-RU" sz="1400" dirty="0" err="1"/>
              <a:t>просіювання</a:t>
            </a:r>
            <a:r>
              <a:rPr lang="ru-RU" sz="1400" dirty="0"/>
              <a:t>).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06" y="2915854"/>
            <a:ext cx="3529370" cy="27058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64" y="527052"/>
            <a:ext cx="3834502" cy="31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7927"/>
            <a:ext cx="9000504" cy="2043321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Попри </a:t>
            </a:r>
            <a:r>
              <a:rPr lang="ru-RU" sz="1400" dirty="0" err="1"/>
              <a:t>великі</a:t>
            </a:r>
            <a:r>
              <a:rPr lang="ru-RU" sz="1400" dirty="0"/>
              <a:t> </a:t>
            </a:r>
            <a:r>
              <a:rPr lang="ru-RU" sz="1400" dirty="0" err="1"/>
              <a:t>витрати</a:t>
            </a:r>
            <a:r>
              <a:rPr lang="ru-RU" sz="1400" dirty="0"/>
              <a:t> часу і </a:t>
            </a:r>
            <a:r>
              <a:rPr lang="ru-RU" sz="1400" dirty="0" err="1"/>
              <a:t>праці</a:t>
            </a:r>
            <a:r>
              <a:rPr lang="ru-RU" sz="1400" dirty="0"/>
              <a:t>, метод </a:t>
            </a:r>
            <a:r>
              <a:rPr lang="ru-RU" sz="1400" dirty="0" err="1"/>
              <a:t>скринінгу</a:t>
            </a:r>
            <a:r>
              <a:rPr lang="ru-RU" sz="1400" dirty="0"/>
              <a:t> </a:t>
            </a:r>
            <a:r>
              <a:rPr lang="ru-RU" sz="1400" dirty="0" err="1"/>
              <a:t>дотепер</a:t>
            </a:r>
            <a:r>
              <a:rPr lang="ru-RU" sz="1400" dirty="0"/>
              <a:t> не </a:t>
            </a:r>
            <a:r>
              <a:rPr lang="ru-RU" sz="1400" dirty="0" err="1"/>
              <a:t>втратив</a:t>
            </a:r>
            <a:r>
              <a:rPr lang="ru-RU" sz="1400" dirty="0"/>
              <a:t> </a:t>
            </a:r>
            <a:r>
              <a:rPr lang="ru-RU" sz="1400" dirty="0" err="1"/>
              <a:t>свого</a:t>
            </a:r>
            <a:r>
              <a:rPr lang="ru-RU" sz="1400" dirty="0"/>
              <a:t> </a:t>
            </a:r>
            <a:r>
              <a:rPr lang="ru-RU" sz="1400" dirty="0" err="1"/>
              <a:t>значення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перспективним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цілеспрямований</a:t>
            </a:r>
            <a:r>
              <a:rPr lang="ru-RU" sz="1400" dirty="0"/>
              <a:t> </a:t>
            </a:r>
            <a:r>
              <a:rPr lang="ru-RU" sz="1400" dirty="0" err="1"/>
              <a:t>органічний</a:t>
            </a:r>
            <a:r>
              <a:rPr lang="ru-RU" sz="1400" dirty="0"/>
              <a:t> синтез.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наочний</a:t>
            </a:r>
            <a:r>
              <a:rPr lang="ru-RU" sz="1400" dirty="0"/>
              <a:t> приклад того, як </a:t>
            </a:r>
            <a:r>
              <a:rPr lang="ru-RU" sz="1400" dirty="0" err="1"/>
              <a:t>розуміння</a:t>
            </a:r>
            <a:r>
              <a:rPr lang="ru-RU" sz="1400" dirty="0"/>
              <a:t> </a:t>
            </a:r>
            <a:r>
              <a:rPr lang="ru-RU" sz="1400" dirty="0" err="1"/>
              <a:t>зв’язку</a:t>
            </a:r>
            <a:r>
              <a:rPr lang="ru-RU" sz="1400" dirty="0"/>
              <a:t> складу і </a:t>
            </a:r>
            <a:r>
              <a:rPr lang="ru-RU" sz="1400" dirty="0" err="1"/>
              <a:t>будови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з </a:t>
            </a:r>
            <a:r>
              <a:rPr lang="ru-RU" sz="1400" dirty="0" err="1"/>
              <a:t>їхніми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 і </a:t>
            </a:r>
            <a:r>
              <a:rPr lang="ru-RU" sz="1400" dirty="0" err="1"/>
              <a:t>біологічною</a:t>
            </a:r>
            <a:r>
              <a:rPr lang="ru-RU" sz="1400" dirty="0"/>
              <a:t> </a:t>
            </a:r>
            <a:r>
              <a:rPr lang="ru-RU" sz="1400" dirty="0" err="1"/>
              <a:t>активністю</a:t>
            </a:r>
            <a:r>
              <a:rPr lang="ru-RU" sz="1400" dirty="0"/>
              <a:t> </a:t>
            </a:r>
            <a:r>
              <a:rPr lang="ru-RU" sz="1400" dirty="0" err="1"/>
              <a:t>стає</a:t>
            </a:r>
            <a:r>
              <a:rPr lang="ru-RU" sz="1400" dirty="0"/>
              <a:t> </a:t>
            </a:r>
            <a:r>
              <a:rPr lang="ru-RU" sz="1400" dirty="0" err="1"/>
              <a:t>підґрунтям</a:t>
            </a:r>
            <a:r>
              <a:rPr lang="ru-RU" sz="1400" dirty="0"/>
              <a:t> для </a:t>
            </a:r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сполук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наперед </a:t>
            </a:r>
            <a:r>
              <a:rPr lang="ru-RU" sz="1400" dirty="0" err="1"/>
              <a:t>заданими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 та </a:t>
            </a:r>
            <a:r>
              <a:rPr lang="ru-RU" sz="1400" dirty="0" err="1"/>
              <a:t>ефективних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на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основі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Важливого</a:t>
            </a:r>
            <a:r>
              <a:rPr lang="ru-RU" sz="1400" dirty="0"/>
              <a:t> </a:t>
            </a:r>
            <a:r>
              <a:rPr lang="ru-RU" sz="1400" dirty="0" err="1"/>
              <a:t>значення</a:t>
            </a:r>
            <a:r>
              <a:rPr lang="ru-RU" sz="1400" dirty="0"/>
              <a:t> у </a:t>
            </a:r>
            <a:r>
              <a:rPr lang="ru-RU" sz="1400" dirty="0" err="1"/>
              <a:t>виробництві</a:t>
            </a:r>
            <a:r>
              <a:rPr lang="ru-RU" sz="1400" dirty="0"/>
              <a:t> </a:t>
            </a:r>
            <a:r>
              <a:rPr lang="ru-RU" sz="1400" dirty="0" err="1"/>
              <a:t>сучасних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</a:t>
            </a:r>
            <a:r>
              <a:rPr lang="ru-RU" sz="1400" dirty="0" err="1"/>
              <a:t>набули</a:t>
            </a:r>
            <a:r>
              <a:rPr lang="ru-RU" sz="1400" dirty="0"/>
              <a:t> </a:t>
            </a:r>
            <a:r>
              <a:rPr lang="ru-RU" sz="1400" i="1" dirty="0" err="1"/>
              <a:t>біотехнології</a:t>
            </a:r>
            <a:r>
              <a:rPr lang="ru-RU" sz="1400" dirty="0"/>
              <a:t> як </a:t>
            </a:r>
            <a:r>
              <a:rPr lang="ru-RU" sz="1400" dirty="0" err="1"/>
              <a:t>промислові</a:t>
            </a:r>
            <a:r>
              <a:rPr lang="ru-RU" sz="1400" dirty="0"/>
              <a:t> </a:t>
            </a:r>
            <a:r>
              <a:rPr lang="ru-RU" sz="1400" dirty="0" err="1"/>
              <a:t>методи</a:t>
            </a:r>
            <a:r>
              <a:rPr lang="ru-RU" sz="1400" dirty="0"/>
              <a:t> </a:t>
            </a:r>
            <a:r>
              <a:rPr lang="ru-RU" sz="1400" dirty="0" err="1"/>
              <a:t>одержання</a:t>
            </a:r>
            <a:r>
              <a:rPr lang="ru-RU" sz="1400" dirty="0"/>
              <a:t>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речовин.</a:t>
            </a:r>
            <a:r>
              <a:rPr lang="ru-RU" sz="1400" i="1" dirty="0" err="1"/>
              <a:t>Нанотехнології</a:t>
            </a:r>
            <a:r>
              <a:rPr lang="ru-RU" sz="1400" i="1" dirty="0"/>
              <a:t> – </a:t>
            </a:r>
            <a:r>
              <a:rPr lang="ru-RU" sz="1400" dirty="0" err="1"/>
              <a:t>перспективний</a:t>
            </a:r>
            <a:r>
              <a:rPr lang="ru-RU" sz="1400" dirty="0"/>
              <a:t> </a:t>
            </a:r>
            <a:r>
              <a:rPr lang="ru-RU" sz="1400" dirty="0" err="1"/>
              <a:t>напрям</a:t>
            </a:r>
            <a:r>
              <a:rPr lang="ru-RU" sz="1400" dirty="0"/>
              <a:t> не </a:t>
            </a:r>
            <a:r>
              <a:rPr lang="ru-RU" sz="1400" dirty="0" err="1"/>
              <a:t>лише</a:t>
            </a:r>
            <a:r>
              <a:rPr lang="ru-RU" sz="1400" dirty="0"/>
              <a:t> синтезу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сполук</a:t>
            </a:r>
            <a:r>
              <a:rPr lang="ru-RU" sz="1400" dirty="0"/>
              <a:t>, а й </a:t>
            </a:r>
            <a:r>
              <a:rPr lang="ru-RU" sz="1400" dirty="0" err="1"/>
              <a:t>їхнього</a:t>
            </a:r>
            <a:r>
              <a:rPr lang="ru-RU" sz="1400" dirty="0"/>
              <a:t> </a:t>
            </a:r>
            <a:r>
              <a:rPr lang="ru-RU" sz="1400" dirty="0" err="1"/>
              <a:t>прицільного</a:t>
            </a:r>
            <a:r>
              <a:rPr lang="ru-RU" sz="1400" dirty="0"/>
              <a:t> </a:t>
            </a:r>
            <a:r>
              <a:rPr lang="ru-RU" sz="1400" dirty="0" err="1"/>
              <a:t>доправляння</a:t>
            </a:r>
            <a:r>
              <a:rPr lang="ru-RU" sz="1400" dirty="0"/>
              <a:t> до хворого органа.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12280"/>
          <a:stretch/>
        </p:blipFill>
        <p:spPr>
          <a:xfrm>
            <a:off x="1" y="1266100"/>
            <a:ext cx="9000504" cy="44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9287" b="9408"/>
          <a:stretch/>
        </p:blipFill>
        <p:spPr>
          <a:xfrm>
            <a:off x="-25412" y="757126"/>
            <a:ext cx="9169412" cy="4970097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424" y="-555684"/>
            <a:ext cx="9012717" cy="1143000"/>
          </a:xfrm>
        </p:spPr>
        <p:txBody>
          <a:bodyPr>
            <a:normAutofit/>
          </a:bodyPr>
          <a:lstStyle/>
          <a:p>
            <a:r>
              <a:rPr lang="ru-RU" sz="2400" b="1" i="1" dirty="0" err="1"/>
              <a:t>Недоліки</a:t>
            </a:r>
            <a:r>
              <a:rPr lang="ru-RU" sz="2400" b="1" i="1" dirty="0"/>
              <a:t> </a:t>
            </a:r>
            <a:r>
              <a:rPr lang="ru-RU" sz="2400" b="1" i="1" dirty="0" err="1"/>
              <a:t>синтетичних</a:t>
            </a:r>
            <a:r>
              <a:rPr lang="ru-RU" sz="2400" b="1" i="1" dirty="0"/>
              <a:t> </a:t>
            </a:r>
            <a:r>
              <a:rPr lang="ru-RU" sz="2400" b="1" i="1" dirty="0" err="1"/>
              <a:t>лікарських</a:t>
            </a:r>
            <a:r>
              <a:rPr lang="ru-RU" sz="2400" b="1" i="1" dirty="0"/>
              <a:t> </a:t>
            </a:r>
            <a:r>
              <a:rPr lang="ru-RU" sz="2400" b="1" i="1" dirty="0" err="1"/>
              <a:t>засобів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70496"/>
            <a:ext cx="9012717" cy="1952677"/>
          </a:xfrm>
          <a:solidFill>
            <a:srgbClr val="FFFFFF">
              <a:alpha val="62000"/>
            </a:srgb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sz="1400" dirty="0"/>
              <a:t>Список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практично </a:t>
            </a:r>
            <a:r>
              <a:rPr lang="ru-RU" sz="1400" dirty="0" err="1"/>
              <a:t>невичерпний</a:t>
            </a:r>
            <a:r>
              <a:rPr lang="ru-RU" sz="1400" dirty="0"/>
              <a:t>. </a:t>
            </a:r>
            <a:r>
              <a:rPr lang="ru-RU" sz="1400" dirty="0" err="1"/>
              <a:t>Сульфаніламідні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і </a:t>
            </a:r>
            <a:r>
              <a:rPr lang="ru-RU" sz="1400" dirty="0" err="1"/>
              <a:t>антибіотики</a:t>
            </a:r>
            <a:r>
              <a:rPr lang="ru-RU" sz="1400" dirty="0"/>
              <a:t> як </a:t>
            </a:r>
            <a:r>
              <a:rPr lang="ru-RU" sz="1400" dirty="0" err="1"/>
              <a:t>специфічного</a:t>
            </a:r>
            <a:r>
              <a:rPr lang="ru-RU" sz="1400" dirty="0"/>
              <a:t>, так і широкого спектра </a:t>
            </a:r>
            <a:r>
              <a:rPr lang="ru-RU" sz="1400" dirty="0" err="1"/>
              <a:t>дії</a:t>
            </a:r>
            <a:r>
              <a:rPr lang="ru-RU" sz="1400" dirty="0"/>
              <a:t>, </a:t>
            </a:r>
            <a:r>
              <a:rPr lang="ru-RU" sz="1400" dirty="0" err="1"/>
              <a:t>знеболювальні</a:t>
            </a:r>
            <a:r>
              <a:rPr lang="ru-RU" sz="1400" dirty="0"/>
              <a:t>, </a:t>
            </a:r>
            <a:r>
              <a:rPr lang="ru-RU" sz="1400" dirty="0" err="1"/>
              <a:t>судинорозширювальні</a:t>
            </a:r>
            <a:r>
              <a:rPr lang="ru-RU" sz="1400" dirty="0"/>
              <a:t>, </a:t>
            </a:r>
            <a:r>
              <a:rPr lang="ru-RU" sz="1400" dirty="0" err="1"/>
              <a:t>проти</a:t>
            </a:r>
            <a:r>
              <a:rPr lang="ru-RU" sz="1400" dirty="0"/>
              <a:t> </a:t>
            </a:r>
            <a:r>
              <a:rPr lang="ru-RU" sz="1400" dirty="0" err="1"/>
              <a:t>судомні</a:t>
            </a:r>
            <a:r>
              <a:rPr lang="ru-RU" sz="1400" dirty="0"/>
              <a:t> … </a:t>
            </a:r>
            <a:endParaRPr lang="ru-RU" sz="1400" dirty="0" smtClean="0"/>
          </a:p>
          <a:p>
            <a:pPr algn="ctr"/>
            <a:r>
              <a:rPr lang="ru-RU" sz="1400" dirty="0" smtClean="0"/>
              <a:t>На </a:t>
            </a:r>
            <a:r>
              <a:rPr lang="ru-RU" sz="1400" dirty="0" err="1"/>
              <a:t>прикладі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легко </a:t>
            </a:r>
            <a:r>
              <a:rPr lang="ru-RU" sz="1400" dirty="0" err="1"/>
              <a:t>пересвідчитися</a:t>
            </a:r>
            <a:r>
              <a:rPr lang="ru-RU" sz="1400" dirty="0"/>
              <a:t>: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 попри </a:t>
            </a:r>
            <a:r>
              <a:rPr lang="ru-RU" sz="1400" dirty="0" err="1"/>
              <a:t>беззаперечну</a:t>
            </a:r>
            <a:r>
              <a:rPr lang="ru-RU" sz="1400" dirty="0"/>
              <a:t>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спричинити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 низку </a:t>
            </a:r>
            <a:r>
              <a:rPr lang="ru-RU" sz="1400" dirty="0" err="1"/>
              <a:t>небажаних</a:t>
            </a:r>
            <a:r>
              <a:rPr lang="ru-RU" sz="1400" dirty="0"/>
              <a:t>, </a:t>
            </a:r>
            <a:r>
              <a:rPr lang="ru-RU" sz="1400" dirty="0" err="1"/>
              <a:t>шкідливих</a:t>
            </a:r>
            <a:r>
              <a:rPr lang="ru-RU" sz="1400" dirty="0"/>
              <a:t> </a:t>
            </a:r>
            <a:r>
              <a:rPr lang="ru-RU" sz="1400" dirty="0" err="1"/>
              <a:t>змін</a:t>
            </a:r>
            <a:r>
              <a:rPr lang="ru-RU" sz="1400" dirty="0"/>
              <a:t>. </a:t>
            </a:r>
            <a:r>
              <a:rPr lang="ru-RU" sz="1400" dirty="0" err="1"/>
              <a:t>Тож</a:t>
            </a:r>
            <a:r>
              <a:rPr lang="ru-RU" sz="1400" dirty="0"/>
              <a:t> </a:t>
            </a:r>
            <a:r>
              <a:rPr lang="ru-RU" sz="1400" dirty="0" err="1"/>
              <a:t>нагальним</a:t>
            </a:r>
            <a:r>
              <a:rPr lang="ru-RU" sz="1400" dirty="0"/>
              <a:t> </a:t>
            </a:r>
            <a:r>
              <a:rPr lang="ru-RU" sz="1400" dirty="0" err="1"/>
              <a:t>завданням</a:t>
            </a:r>
            <a:r>
              <a:rPr lang="ru-RU" sz="1400" dirty="0"/>
              <a:t> </a:t>
            </a:r>
            <a:r>
              <a:rPr lang="ru-RU" sz="1400" dirty="0" err="1"/>
              <a:t>хіміків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синтез </a:t>
            </a:r>
            <a:r>
              <a:rPr lang="ru-RU" sz="1400" dirty="0" err="1"/>
              <a:t>сполук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не </a:t>
            </a:r>
            <a:r>
              <a:rPr lang="ru-RU" sz="1400" dirty="0" err="1"/>
              <a:t>поступаються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за </a:t>
            </a:r>
            <a:r>
              <a:rPr lang="ru-RU" sz="1400" dirty="0" err="1"/>
              <a:t>лікувальним</a:t>
            </a:r>
            <a:r>
              <a:rPr lang="ru-RU" sz="1400" dirty="0"/>
              <a:t> </a:t>
            </a:r>
            <a:r>
              <a:rPr lang="ru-RU" sz="1400" dirty="0" err="1"/>
              <a:t>ефектом</a:t>
            </a:r>
            <a:r>
              <a:rPr lang="ru-RU" sz="1400" dirty="0"/>
              <a:t>,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позбавленні</a:t>
            </a:r>
            <a:r>
              <a:rPr lang="ru-RU" sz="1400" dirty="0"/>
              <a:t> </a:t>
            </a:r>
            <a:r>
              <a:rPr lang="ru-RU" sz="1400" dirty="0" err="1"/>
              <a:t>притаманних</a:t>
            </a:r>
            <a:r>
              <a:rPr lang="ru-RU" sz="1400" dirty="0"/>
              <a:t> </a:t>
            </a:r>
            <a:r>
              <a:rPr lang="ru-RU" sz="1400" dirty="0" err="1"/>
              <a:t>йому</a:t>
            </a:r>
            <a:r>
              <a:rPr lang="ru-RU" sz="1400" dirty="0"/>
              <a:t> </a:t>
            </a:r>
            <a:r>
              <a:rPr lang="ru-RU" sz="1400" dirty="0" err="1"/>
              <a:t>недоліків</a:t>
            </a:r>
            <a:r>
              <a:rPr lang="ru-RU" sz="1400" dirty="0"/>
              <a:t>. </a:t>
            </a:r>
            <a:r>
              <a:rPr lang="ru-RU" sz="1400" dirty="0" err="1"/>
              <a:t>Перші</a:t>
            </a:r>
            <a:r>
              <a:rPr lang="ru-RU" sz="1400" dirty="0"/>
              <a:t> кроки в </a:t>
            </a:r>
            <a:r>
              <a:rPr lang="ru-RU" sz="1400" dirty="0" err="1"/>
              <a:t>цьому</a:t>
            </a:r>
            <a:r>
              <a:rPr lang="ru-RU" sz="1400" dirty="0"/>
              <a:t> </a:t>
            </a:r>
            <a:r>
              <a:rPr lang="ru-RU" sz="1400" dirty="0" err="1"/>
              <a:t>напрямі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</a:t>
            </a:r>
            <a:r>
              <a:rPr lang="ru-RU" sz="1400" dirty="0" err="1"/>
              <a:t>зроблено</a:t>
            </a:r>
            <a:r>
              <a:rPr lang="ru-RU" sz="1400" dirty="0"/>
              <a:t>. </a:t>
            </a:r>
            <a:r>
              <a:rPr lang="ru-RU" sz="1400" dirty="0" err="1"/>
              <a:t>Врахування</a:t>
            </a:r>
            <a:r>
              <a:rPr lang="ru-RU" sz="1400" dirty="0"/>
              <a:t> </a:t>
            </a:r>
            <a:r>
              <a:rPr lang="ru-RU" sz="1400" dirty="0" err="1"/>
              <a:t>особливостей</a:t>
            </a:r>
            <a:r>
              <a:rPr lang="ru-RU" sz="1400" dirty="0"/>
              <a:t> </a:t>
            </a:r>
            <a:r>
              <a:rPr lang="ru-RU" sz="1400" dirty="0" err="1"/>
              <a:t>білка</a:t>
            </a:r>
            <a:r>
              <a:rPr lang="ru-RU" sz="1400" dirty="0"/>
              <a:t>-ферменту , на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впливає</a:t>
            </a:r>
            <a:r>
              <a:rPr lang="ru-RU" sz="1400" dirty="0"/>
              <a:t> </a:t>
            </a:r>
            <a:r>
              <a:rPr lang="ru-RU" sz="1400" dirty="0" err="1"/>
              <a:t>аспірин</a:t>
            </a:r>
            <a:r>
              <a:rPr lang="ru-RU" sz="1400" dirty="0"/>
              <a:t>, стало </a:t>
            </a:r>
            <a:r>
              <a:rPr lang="ru-RU" sz="1400" dirty="0" err="1"/>
              <a:t>підґрунтям</a:t>
            </a:r>
            <a:r>
              <a:rPr lang="ru-RU" sz="1400" dirty="0"/>
              <a:t> для синтезу </a:t>
            </a:r>
            <a:r>
              <a:rPr lang="ru-RU" sz="1400" dirty="0" err="1"/>
              <a:t>ліків</a:t>
            </a:r>
            <a:r>
              <a:rPr lang="ru-RU" sz="1400" dirty="0"/>
              <a:t> нового </a:t>
            </a:r>
            <a:r>
              <a:rPr lang="ru-RU" sz="1400" dirty="0" err="1"/>
              <a:t>покоління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6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32" y="83762"/>
            <a:ext cx="5791200" cy="935218"/>
          </a:xfrm>
        </p:spPr>
        <p:txBody>
          <a:bodyPr/>
          <a:lstStyle/>
          <a:p>
            <a:r>
              <a:rPr lang="ru-RU" dirty="0" err="1" smtClean="0"/>
              <a:t>Домашня</a:t>
            </a:r>
            <a:r>
              <a:rPr lang="ru-RU" dirty="0" smtClean="0"/>
              <a:t> аптечка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583" y="1067963"/>
            <a:ext cx="7930617" cy="4037173"/>
          </a:xfrm>
        </p:spPr>
        <p:txBody>
          <a:bodyPr/>
          <a:lstStyle/>
          <a:p>
            <a:r>
              <a:rPr lang="uk-UA" dirty="0" smtClean="0"/>
              <a:t>Захворіти </a:t>
            </a:r>
            <a:r>
              <a:rPr lang="uk-UA" dirty="0"/>
              <a:t>можна в будь-який час доби, в тому числі і тоді, коли немає можливості відвідати аптеку. Тому потрібно тримати вдома хоча б найнеобхідніші препарати. Нижче ми наводимо приблизний список вмісту домашньої аптечки. Виберіть відповідні, доповніть його препаратами, які підходять саме для членів вашої родини.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55" y="2952605"/>
            <a:ext cx="4714875" cy="26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365" y="279206"/>
            <a:ext cx="8669349" cy="4979493"/>
          </a:xfrm>
        </p:spPr>
        <p:txBody>
          <a:bodyPr/>
          <a:lstStyle/>
          <a:p>
            <a:r>
              <a:rPr lang="uk-UA" i="1" dirty="0">
                <a:solidFill>
                  <a:srgbClr val="FF0000"/>
                </a:solidFill>
              </a:rPr>
              <a:t>Жарознижуючі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/>
              <a:t>ПАРАЦЕТАМОЛ, свічки </a:t>
            </a:r>
            <a:r>
              <a:rPr lang="uk-UA" dirty="0" err="1"/>
              <a:t>Цефекон</a:t>
            </a:r>
            <a:r>
              <a:rPr lang="uk-UA" dirty="0"/>
              <a:t> Д (для дітей з 3 місяців до 3 років), НУРОФЄН (знеболювальну, протизапальну, жарознижувальну), </a:t>
            </a:r>
            <a:r>
              <a:rPr lang="uk-UA" dirty="0" err="1"/>
              <a:t>еффералган</a:t>
            </a:r>
            <a:r>
              <a:rPr lang="uk-UA" dirty="0"/>
              <a:t>, КОЛДАКТ, ТЕРРАФЛЮ і аналоги, РІНЗАСІП, </a:t>
            </a:r>
            <a:r>
              <a:rPr lang="uk-UA" dirty="0" err="1"/>
              <a:t>Колдрекс</a:t>
            </a:r>
            <a:r>
              <a:rPr lang="uk-UA" dirty="0"/>
              <a:t> та ін. В основі більшості препаратів - </a:t>
            </a:r>
            <a:r>
              <a:rPr lang="uk-UA" dirty="0" err="1"/>
              <a:t>парацетамол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i="1" dirty="0" smtClean="0">
                <a:solidFill>
                  <a:srgbClr val="FF0000"/>
                </a:solidFill>
              </a:rPr>
              <a:t>Знеболюючі</a:t>
            </a:r>
            <a:r>
              <a:rPr lang="uk-UA" dirty="0" smtClean="0"/>
              <a:t> </a:t>
            </a:r>
            <a:r>
              <a:rPr lang="uk-UA" dirty="0"/>
              <a:t>ЦИТРАМОН П, БЕНАЛЬГІН, АНАЛЬГІН, аспірину, </a:t>
            </a:r>
            <a:r>
              <a:rPr lang="uk-UA" dirty="0" err="1"/>
              <a:t>ібупрофен</a:t>
            </a:r>
            <a:r>
              <a:rPr lang="uk-UA" dirty="0"/>
              <a:t>, НУРОФЄН - при головному болю. НО-ШПА, </a:t>
            </a:r>
            <a:r>
              <a:rPr lang="uk-UA" dirty="0" err="1"/>
              <a:t>спазмалгон</a:t>
            </a:r>
            <a:r>
              <a:rPr lang="uk-UA" dirty="0"/>
              <a:t> - при спазмах м'язів. ВАЛИДОЛ, корвалол, нітрогліцерин - при серцевих болях. </a:t>
            </a:r>
            <a:endParaRPr lang="uk-UA" dirty="0" smtClean="0"/>
          </a:p>
          <a:p>
            <a:r>
              <a:rPr lang="uk-UA" i="1" dirty="0" smtClean="0">
                <a:solidFill>
                  <a:srgbClr val="FF0000"/>
                </a:solidFill>
              </a:rPr>
              <a:t>Заспокійливі</a:t>
            </a:r>
            <a:r>
              <a:rPr lang="uk-UA" dirty="0" smtClean="0"/>
              <a:t> </a:t>
            </a:r>
            <a:r>
              <a:rPr lang="uk-UA" dirty="0"/>
              <a:t>Настоянка собачої кропиви, валеріани, трава м'яти перцевої, меліси і материнки, календули, плоди глоду і шипшини, НОВО-ПАССИТ, Персії, гліцин, заспокійливі краплі </a:t>
            </a:r>
            <a:r>
              <a:rPr lang="uk-UA" dirty="0" err="1"/>
              <a:t>Гербіон</a:t>
            </a:r>
            <a:r>
              <a:rPr lang="uk-UA" dirty="0"/>
              <a:t>, збір заспокійливий та ін. </a:t>
            </a:r>
          </a:p>
        </p:txBody>
      </p:sp>
    </p:spTree>
    <p:extLst>
      <p:ext uri="{BB962C8B-B14F-4D97-AF65-F5344CB8AC3E}">
        <p14:creationId xmlns:p14="http://schemas.microsoft.com/office/powerpoint/2010/main" val="40120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8" y="300256"/>
            <a:ext cx="3710460" cy="340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64" y="1441111"/>
            <a:ext cx="4762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6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27265"/>
            <a:ext cx="5817958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Класифікація лікарських засобів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Лікарські </a:t>
            </a:r>
            <a:r>
              <a:rPr lang="uk-UA" dirty="0"/>
              <a:t>засоби класифікують по фармакологічній дії, по способу застосування, по токсичності, по фізико-хімічним властивостям, по агрегатному стану, по терміну зберігання та ін. За походженням їх поділяють на рослинні, тваринні, </a:t>
            </a:r>
            <a:r>
              <a:rPr lang="uk-UA" dirty="0" smtClean="0"/>
              <a:t>синтетичні.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0" y="3099187"/>
            <a:ext cx="3388281" cy="25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483" y="342028"/>
            <a:ext cx="8662369" cy="4958553"/>
          </a:xfrm>
        </p:spPr>
        <p:txBody>
          <a:bodyPr>
            <a:normAutofit lnSpcReduction="10000"/>
          </a:bodyPr>
          <a:lstStyle/>
          <a:p>
            <a:r>
              <a:rPr lang="uk-UA" i="1" dirty="0" err="1">
                <a:solidFill>
                  <a:srgbClr val="FF0000"/>
                </a:solidFill>
              </a:rPr>
              <a:t>Антигістамінні</a:t>
            </a:r>
            <a:r>
              <a:rPr lang="uk-UA" dirty="0"/>
              <a:t> ТАВЕГИЛ, СУПРАСТИН, КЛАРИТИН, </a:t>
            </a:r>
            <a:r>
              <a:rPr lang="uk-UA" dirty="0" err="1"/>
              <a:t>Феніст</a:t>
            </a:r>
            <a:r>
              <a:rPr lang="uk-UA" dirty="0"/>
              <a:t>, </a:t>
            </a:r>
            <a:r>
              <a:rPr lang="uk-UA" dirty="0" err="1"/>
              <a:t>зиртек</a:t>
            </a:r>
            <a:r>
              <a:rPr lang="uk-UA" dirty="0"/>
              <a:t> та ін. При болю в горлі </a:t>
            </a:r>
            <a:r>
              <a:rPr lang="uk-UA" dirty="0" err="1"/>
              <a:t>Ротокан</a:t>
            </a:r>
            <a:r>
              <a:rPr lang="uk-UA" dirty="0"/>
              <a:t>, </a:t>
            </a:r>
            <a:r>
              <a:rPr lang="uk-UA" dirty="0" err="1"/>
              <a:t>Гексорал</a:t>
            </a:r>
            <a:r>
              <a:rPr lang="uk-UA" dirty="0"/>
              <a:t>, таблетки для розсмоктування </a:t>
            </a:r>
            <a:r>
              <a:rPr lang="uk-UA" dirty="0" err="1"/>
              <a:t>Имудон</a:t>
            </a:r>
            <a:r>
              <a:rPr lang="uk-UA" dirty="0"/>
              <a:t>, пектусин для розсмоктування, пастилки доктор </a:t>
            </a:r>
            <a:r>
              <a:rPr lang="uk-UA" dirty="0" err="1"/>
              <a:t>Мом</a:t>
            </a:r>
            <a:r>
              <a:rPr lang="uk-UA" dirty="0"/>
              <a:t>, Йодинол, розчин </a:t>
            </a:r>
            <a:r>
              <a:rPr lang="uk-UA" dirty="0" err="1"/>
              <a:t>Люголя</a:t>
            </a:r>
            <a:r>
              <a:rPr lang="uk-UA" dirty="0"/>
              <a:t>, </a:t>
            </a:r>
            <a:r>
              <a:rPr lang="uk-UA" dirty="0" err="1"/>
              <a:t>Фурацилин</a:t>
            </a:r>
            <a:r>
              <a:rPr lang="uk-UA" dirty="0"/>
              <a:t> для полоскання та ін. </a:t>
            </a:r>
            <a:endParaRPr lang="uk-UA" dirty="0" smtClean="0"/>
          </a:p>
          <a:p>
            <a:r>
              <a:rPr lang="uk-UA" i="1" dirty="0" smtClean="0">
                <a:solidFill>
                  <a:srgbClr val="FF0000"/>
                </a:solidFill>
              </a:rPr>
              <a:t>Від </a:t>
            </a:r>
            <a:r>
              <a:rPr lang="uk-UA" i="1" dirty="0">
                <a:solidFill>
                  <a:srgbClr val="FF0000"/>
                </a:solidFill>
              </a:rPr>
              <a:t>кашлю </a:t>
            </a:r>
            <a:r>
              <a:rPr lang="uk-UA" dirty="0" err="1"/>
              <a:t>Геделікс</a:t>
            </a:r>
            <a:r>
              <a:rPr lang="uk-UA" dirty="0"/>
              <a:t>, </a:t>
            </a:r>
            <a:r>
              <a:rPr lang="uk-UA" dirty="0" err="1"/>
              <a:t>Гербіон</a:t>
            </a:r>
            <a:r>
              <a:rPr lang="uk-UA" dirty="0"/>
              <a:t> , </a:t>
            </a:r>
            <a:r>
              <a:rPr lang="uk-UA" dirty="0" err="1"/>
              <a:t>Лазолван</a:t>
            </a:r>
            <a:r>
              <a:rPr lang="uk-UA" dirty="0"/>
              <a:t>, </a:t>
            </a:r>
            <a:r>
              <a:rPr lang="uk-UA" dirty="0" err="1"/>
              <a:t>Амбробене</a:t>
            </a:r>
            <a:r>
              <a:rPr lang="uk-UA" dirty="0"/>
              <a:t>, </a:t>
            </a:r>
            <a:r>
              <a:rPr lang="uk-UA" dirty="0" err="1"/>
              <a:t>Бромгексин</a:t>
            </a:r>
            <a:r>
              <a:rPr lang="uk-UA" dirty="0"/>
              <a:t>, мазь доктор МОМ (застосовують для розтирання і місцевого масажу при відходження мокроти), </a:t>
            </a:r>
            <a:r>
              <a:rPr lang="uk-UA" dirty="0" err="1"/>
              <a:t>Лінкас</a:t>
            </a:r>
            <a:r>
              <a:rPr lang="uk-UA" dirty="0"/>
              <a:t>, таблетки від кашлю, </a:t>
            </a:r>
            <a:r>
              <a:rPr lang="uk-UA" dirty="0" err="1"/>
              <a:t>дигідрогеноцитратпісля</a:t>
            </a:r>
            <a:r>
              <a:rPr lang="uk-UA" dirty="0"/>
              <a:t>, </a:t>
            </a:r>
            <a:r>
              <a:rPr lang="uk-UA" dirty="0" err="1"/>
              <a:t>Мукалтин</a:t>
            </a:r>
            <a:r>
              <a:rPr lang="uk-UA" dirty="0"/>
              <a:t>, Пектусин, АЦЦ, сироп кореня </a:t>
            </a:r>
            <a:r>
              <a:rPr lang="uk-UA" dirty="0" err="1"/>
              <a:t>солодки</a:t>
            </a:r>
            <a:r>
              <a:rPr lang="uk-UA" dirty="0"/>
              <a:t> та ін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i="1" dirty="0" smtClean="0">
                <a:solidFill>
                  <a:srgbClr val="FF0000"/>
                </a:solidFill>
              </a:rPr>
              <a:t>Краплі </a:t>
            </a:r>
            <a:r>
              <a:rPr lang="uk-UA" i="1" dirty="0">
                <a:solidFill>
                  <a:srgbClr val="FF0000"/>
                </a:solidFill>
              </a:rPr>
              <a:t>в ніс </a:t>
            </a:r>
            <a:r>
              <a:rPr lang="uk-UA" dirty="0" err="1" smtClean="0"/>
              <a:t>нафтизин</a:t>
            </a:r>
            <a:r>
              <a:rPr lang="uk-UA" dirty="0"/>
              <a:t>, </a:t>
            </a:r>
            <a:r>
              <a:rPr lang="uk-UA" dirty="0" err="1"/>
              <a:t>Називин</a:t>
            </a:r>
            <a:r>
              <a:rPr lang="uk-UA" dirty="0"/>
              <a:t>, </a:t>
            </a:r>
            <a:r>
              <a:rPr lang="uk-UA" dirty="0" err="1"/>
              <a:t>санорина</a:t>
            </a:r>
            <a:r>
              <a:rPr lang="uk-UA" dirty="0"/>
              <a:t>, </a:t>
            </a:r>
            <a:r>
              <a:rPr lang="uk-UA" dirty="0" err="1"/>
              <a:t>отривин</a:t>
            </a:r>
            <a:r>
              <a:rPr lang="uk-UA" dirty="0"/>
              <a:t> БЕБІ та ін. </a:t>
            </a:r>
            <a:endParaRPr lang="uk-UA" dirty="0" smtClean="0"/>
          </a:p>
          <a:p>
            <a:r>
              <a:rPr lang="uk-UA" i="1" dirty="0" smtClean="0">
                <a:solidFill>
                  <a:srgbClr val="FF0000"/>
                </a:solidFill>
              </a:rPr>
              <a:t>Отруєння</a:t>
            </a:r>
            <a:r>
              <a:rPr lang="uk-UA" i="1" dirty="0">
                <a:solidFill>
                  <a:srgbClr val="FF0000"/>
                </a:solidFill>
              </a:rPr>
              <a:t>, болі </a:t>
            </a:r>
            <a:r>
              <a:rPr lang="uk-UA" dirty="0"/>
              <a:t>ШКТ </a:t>
            </a:r>
            <a:r>
              <a:rPr lang="uk-UA" dirty="0" err="1"/>
              <a:t>ентеросгель</a:t>
            </a:r>
            <a:r>
              <a:rPr lang="uk-UA" dirty="0"/>
              <a:t>, активоване вугілля, </a:t>
            </a:r>
            <a:r>
              <a:rPr lang="uk-UA" dirty="0" err="1"/>
              <a:t>Смекта</a:t>
            </a:r>
            <a:r>
              <a:rPr lang="uk-UA" dirty="0"/>
              <a:t>, МЕЗИМ, ФЕСТАЛ, пакетики </a:t>
            </a:r>
            <a:r>
              <a:rPr lang="uk-UA" dirty="0" err="1"/>
              <a:t>регідрон</a:t>
            </a:r>
            <a:r>
              <a:rPr lang="uk-UA" dirty="0"/>
              <a:t> - проти зневоднення, </a:t>
            </a:r>
            <a:r>
              <a:rPr lang="uk-UA" dirty="0" err="1"/>
              <a:t>Хілак</a:t>
            </a:r>
            <a:r>
              <a:rPr lang="uk-UA" dirty="0"/>
              <a:t> Форте, КОРА ДУБА або ЗВІРОБІЙ - </a:t>
            </a:r>
            <a:r>
              <a:rPr lang="uk-UA" dirty="0" err="1"/>
              <a:t>крепящие</a:t>
            </a:r>
            <a:r>
              <a:rPr lang="uk-UA" dirty="0"/>
              <a:t>. Лист </a:t>
            </a:r>
            <a:r>
              <a:rPr lang="uk-UA" dirty="0" err="1"/>
              <a:t>сени</a:t>
            </a:r>
            <a:r>
              <a:rPr lang="uk-UA" dirty="0"/>
              <a:t>, крушини кора, </a:t>
            </a:r>
            <a:r>
              <a:rPr lang="uk-UA" dirty="0" err="1"/>
              <a:t>Дюфалак</a:t>
            </a:r>
            <a:r>
              <a:rPr lang="uk-UA" dirty="0"/>
              <a:t> - проносні. </a:t>
            </a:r>
          </a:p>
        </p:txBody>
      </p:sp>
    </p:spTree>
    <p:extLst>
      <p:ext uri="{BB962C8B-B14F-4D97-AF65-F5344CB8AC3E}">
        <p14:creationId xmlns:p14="http://schemas.microsoft.com/office/powerpoint/2010/main" val="2403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10" y="264373"/>
            <a:ext cx="4449375" cy="3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4" y="2059146"/>
            <a:ext cx="4018388" cy="28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3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345" y="146583"/>
            <a:ext cx="8473905" cy="4958553"/>
          </a:xfrm>
        </p:spPr>
        <p:txBody>
          <a:bodyPr>
            <a:normAutofit fontScale="85000" lnSpcReduction="20000"/>
          </a:bodyPr>
          <a:lstStyle/>
          <a:p>
            <a:r>
              <a:rPr lang="uk-UA" i="1" dirty="0">
                <a:solidFill>
                  <a:srgbClr val="FF0000"/>
                </a:solidFill>
              </a:rPr>
              <a:t>При опіках, порізах </a:t>
            </a:r>
            <a:r>
              <a:rPr lang="uk-UA" dirty="0"/>
              <a:t>Мазі ПАНТЕНОЛ, </a:t>
            </a:r>
            <a:r>
              <a:rPr lang="uk-UA" dirty="0" err="1"/>
              <a:t>Бепантен</a:t>
            </a:r>
            <a:r>
              <a:rPr lang="uk-UA" dirty="0"/>
              <a:t>, </a:t>
            </a:r>
            <a:r>
              <a:rPr lang="uk-UA" dirty="0" err="1"/>
              <a:t>декспантенол</a:t>
            </a:r>
            <a:r>
              <a:rPr lang="uk-UA" dirty="0"/>
              <a:t> - застосовуються у дітей з народження, </a:t>
            </a:r>
            <a:r>
              <a:rPr lang="uk-UA" dirty="0" err="1"/>
              <a:t>Левомеколь</a:t>
            </a:r>
            <a:r>
              <a:rPr lang="uk-UA" dirty="0"/>
              <a:t> - у дітей старше 1 року. При опіках можна використовувати </a:t>
            </a:r>
            <a:r>
              <a:rPr lang="uk-UA" dirty="0" err="1"/>
              <a:t>Пантенол-спрей</a:t>
            </a:r>
            <a:r>
              <a:rPr lang="uk-UA" dirty="0"/>
              <a:t> для безконтактного нанесення на уражену поверхню. АКТОВЕГІН і СОЛКОСЕРИЛ у вигляді мазі або гелю дозволені для використання з перших днів життя, мають </a:t>
            </a:r>
            <a:r>
              <a:rPr lang="uk-UA" dirty="0" err="1"/>
              <a:t>ранозагоювальні</a:t>
            </a:r>
            <a:r>
              <a:rPr lang="uk-UA" dirty="0"/>
              <a:t> властивості, але не мають </a:t>
            </a:r>
            <a:r>
              <a:rPr lang="uk-UA" dirty="0" err="1"/>
              <a:t>дезинфікуючого</a:t>
            </a:r>
            <a:r>
              <a:rPr lang="uk-UA" dirty="0"/>
              <a:t> ефекту, так само їх краще не поєднувати з іншими аналогічними препаратами. Крем </a:t>
            </a:r>
            <a:r>
              <a:rPr lang="uk-UA" dirty="0" err="1"/>
              <a:t>Еплан</a:t>
            </a:r>
            <a:r>
              <a:rPr lang="uk-UA" dirty="0"/>
              <a:t> має </a:t>
            </a:r>
            <a:r>
              <a:rPr lang="uk-UA" dirty="0" err="1"/>
              <a:t>ранозагоювальну</a:t>
            </a:r>
            <a:r>
              <a:rPr lang="uk-UA" dirty="0"/>
              <a:t>, бактерицидну, </a:t>
            </a:r>
            <a:r>
              <a:rPr lang="uk-UA" dirty="0" err="1"/>
              <a:t>регенеруючу</a:t>
            </a:r>
            <a:r>
              <a:rPr lang="uk-UA" dirty="0"/>
              <a:t> властивістю, ефективний при обмороженнях, укусах комах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i="1" dirty="0">
                <a:solidFill>
                  <a:srgbClr val="FF0000"/>
                </a:solidFill>
              </a:rPr>
              <a:t>Дезінфікуючі </a:t>
            </a:r>
            <a:r>
              <a:rPr lang="uk-UA" dirty="0"/>
              <a:t>перекис водню 3%, ЙОД, розчин діамантової зелені, марганцевокислий калій в порошку, медичний спирт</a:t>
            </a:r>
            <a:r>
              <a:rPr lang="uk-UA" dirty="0" smtClean="0"/>
              <a:t>.</a:t>
            </a:r>
          </a:p>
          <a:p>
            <a:r>
              <a:rPr lang="uk-UA" dirty="0" smtClean="0"/>
              <a:t> </a:t>
            </a:r>
            <a:r>
              <a:rPr lang="uk-UA" i="1" dirty="0">
                <a:solidFill>
                  <a:srgbClr val="FF0000"/>
                </a:solidFill>
              </a:rPr>
              <a:t>Антисептик для шкіри і слизових </a:t>
            </a:r>
            <a:r>
              <a:rPr lang="uk-UA" dirty="0" err="1"/>
              <a:t>Мірамістин</a:t>
            </a:r>
            <a:r>
              <a:rPr lang="uk-UA" dirty="0"/>
              <a:t>, </a:t>
            </a:r>
            <a:r>
              <a:rPr lang="uk-UA" dirty="0" err="1"/>
              <a:t>октенісепт</a:t>
            </a:r>
            <a:r>
              <a:rPr lang="uk-UA" dirty="0"/>
              <a:t> - широкого спектру застосування: обробка ран, при гінекологічних, </a:t>
            </a:r>
            <a:r>
              <a:rPr lang="uk-UA" dirty="0" err="1"/>
              <a:t>лор-захворюваннях</a:t>
            </a:r>
            <a:r>
              <a:rPr lang="uk-UA" dirty="0"/>
              <a:t>, застосовують як антибактеріальний засіб для інгаляцій (</a:t>
            </a:r>
            <a:r>
              <a:rPr lang="uk-UA" dirty="0" err="1"/>
              <a:t>небулайзер</a:t>
            </a:r>
            <a:r>
              <a:rPr lang="uk-UA" dirty="0"/>
              <a:t>, </a:t>
            </a:r>
            <a:r>
              <a:rPr lang="uk-UA" dirty="0" err="1"/>
              <a:t>Октенісепт</a:t>
            </a:r>
            <a:r>
              <a:rPr lang="uk-UA" dirty="0"/>
              <a:t> розводять з водою 1: 4). </a:t>
            </a:r>
            <a:endParaRPr lang="uk-UA" dirty="0" smtClean="0"/>
          </a:p>
          <a:p>
            <a:r>
              <a:rPr lang="uk-UA" i="1" dirty="0" smtClean="0">
                <a:solidFill>
                  <a:srgbClr val="FF0000"/>
                </a:solidFill>
              </a:rPr>
              <a:t>Додаткові </a:t>
            </a:r>
            <a:r>
              <a:rPr lang="uk-UA" i="1" dirty="0">
                <a:solidFill>
                  <a:srgbClr val="FF0000"/>
                </a:solidFill>
              </a:rPr>
              <a:t>кошти </a:t>
            </a:r>
            <a:r>
              <a:rPr lang="uk-UA" dirty="0"/>
              <a:t>Стерильні бинти, вата, бактерицидний і звичайний пластир, джгут, еластичний бинт, піпетки, гумова груша, термометр медичний, </a:t>
            </a:r>
            <a:r>
              <a:rPr lang="uk-UA" dirty="0" err="1"/>
              <a:t>танометр</a:t>
            </a:r>
            <a:r>
              <a:rPr lang="uk-UA" dirty="0"/>
              <a:t>, пінцет, грілка, кілька шприців, дитячий крем, вологі </a:t>
            </a:r>
            <a:r>
              <a:rPr lang="uk-UA" dirty="0" err="1"/>
              <a:t>дезинфікуючі</a:t>
            </a:r>
            <a:r>
              <a:rPr lang="uk-UA" dirty="0"/>
              <a:t> серветки, паперові хусточки, ватяні палички і диски, пудра </a:t>
            </a:r>
            <a:r>
              <a:rPr lang="uk-UA" dirty="0" err="1"/>
              <a:t>-прісипка</a:t>
            </a:r>
            <a:r>
              <a:rPr lang="uk-UA" dirty="0"/>
              <a:t>, питна сода, гірчичники, ножиці. </a:t>
            </a:r>
          </a:p>
        </p:txBody>
      </p:sp>
    </p:spTree>
    <p:extLst>
      <p:ext uri="{BB962C8B-B14F-4D97-AF65-F5344CB8AC3E}">
        <p14:creationId xmlns:p14="http://schemas.microsoft.com/office/powerpoint/2010/main" val="25907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72225" y="225014"/>
            <a:ext cx="8627469" cy="191789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Аптечка повинна зберігатися в сухому, захищеному від світла місці, недоступному для дітей. Проводьте «інвентаризацію» лікарських засобів приблизно раз на півроку на предмет закупівлі закінчилися або ліквідації прострочених. В аптечці зручно зберігати листок з телефонами екстрених служб, аптек і платних клінік.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61" y="1903837"/>
            <a:ext cx="514437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223" y="1530275"/>
            <a:ext cx="57912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err="1" smtClean="0"/>
              <a:t>Дякую</a:t>
            </a:r>
            <a:r>
              <a:rPr lang="ru-RU" sz="6000" dirty="0" smtClean="0"/>
              <a:t> за </a:t>
            </a:r>
            <a:r>
              <a:rPr lang="ru-RU" sz="6000" dirty="0" err="1" smtClean="0"/>
              <a:t>увагу</a:t>
            </a:r>
            <a:r>
              <a:rPr lang="ru-RU" sz="6000" dirty="0" smtClean="0"/>
              <a:t>!!!</a:t>
            </a:r>
            <a:endParaRPr lang="uk-UA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45" y="2857499"/>
            <a:ext cx="2931663" cy="268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7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83928" y="97342"/>
            <a:ext cx="5791200" cy="39431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Ліки</a:t>
            </a:r>
            <a:r>
              <a:rPr lang="ru-RU" sz="2800" b="1" dirty="0"/>
              <a:t> </a:t>
            </a:r>
            <a:r>
              <a:rPr lang="ru-RU" sz="2800" b="1" dirty="0" err="1"/>
              <a:t>природної</a:t>
            </a:r>
            <a:r>
              <a:rPr lang="ru-RU" sz="2800" b="1" dirty="0"/>
              <a:t> аптеки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3295261"/>
            <a:ext cx="9000505" cy="3644636"/>
          </a:xfrm>
        </p:spPr>
        <p:txBody>
          <a:bodyPr>
            <a:noAutofit/>
          </a:bodyPr>
          <a:lstStyle/>
          <a:p>
            <a:pPr algn="ctr"/>
            <a:r>
              <a:rPr lang="ru-RU" sz="1400" dirty="0" err="1"/>
              <a:t>Ще</a:t>
            </a:r>
            <a:r>
              <a:rPr lang="ru-RU" sz="1400" dirty="0"/>
              <a:t> в </a:t>
            </a:r>
            <a:r>
              <a:rPr lang="ru-RU" sz="1400" dirty="0" err="1"/>
              <a:t>стародавні</a:t>
            </a:r>
            <a:r>
              <a:rPr lang="ru-RU" sz="1400" dirty="0"/>
              <a:t> </a:t>
            </a:r>
            <a:r>
              <a:rPr lang="ru-RU" sz="1400" dirty="0" err="1"/>
              <a:t>часи</a:t>
            </a:r>
            <a:r>
              <a:rPr lang="ru-RU" sz="1400" dirty="0"/>
              <a:t> з </a:t>
            </a:r>
            <a:r>
              <a:rPr lang="ru-RU" sz="1400" dirty="0" err="1"/>
              <a:t>лікувальною</a:t>
            </a:r>
            <a:r>
              <a:rPr lang="ru-RU" sz="1400" dirty="0"/>
              <a:t> метою </a:t>
            </a:r>
            <a:r>
              <a:rPr lang="ru-RU" sz="1400" dirty="0" err="1"/>
              <a:t>застосовували</a:t>
            </a:r>
            <a:r>
              <a:rPr lang="ru-RU" sz="1400" dirty="0"/>
              <a:t> </a:t>
            </a:r>
            <a:r>
              <a:rPr lang="ru-RU" sz="1400" dirty="0" err="1"/>
              <a:t>деякі</a:t>
            </a:r>
            <a:r>
              <a:rPr lang="ru-RU" sz="1400" dirty="0"/>
              <a:t> </a:t>
            </a:r>
            <a:r>
              <a:rPr lang="ru-RU" sz="1400" dirty="0" err="1"/>
              <a:t>рослини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певним</a:t>
            </a:r>
            <a:r>
              <a:rPr lang="ru-RU" sz="1400" dirty="0"/>
              <a:t> чином </a:t>
            </a:r>
            <a:r>
              <a:rPr lang="ru-RU" sz="1400" dirty="0" err="1"/>
              <a:t>оброблені</a:t>
            </a:r>
            <a:r>
              <a:rPr lang="ru-RU" sz="1400" dirty="0"/>
              <a:t> </a:t>
            </a:r>
            <a:r>
              <a:rPr lang="ru-RU" sz="1400" dirty="0" err="1"/>
              <a:t>органи</a:t>
            </a:r>
            <a:r>
              <a:rPr lang="ru-RU" sz="1400" dirty="0"/>
              <a:t> </a:t>
            </a:r>
            <a:r>
              <a:rPr lang="ru-RU" sz="1400" dirty="0" err="1"/>
              <a:t>тварин</a:t>
            </a:r>
            <a:r>
              <a:rPr lang="ru-RU" sz="1400" dirty="0"/>
              <a:t>. Так, давно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помічено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коріння</a:t>
            </a:r>
            <a:r>
              <a:rPr lang="ru-RU" sz="1400" dirty="0"/>
              <a:t> </a:t>
            </a:r>
            <a:r>
              <a:rPr lang="ru-RU" sz="1400" dirty="0" err="1"/>
              <a:t>валеріани</a:t>
            </a:r>
            <a:r>
              <a:rPr lang="ru-RU" sz="1400" dirty="0"/>
              <a:t> та </a:t>
            </a:r>
            <a:r>
              <a:rPr lang="ru-RU" sz="1400" dirty="0" err="1"/>
              <a:t>конвалії</a:t>
            </a:r>
            <a:r>
              <a:rPr lang="ru-RU" sz="1400" dirty="0"/>
              <a:t> </a:t>
            </a:r>
            <a:r>
              <a:rPr lang="ru-RU" sz="1400" dirty="0" err="1"/>
              <a:t>виявляє</a:t>
            </a:r>
            <a:r>
              <a:rPr lang="ru-RU" sz="1400" dirty="0"/>
              <a:t> </a:t>
            </a:r>
            <a:r>
              <a:rPr lang="ru-RU" sz="1400" dirty="0" err="1"/>
              <a:t>заспокійливу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на </a:t>
            </a:r>
            <a:r>
              <a:rPr lang="ru-RU" sz="1400" dirty="0" err="1"/>
              <a:t>нервову</a:t>
            </a:r>
            <a:r>
              <a:rPr lang="ru-RU" sz="1400" dirty="0"/>
              <a:t> систему, а </a:t>
            </a:r>
            <a:r>
              <a:rPr lang="ru-RU" sz="1400" dirty="0" err="1"/>
              <a:t>листя</a:t>
            </a:r>
            <a:r>
              <a:rPr lang="ru-RU" sz="1400" dirty="0"/>
              <a:t> подорожника – </a:t>
            </a:r>
            <a:r>
              <a:rPr lang="ru-RU" sz="1400" dirty="0" err="1"/>
              <a:t>протизапальну</a:t>
            </a:r>
            <a:r>
              <a:rPr lang="ru-RU" sz="1400" dirty="0"/>
              <a:t>. </a:t>
            </a:r>
            <a:r>
              <a:rPr lang="ru-RU" sz="1400" dirty="0" err="1"/>
              <a:t>Здавна</a:t>
            </a:r>
            <a:r>
              <a:rPr lang="ru-RU" sz="1400" dirty="0"/>
              <a:t> </a:t>
            </a:r>
            <a:r>
              <a:rPr lang="ru-RU" sz="1400" dirty="0" err="1"/>
              <a:t>відома</a:t>
            </a:r>
            <a:r>
              <a:rPr lang="ru-RU" sz="1400" dirty="0"/>
              <a:t> людям </a:t>
            </a:r>
            <a:r>
              <a:rPr lang="ru-RU" sz="1400" dirty="0" err="1"/>
              <a:t>лікувальна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зміїної</a:t>
            </a:r>
            <a:r>
              <a:rPr lang="ru-RU" sz="1400" dirty="0"/>
              <a:t> </a:t>
            </a:r>
            <a:r>
              <a:rPr lang="ru-RU" sz="1400" dirty="0" err="1"/>
              <a:t>отрути</a:t>
            </a:r>
            <a:r>
              <a:rPr lang="ru-RU" sz="1400" dirty="0"/>
              <a:t>,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якої</a:t>
            </a:r>
            <a:r>
              <a:rPr lang="ru-RU" sz="1400" dirty="0"/>
              <a:t> </a:t>
            </a:r>
            <a:r>
              <a:rPr lang="ru-RU" sz="1400" dirty="0" err="1"/>
              <a:t>виготовляли</a:t>
            </a:r>
            <a:r>
              <a:rPr lang="ru-RU" sz="1400" dirty="0"/>
              <a:t> </a:t>
            </a:r>
            <a:r>
              <a:rPr lang="ru-RU" sz="1400" dirty="0" err="1"/>
              <a:t>мазі</a:t>
            </a:r>
            <a:r>
              <a:rPr lang="ru-RU" sz="1400" dirty="0"/>
              <a:t>. </a:t>
            </a:r>
            <a:r>
              <a:rPr lang="ru-RU" sz="1400" dirty="0" err="1"/>
              <a:t>Від</a:t>
            </a:r>
            <a:r>
              <a:rPr lang="ru-RU" sz="1400" dirty="0"/>
              <a:t> ревматизму та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запальних</a:t>
            </a:r>
            <a:r>
              <a:rPr lang="ru-RU" sz="1400" dirty="0"/>
              <a:t> хвороб </a:t>
            </a:r>
            <a:r>
              <a:rPr lang="ru-RU" sz="1400" dirty="0" err="1"/>
              <a:t>суглобів</a:t>
            </a:r>
            <a:r>
              <a:rPr lang="ru-RU" sz="1400" dirty="0"/>
              <a:t> </a:t>
            </a:r>
            <a:r>
              <a:rPr lang="ru-RU" sz="1400" dirty="0" err="1"/>
              <a:t>звільнялись</a:t>
            </a:r>
            <a:r>
              <a:rPr lang="ru-RU" sz="1400" dirty="0"/>
              <a:t>, </a:t>
            </a:r>
            <a:r>
              <a:rPr lang="ru-RU" sz="1400" dirty="0" err="1"/>
              <a:t>піддаючи</a:t>
            </a:r>
            <a:r>
              <a:rPr lang="ru-RU" sz="1400" dirty="0"/>
              <a:t> себе укусам </a:t>
            </a:r>
            <a:r>
              <a:rPr lang="ru-RU" sz="1400" dirty="0" err="1"/>
              <a:t>мурашок</a:t>
            </a:r>
            <a:r>
              <a:rPr lang="ru-RU" sz="1400" dirty="0"/>
              <a:t> і </a:t>
            </a:r>
            <a:r>
              <a:rPr lang="ru-RU" sz="1400" dirty="0" err="1"/>
              <a:t>бджіл</a:t>
            </a:r>
            <a:r>
              <a:rPr lang="ru-RU" sz="1400" dirty="0"/>
              <a:t>. </a:t>
            </a:r>
            <a:r>
              <a:rPr lang="ru-RU" sz="1400" dirty="0" err="1"/>
              <a:t>Тривалий</a:t>
            </a:r>
            <a:r>
              <a:rPr lang="ru-RU" sz="1400" dirty="0"/>
              <a:t> час </a:t>
            </a:r>
            <a:r>
              <a:rPr lang="ru-RU" sz="1400" dirty="0" err="1"/>
              <a:t>ефективним</a:t>
            </a:r>
            <a:r>
              <a:rPr lang="ru-RU" sz="1400" dirty="0"/>
              <a:t> </a:t>
            </a:r>
            <a:r>
              <a:rPr lang="ru-RU" sz="1400" dirty="0" err="1"/>
              <a:t>засобом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багатьох</a:t>
            </a:r>
            <a:r>
              <a:rPr lang="ru-RU" sz="1400" dirty="0"/>
              <a:t> хвороб </a:t>
            </a:r>
            <a:r>
              <a:rPr lang="ru-RU" sz="1400" dirty="0" err="1"/>
              <a:t>вважалися</a:t>
            </a:r>
            <a:r>
              <a:rPr lang="ru-RU" sz="1400" dirty="0"/>
              <a:t> </a:t>
            </a:r>
            <a:r>
              <a:rPr lang="ru-RU" sz="1400" dirty="0" err="1"/>
              <a:t>п’явки</a:t>
            </a:r>
            <a:r>
              <a:rPr lang="ru-RU" sz="1400" dirty="0"/>
              <a:t>, за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допомогою</a:t>
            </a:r>
            <a:r>
              <a:rPr lang="ru-RU" sz="1400" dirty="0"/>
              <a:t>, на </a:t>
            </a:r>
            <a:r>
              <a:rPr lang="ru-RU" sz="1400" dirty="0" err="1"/>
              <a:t>переконання</a:t>
            </a:r>
            <a:r>
              <a:rPr lang="ru-RU" sz="1400" dirty="0"/>
              <a:t> </a:t>
            </a:r>
            <a:r>
              <a:rPr lang="ru-RU" sz="1400" dirty="0" err="1"/>
              <a:t>тодішніх</a:t>
            </a:r>
            <a:r>
              <a:rPr lang="ru-RU" sz="1400" dirty="0"/>
              <a:t> </a:t>
            </a:r>
            <a:r>
              <a:rPr lang="ru-RU" sz="1400" dirty="0" err="1"/>
              <a:t>лікарів</a:t>
            </a:r>
            <a:r>
              <a:rPr lang="ru-RU" sz="1400" dirty="0"/>
              <a:t>, з </a:t>
            </a:r>
            <a:r>
              <a:rPr lang="ru-RU" sz="1400" dirty="0" err="1"/>
              <a:t>організму</a:t>
            </a:r>
            <a:r>
              <a:rPr lang="ru-RU" sz="1400" dirty="0"/>
              <a:t> </a:t>
            </a:r>
            <a:r>
              <a:rPr lang="ru-RU" sz="1400" dirty="0" err="1"/>
              <a:t>виводилася</a:t>
            </a:r>
            <a:r>
              <a:rPr lang="ru-RU" sz="1400" dirty="0"/>
              <a:t> «</a:t>
            </a:r>
            <a:r>
              <a:rPr lang="ru-RU" sz="1400" dirty="0" err="1"/>
              <a:t>погана</a:t>
            </a:r>
            <a:r>
              <a:rPr lang="ru-RU" sz="1400" dirty="0"/>
              <a:t> кров»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Поступово</a:t>
            </a:r>
            <a:r>
              <a:rPr lang="ru-RU" sz="1400" dirty="0"/>
              <a:t> стало </a:t>
            </a:r>
            <a:r>
              <a:rPr lang="ru-RU" sz="1400" dirty="0" err="1"/>
              <a:t>зрозумілим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не вся </a:t>
            </a:r>
            <a:r>
              <a:rPr lang="ru-RU" sz="1400" dirty="0" err="1"/>
              <a:t>рослина</a:t>
            </a:r>
            <a:r>
              <a:rPr lang="ru-RU" sz="1400" dirty="0"/>
              <a:t>, а </a:t>
            </a:r>
            <a:r>
              <a:rPr lang="ru-RU" sz="1400" dirty="0" err="1"/>
              <a:t>певна</a:t>
            </a:r>
            <a:r>
              <a:rPr lang="ru-RU" sz="1400" dirty="0"/>
              <a:t> </a:t>
            </a:r>
            <a:r>
              <a:rPr lang="ru-RU" sz="1400" dirty="0" err="1"/>
              <a:t>речовина</a:t>
            </a:r>
            <a:r>
              <a:rPr lang="ru-RU" sz="1400" dirty="0"/>
              <a:t>, яка </a:t>
            </a:r>
            <a:r>
              <a:rPr lang="ru-RU" sz="1400" dirty="0" err="1"/>
              <a:t>міститься</a:t>
            </a:r>
            <a:r>
              <a:rPr lang="ru-RU" sz="1400" dirty="0"/>
              <a:t> в </a:t>
            </a:r>
            <a:r>
              <a:rPr lang="ru-RU" sz="1400" dirty="0" err="1"/>
              <a:t>ній</a:t>
            </a:r>
            <a:r>
              <a:rPr lang="ru-RU" sz="1400" dirty="0"/>
              <a:t>. </a:t>
            </a:r>
            <a:r>
              <a:rPr lang="ru-RU" sz="1400" dirty="0" err="1"/>
              <a:t>Спочатку</a:t>
            </a:r>
            <a:r>
              <a:rPr lang="ru-RU" sz="1400" dirty="0"/>
              <a:t> </a:t>
            </a:r>
            <a:r>
              <a:rPr lang="ru-RU" sz="1400" dirty="0" err="1"/>
              <a:t>вчені</a:t>
            </a:r>
            <a:r>
              <a:rPr lang="ru-RU" sz="1400" dirty="0"/>
              <a:t> </a:t>
            </a:r>
            <a:r>
              <a:rPr lang="ru-RU" sz="1400" dirty="0" err="1"/>
              <a:t>навчались</a:t>
            </a:r>
            <a:r>
              <a:rPr lang="ru-RU" sz="1400" dirty="0"/>
              <a:t> </a:t>
            </a:r>
            <a:r>
              <a:rPr lang="ru-RU" sz="1400" dirty="0" err="1"/>
              <a:t>виділяти</a:t>
            </a:r>
            <a:r>
              <a:rPr lang="ru-RU" sz="1400" dirty="0"/>
              <a:t> </a:t>
            </a:r>
            <a:r>
              <a:rPr lang="ru-RU" sz="1400" dirty="0" err="1"/>
              <a:t>такі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природної</a:t>
            </a:r>
            <a:r>
              <a:rPr lang="ru-RU" sz="1400" dirty="0"/>
              <a:t> </a:t>
            </a:r>
            <a:r>
              <a:rPr lang="ru-RU" sz="1400" dirty="0" err="1"/>
              <a:t>сировини</a:t>
            </a:r>
            <a:r>
              <a:rPr lang="ru-RU" sz="1400" dirty="0"/>
              <a:t>, а </a:t>
            </a:r>
            <a:r>
              <a:rPr lang="ru-RU" sz="1400" dirty="0" err="1"/>
              <a:t>згодом</a:t>
            </a:r>
            <a:r>
              <a:rPr lang="ru-RU" sz="1400" dirty="0"/>
              <a:t> </a:t>
            </a:r>
            <a:r>
              <a:rPr lang="ru-RU" sz="1400" dirty="0" err="1"/>
              <a:t>опанували</a:t>
            </a:r>
            <a:r>
              <a:rPr lang="ru-RU" sz="1400" dirty="0"/>
              <a:t> синтез </a:t>
            </a:r>
            <a:r>
              <a:rPr lang="ru-RU" sz="1400" dirty="0" err="1"/>
              <a:t>ліків</a:t>
            </a:r>
            <a:r>
              <a:rPr lang="ru-RU" sz="1400" dirty="0"/>
              <a:t> у </a:t>
            </a:r>
            <a:r>
              <a:rPr lang="ru-RU" sz="1400" dirty="0" err="1"/>
              <a:t>хімічній</a:t>
            </a:r>
            <a:r>
              <a:rPr lang="ru-RU" sz="1400" dirty="0"/>
              <a:t> </a:t>
            </a:r>
            <a:r>
              <a:rPr lang="ru-RU" sz="1400" dirty="0" err="1"/>
              <a:t>лабораторії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491652"/>
            <a:ext cx="2076232" cy="279680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63" y="575042"/>
            <a:ext cx="2050838" cy="271341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628" y="1213170"/>
            <a:ext cx="3040875" cy="228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954" y="440710"/>
            <a:ext cx="2730902" cy="213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2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42601" y="-554022"/>
            <a:ext cx="7922216" cy="11430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Синтетичні</a:t>
            </a:r>
            <a:r>
              <a:rPr lang="ru-RU" sz="3200" b="1" dirty="0"/>
              <a:t> </a:t>
            </a:r>
            <a:r>
              <a:rPr lang="ru-RU" sz="3200" b="1" dirty="0" err="1"/>
              <a:t>лікарські</a:t>
            </a:r>
            <a:r>
              <a:rPr lang="ru-RU" sz="3200" b="1" dirty="0"/>
              <a:t> </a:t>
            </a:r>
            <a:r>
              <a:rPr lang="ru-RU" sz="3200" b="1" dirty="0" err="1"/>
              <a:t>засоби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5390"/>
            <a:ext cx="9012717" cy="2358648"/>
          </a:xfrm>
        </p:spPr>
        <p:txBody>
          <a:bodyPr>
            <a:normAutofit/>
          </a:bodyPr>
          <a:lstStyle/>
          <a:p>
            <a:pPr algn="ctr"/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 </a:t>
            </a:r>
            <a:r>
              <a:rPr lang="ru-RU" sz="1400" dirty="0" err="1"/>
              <a:t>належить</a:t>
            </a:r>
            <a:r>
              <a:rPr lang="ru-RU" sz="1400" dirty="0"/>
              <a:t> до </a:t>
            </a:r>
            <a:r>
              <a:rPr lang="ru-RU" sz="1400" dirty="0" err="1"/>
              <a:t>найвагоміших</a:t>
            </a:r>
            <a:r>
              <a:rPr lang="ru-RU" sz="1400" dirty="0"/>
              <a:t> </a:t>
            </a:r>
            <a:r>
              <a:rPr lang="ru-RU" sz="1400" dirty="0" err="1"/>
              <a:t>досягнень</a:t>
            </a:r>
            <a:r>
              <a:rPr lang="ru-RU" sz="1400" dirty="0"/>
              <a:t> </a:t>
            </a:r>
            <a:r>
              <a:rPr lang="ru-RU" sz="1400" dirty="0" err="1"/>
              <a:t>сучасної</a:t>
            </a:r>
            <a:r>
              <a:rPr lang="ru-RU" sz="1400" dirty="0"/>
              <a:t> </a:t>
            </a:r>
            <a:r>
              <a:rPr lang="ru-RU" sz="1400" dirty="0" err="1"/>
              <a:t>хімії</a:t>
            </a:r>
            <a:r>
              <a:rPr lang="ru-RU" sz="1400" dirty="0"/>
              <a:t>. </a:t>
            </a:r>
            <a:r>
              <a:rPr lang="ru-RU" sz="1400" dirty="0" err="1"/>
              <a:t>Особлива</a:t>
            </a:r>
            <a:r>
              <a:rPr lang="ru-RU" sz="1400" dirty="0"/>
              <a:t> </a:t>
            </a:r>
            <a:r>
              <a:rPr lang="ru-RU" sz="1400" dirty="0" err="1"/>
              <a:t>увага</a:t>
            </a:r>
            <a:r>
              <a:rPr lang="ru-RU" sz="1400" dirty="0"/>
              <a:t> </a:t>
            </a:r>
            <a:r>
              <a:rPr lang="ru-RU" sz="1400" dirty="0" err="1"/>
              <a:t>приділялася</a:t>
            </a:r>
            <a:r>
              <a:rPr lang="ru-RU" sz="1400" dirty="0"/>
              <a:t> </a:t>
            </a:r>
            <a:r>
              <a:rPr lang="ru-RU" sz="1400" dirty="0" err="1"/>
              <a:t>пошуку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</a:t>
            </a:r>
            <a:r>
              <a:rPr lang="ru-RU" sz="1400" dirty="0" err="1"/>
              <a:t>боротьби</a:t>
            </a:r>
            <a:r>
              <a:rPr lang="ru-RU" sz="1400" dirty="0"/>
              <a:t> з хворобами,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раніше</a:t>
            </a:r>
            <a:r>
              <a:rPr lang="ru-RU" sz="1400" dirty="0"/>
              <a:t> </a:t>
            </a:r>
            <a:r>
              <a:rPr lang="ru-RU" sz="1400" dirty="0" err="1"/>
              <a:t>вважалися</a:t>
            </a:r>
            <a:r>
              <a:rPr lang="ru-RU" sz="1400" dirty="0"/>
              <a:t> </a:t>
            </a:r>
            <a:r>
              <a:rPr lang="ru-RU" sz="1400" dirty="0" err="1"/>
              <a:t>невиліковними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Справжню</a:t>
            </a:r>
            <a:r>
              <a:rPr lang="ru-RU" sz="1400" dirty="0"/>
              <a:t> </a:t>
            </a:r>
            <a:r>
              <a:rPr lang="ru-RU" sz="1400" dirty="0" err="1"/>
              <a:t>революцію</a:t>
            </a:r>
            <a:r>
              <a:rPr lang="ru-RU" sz="1400" dirty="0"/>
              <a:t> в </a:t>
            </a:r>
            <a:r>
              <a:rPr lang="ru-RU" sz="1400" dirty="0" err="1"/>
              <a:t>медицині</a:t>
            </a:r>
            <a:r>
              <a:rPr lang="ru-RU" sz="1400" dirty="0"/>
              <a:t> </a:t>
            </a:r>
            <a:r>
              <a:rPr lang="ru-RU" sz="1400" dirty="0" err="1"/>
              <a:t>зробило</a:t>
            </a:r>
            <a:r>
              <a:rPr lang="ru-RU" sz="1400" dirty="0"/>
              <a:t> </a:t>
            </a:r>
            <a:r>
              <a:rPr lang="ru-RU" sz="1400" dirty="0" err="1"/>
              <a:t>відкриття</a:t>
            </a:r>
            <a:r>
              <a:rPr lang="ru-RU" sz="1400" i="1" dirty="0"/>
              <a:t> </a:t>
            </a:r>
            <a:r>
              <a:rPr lang="ru-RU" sz="1400" i="1" dirty="0" err="1"/>
              <a:t>антибіотиків</a:t>
            </a:r>
            <a:r>
              <a:rPr lang="ru-RU" sz="1400" i="1" dirty="0"/>
              <a:t> </a:t>
            </a:r>
            <a:r>
              <a:rPr lang="ru-RU" sz="1400" dirty="0"/>
              <a:t>– </a:t>
            </a:r>
            <a:r>
              <a:rPr lang="ru-RU" sz="1400" dirty="0" err="1"/>
              <a:t>сполук</a:t>
            </a:r>
            <a:r>
              <a:rPr lang="ru-RU" sz="1400" dirty="0"/>
              <a:t>, </a:t>
            </a:r>
            <a:r>
              <a:rPr lang="ru-RU" sz="1400" dirty="0" err="1"/>
              <a:t>здатних</a:t>
            </a:r>
            <a:r>
              <a:rPr lang="ru-RU" sz="1400" dirty="0"/>
              <a:t> </a:t>
            </a:r>
            <a:r>
              <a:rPr lang="ru-RU" sz="1400" dirty="0" err="1"/>
              <a:t>пригнічувати</a:t>
            </a:r>
            <a:r>
              <a:rPr lang="ru-RU" sz="1400" dirty="0"/>
              <a:t> </a:t>
            </a:r>
            <a:r>
              <a:rPr lang="ru-RU" sz="1400" dirty="0" err="1"/>
              <a:t>розвиток</a:t>
            </a:r>
            <a:r>
              <a:rPr lang="ru-RU" sz="1400" dirty="0"/>
              <a:t> </a:t>
            </a:r>
            <a:r>
              <a:rPr lang="ru-RU" sz="1400" dirty="0" err="1"/>
              <a:t>мікроорганізмів</a:t>
            </a:r>
            <a:r>
              <a:rPr lang="ru-RU" sz="1400" dirty="0"/>
              <a:t> та </a:t>
            </a:r>
            <a:r>
              <a:rPr lang="ru-RU" sz="1400" dirty="0" err="1"/>
              <a:t>пухлин</a:t>
            </a:r>
            <a:r>
              <a:rPr lang="ru-RU" sz="1400" dirty="0"/>
              <a:t>. Вони стали </a:t>
            </a:r>
            <a:r>
              <a:rPr lang="ru-RU" sz="1400" dirty="0" err="1"/>
              <a:t>універсальним</a:t>
            </a:r>
            <a:r>
              <a:rPr lang="ru-RU" sz="1400" dirty="0"/>
              <a:t> </a:t>
            </a:r>
            <a:r>
              <a:rPr lang="ru-RU" sz="1400" dirty="0" err="1"/>
              <a:t>засобом</a:t>
            </a:r>
            <a:r>
              <a:rPr lang="ru-RU" sz="1400" dirty="0"/>
              <a:t> для </a:t>
            </a:r>
            <a:r>
              <a:rPr lang="ru-RU" sz="1400" dirty="0" err="1"/>
              <a:t>боротьби</a:t>
            </a:r>
            <a:r>
              <a:rPr lang="ru-RU" sz="1400" dirty="0"/>
              <a:t> з </a:t>
            </a:r>
            <a:r>
              <a:rPr lang="ru-RU" sz="1400" dirty="0" err="1"/>
              <a:t>різного</a:t>
            </a:r>
            <a:r>
              <a:rPr lang="ru-RU" sz="1400" dirty="0"/>
              <a:t> роду </a:t>
            </a:r>
            <a:r>
              <a:rPr lang="ru-RU" sz="1400" dirty="0" err="1"/>
              <a:t>інфекціями</a:t>
            </a:r>
            <a:r>
              <a:rPr lang="ru-RU" sz="1400" dirty="0"/>
              <a:t>. Перший </a:t>
            </a:r>
            <a:r>
              <a:rPr lang="ru-RU" sz="1400" dirty="0" err="1"/>
              <a:t>антибіотик</a:t>
            </a:r>
            <a:r>
              <a:rPr lang="ru-RU" sz="1400" dirty="0"/>
              <a:t> – </a:t>
            </a:r>
            <a:r>
              <a:rPr lang="ru-RU" sz="1400" dirty="0" err="1"/>
              <a:t>пеніцилін</a:t>
            </a:r>
            <a:r>
              <a:rPr lang="ru-RU" sz="1400" dirty="0"/>
              <a:t> – </a:t>
            </a:r>
            <a:r>
              <a:rPr lang="ru-RU" sz="1400" dirty="0" err="1"/>
              <a:t>виділили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плісняви</a:t>
            </a:r>
            <a:r>
              <a:rPr lang="ru-RU" sz="1400" dirty="0"/>
              <a:t> у 1930-ті роки. </a:t>
            </a:r>
            <a:r>
              <a:rPr lang="ru-RU" sz="1400" dirty="0" err="1"/>
              <a:t>Згодом</a:t>
            </a:r>
            <a:r>
              <a:rPr lang="ru-RU" sz="1400" dirty="0"/>
              <a:t> одержали й </a:t>
            </a:r>
            <a:r>
              <a:rPr lang="ru-RU" sz="1400" dirty="0" err="1"/>
              <a:t>інші</a:t>
            </a:r>
            <a:r>
              <a:rPr lang="ru-RU" sz="1400" dirty="0"/>
              <a:t>,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ефективні</a:t>
            </a:r>
            <a:r>
              <a:rPr lang="ru-RU" sz="1400" dirty="0"/>
              <a:t> </a:t>
            </a:r>
            <a:r>
              <a:rPr lang="ru-RU" sz="1400" dirty="0" err="1"/>
              <a:t>антибіотики</a:t>
            </a:r>
            <a:r>
              <a:rPr lang="ru-RU" sz="1400" dirty="0"/>
              <a:t> – </a:t>
            </a:r>
            <a:r>
              <a:rPr lang="ru-RU" sz="1400" dirty="0" err="1"/>
              <a:t>тетрациклін</a:t>
            </a:r>
            <a:r>
              <a:rPr lang="ru-RU" sz="1400" dirty="0"/>
              <a:t>, </a:t>
            </a:r>
            <a:r>
              <a:rPr lang="ru-RU" sz="1400" dirty="0" err="1"/>
              <a:t>стрептоміцин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 </a:t>
            </a:r>
            <a:r>
              <a:rPr lang="ru-RU" sz="1400" dirty="0" err="1"/>
              <a:t>Завдяки</a:t>
            </a:r>
            <a:r>
              <a:rPr lang="ru-RU" sz="1400" dirty="0"/>
              <a:t> широкому </a:t>
            </a:r>
            <a:r>
              <a:rPr lang="ru-RU" sz="1400" dirty="0" err="1"/>
              <a:t>застосуванню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у </a:t>
            </a:r>
            <a:r>
              <a:rPr lang="ru-RU" sz="1400" dirty="0" err="1"/>
              <a:t>медицині</a:t>
            </a:r>
            <a:r>
              <a:rPr lang="ru-RU" sz="1400" dirty="0"/>
              <a:t> </a:t>
            </a:r>
            <a:r>
              <a:rPr lang="ru-RU" sz="1400" dirty="0" err="1"/>
              <a:t>людство</a:t>
            </a:r>
            <a:r>
              <a:rPr lang="ru-RU" sz="1400" dirty="0"/>
              <a:t> </a:t>
            </a:r>
            <a:r>
              <a:rPr lang="ru-RU" sz="1400" dirty="0" err="1"/>
              <a:t>позбавилось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жахливих</a:t>
            </a:r>
            <a:r>
              <a:rPr lang="ru-RU" sz="1400" dirty="0"/>
              <a:t> </a:t>
            </a:r>
            <a:r>
              <a:rPr lang="ru-RU" sz="1400" dirty="0" err="1"/>
              <a:t>епідемій</a:t>
            </a:r>
            <a:r>
              <a:rPr lang="ru-RU" sz="1400" dirty="0"/>
              <a:t> тифу, </a:t>
            </a:r>
            <a:r>
              <a:rPr lang="ru-RU" sz="1400" dirty="0" err="1"/>
              <a:t>чуми</a:t>
            </a:r>
            <a:r>
              <a:rPr lang="ru-RU" sz="1400" dirty="0"/>
              <a:t> і </a:t>
            </a:r>
            <a:r>
              <a:rPr lang="ru-RU" sz="1400" dirty="0" err="1"/>
              <a:t>холери</a:t>
            </a:r>
            <a:r>
              <a:rPr lang="ru-RU" sz="1400" dirty="0"/>
              <a:t>. </a:t>
            </a:r>
            <a:r>
              <a:rPr lang="ru-RU" sz="1400" dirty="0" err="1"/>
              <a:t>Значно</a:t>
            </a:r>
            <a:r>
              <a:rPr lang="ru-RU" sz="1400" dirty="0"/>
              <a:t> </a:t>
            </a:r>
            <a:r>
              <a:rPr lang="ru-RU" sz="1400" dirty="0" err="1"/>
              <a:t>полегшилась</a:t>
            </a:r>
            <a:r>
              <a:rPr lang="ru-RU" sz="1400" dirty="0"/>
              <a:t> </a:t>
            </a:r>
            <a:r>
              <a:rPr lang="ru-RU" sz="1400" dirty="0" err="1"/>
              <a:t>боротьба</a:t>
            </a:r>
            <a:r>
              <a:rPr lang="ru-RU" sz="1400" dirty="0"/>
              <a:t> з </a:t>
            </a:r>
            <a:r>
              <a:rPr lang="ru-RU" sz="1400" dirty="0" err="1"/>
              <a:t>туберкульозом</a:t>
            </a:r>
            <a:r>
              <a:rPr lang="ru-RU" sz="1400" dirty="0"/>
              <a:t>, </a:t>
            </a:r>
            <a:r>
              <a:rPr lang="ru-RU" sz="1400" dirty="0" err="1"/>
              <a:t>менінгітом</a:t>
            </a:r>
            <a:r>
              <a:rPr lang="ru-RU" sz="1400" dirty="0"/>
              <a:t> та </a:t>
            </a:r>
            <a:r>
              <a:rPr lang="ru-RU" sz="1400" dirty="0" err="1"/>
              <a:t>іншими</a:t>
            </a:r>
            <a:r>
              <a:rPr lang="ru-RU" sz="1400" dirty="0"/>
              <a:t> </a:t>
            </a:r>
            <a:r>
              <a:rPr lang="ru-RU" sz="1400" dirty="0" err="1"/>
              <a:t>інфекційними</a:t>
            </a:r>
            <a:r>
              <a:rPr lang="ru-RU" sz="1400" dirty="0"/>
              <a:t> </a:t>
            </a:r>
            <a:r>
              <a:rPr lang="ru-RU" sz="1400" dirty="0" err="1"/>
              <a:t>захворюваннями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5574"/>
          <a:stretch/>
        </p:blipFill>
        <p:spPr>
          <a:xfrm>
            <a:off x="207610" y="3029346"/>
            <a:ext cx="8573071" cy="25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674" y="159308"/>
            <a:ext cx="4565600" cy="5384729"/>
          </a:xfrm>
        </p:spPr>
        <p:txBody>
          <a:bodyPr>
            <a:noAutofit/>
          </a:bodyPr>
          <a:lstStyle/>
          <a:p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нових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тривалою</a:t>
            </a:r>
            <a:r>
              <a:rPr lang="ru-RU" sz="1400" dirty="0"/>
              <a:t> і складною справою. </a:t>
            </a:r>
            <a:r>
              <a:rPr lang="ru-RU" sz="1400" dirty="0" err="1"/>
              <a:t>Тисячі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, </a:t>
            </a:r>
            <a:r>
              <a:rPr lang="ru-RU" sz="1400" dirty="0" err="1"/>
              <a:t>синтезованих</a:t>
            </a:r>
            <a:r>
              <a:rPr lang="ru-RU" sz="1400" dirty="0"/>
              <a:t> у </a:t>
            </a:r>
            <a:r>
              <a:rPr lang="ru-RU" sz="1400" dirty="0" err="1"/>
              <a:t>лабораторіях</a:t>
            </a:r>
            <a:r>
              <a:rPr lang="ru-RU" sz="1400" dirty="0"/>
              <a:t>, </a:t>
            </a:r>
            <a:r>
              <a:rPr lang="ru-RU" sz="1400" dirty="0" err="1"/>
              <a:t>перевіряються</a:t>
            </a:r>
            <a:r>
              <a:rPr lang="ru-RU" sz="1400" dirty="0"/>
              <a:t> на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випробовують</a:t>
            </a:r>
            <a:r>
              <a:rPr lang="ru-RU" sz="1400" dirty="0"/>
              <a:t> </a:t>
            </a:r>
            <a:r>
              <a:rPr lang="ru-RU" sz="1400" dirty="0" err="1"/>
              <a:t>спочатку</a:t>
            </a:r>
            <a:r>
              <a:rPr lang="ru-RU" sz="1400" dirty="0"/>
              <a:t> на </a:t>
            </a:r>
            <a:r>
              <a:rPr lang="ru-RU" sz="1400" dirty="0" err="1"/>
              <a:t>тваринах</a:t>
            </a:r>
            <a:r>
              <a:rPr lang="ru-RU" sz="1400" dirty="0"/>
              <a:t>, а </a:t>
            </a:r>
            <a:r>
              <a:rPr lang="ru-RU" sz="1400" dirty="0" err="1"/>
              <a:t>потім</a:t>
            </a:r>
            <a:r>
              <a:rPr lang="ru-RU" sz="1400" dirty="0"/>
              <a:t> </a:t>
            </a:r>
            <a:r>
              <a:rPr lang="ru-RU" sz="1400" dirty="0" err="1"/>
              <a:t>апробують</a:t>
            </a:r>
            <a:r>
              <a:rPr lang="ru-RU" sz="1400" dirty="0"/>
              <a:t> у </a:t>
            </a:r>
            <a:r>
              <a:rPr lang="ru-RU" sz="1400" dirty="0" err="1"/>
              <a:t>клініках</a:t>
            </a:r>
            <a:r>
              <a:rPr lang="ru-RU" sz="1400" dirty="0"/>
              <a:t>. </a:t>
            </a:r>
            <a:r>
              <a:rPr lang="ru-RU" sz="1400" dirty="0" err="1"/>
              <a:t>Враховуючи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дані</a:t>
            </a:r>
            <a:r>
              <a:rPr lang="ru-RU" sz="1400" dirty="0"/>
              <a:t>, </a:t>
            </a:r>
            <a:r>
              <a:rPr lang="ru-RU" sz="1400" dirty="0" err="1"/>
              <a:t>відбирають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 з </a:t>
            </a:r>
            <a:r>
              <a:rPr lang="ru-RU" sz="1400" dirty="0" err="1"/>
              <a:t>потрібними</a:t>
            </a:r>
            <a:r>
              <a:rPr lang="ru-RU" sz="1400" dirty="0"/>
              <a:t> </a:t>
            </a:r>
            <a:r>
              <a:rPr lang="ru-RU" sz="1400" dirty="0" err="1"/>
              <a:t>хімічними</a:t>
            </a:r>
            <a:r>
              <a:rPr lang="ru-RU" sz="1400" dirty="0"/>
              <a:t> та </a:t>
            </a:r>
            <a:r>
              <a:rPr lang="ru-RU" sz="1400" dirty="0" err="1"/>
              <a:t>фізіологічними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далі</a:t>
            </a:r>
            <a:r>
              <a:rPr lang="ru-RU" sz="1400" dirty="0"/>
              <a:t> </a:t>
            </a:r>
            <a:r>
              <a:rPr lang="ru-RU" sz="1400" dirty="0" err="1"/>
              <a:t>надходять</a:t>
            </a:r>
            <a:r>
              <a:rPr lang="ru-RU" sz="1400" dirty="0"/>
              <a:t> у </a:t>
            </a:r>
            <a:r>
              <a:rPr lang="ru-RU" sz="1400" dirty="0" err="1"/>
              <a:t>виробництво</a:t>
            </a:r>
            <a:r>
              <a:rPr lang="ru-RU" sz="1400" dirty="0"/>
              <a:t>. </a:t>
            </a:r>
            <a:r>
              <a:rPr lang="ru-RU" sz="1400" dirty="0" err="1"/>
              <a:t>Фармацевтична</a:t>
            </a:r>
            <a:r>
              <a:rPr lang="ru-RU" sz="1400" dirty="0"/>
              <a:t> </a:t>
            </a:r>
            <a:r>
              <a:rPr lang="ru-RU" sz="1400" dirty="0" err="1"/>
              <a:t>промисловість</a:t>
            </a:r>
            <a:r>
              <a:rPr lang="ru-RU" sz="1400" dirty="0"/>
              <a:t> </a:t>
            </a:r>
            <a:r>
              <a:rPr lang="ru-RU" sz="1400" dirty="0" err="1"/>
              <a:t>випускає</a:t>
            </a:r>
            <a:r>
              <a:rPr lang="ru-RU" sz="1400" dirty="0"/>
              <a:t> </a:t>
            </a:r>
            <a:r>
              <a:rPr lang="ru-RU" sz="1400" dirty="0" err="1"/>
              <a:t>сьогодні</a:t>
            </a:r>
            <a:r>
              <a:rPr lang="ru-RU" sz="1400" dirty="0"/>
              <a:t> </a:t>
            </a:r>
            <a:r>
              <a:rPr lang="ru-RU" sz="1400" dirty="0" err="1"/>
              <a:t>декілька</a:t>
            </a:r>
            <a:r>
              <a:rPr lang="ru-RU" sz="1400" dirty="0"/>
              <a:t> </a:t>
            </a:r>
            <a:r>
              <a:rPr lang="ru-RU" sz="1400" dirty="0" err="1"/>
              <a:t>тисяч</a:t>
            </a:r>
            <a:r>
              <a:rPr lang="ru-RU" sz="1400" dirty="0"/>
              <a:t> </a:t>
            </a:r>
            <a:r>
              <a:rPr lang="ru-RU" sz="1400" dirty="0" err="1"/>
              <a:t>найменувань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різноманітного</a:t>
            </a:r>
            <a:r>
              <a:rPr lang="ru-RU" sz="1400" dirty="0"/>
              <a:t> </a:t>
            </a:r>
            <a:r>
              <a:rPr lang="ru-RU" sz="1400" dirty="0" err="1"/>
              <a:t>призначення</a:t>
            </a:r>
            <a:r>
              <a:rPr lang="ru-RU" sz="1400" dirty="0"/>
              <a:t> –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серцево-судинних</a:t>
            </a:r>
            <a:r>
              <a:rPr lang="ru-RU" sz="1400" dirty="0"/>
              <a:t>, </a:t>
            </a:r>
            <a:r>
              <a:rPr lang="ru-RU" sz="1400" dirty="0" err="1"/>
              <a:t>кишково-шлункових</a:t>
            </a:r>
            <a:r>
              <a:rPr lang="ru-RU" sz="1400" dirty="0"/>
              <a:t>, </a:t>
            </a:r>
            <a:r>
              <a:rPr lang="ru-RU" sz="1400" dirty="0" err="1"/>
              <a:t>інфекційних</a:t>
            </a:r>
            <a:r>
              <a:rPr lang="ru-RU" sz="1400" dirty="0"/>
              <a:t>, </a:t>
            </a:r>
            <a:r>
              <a:rPr lang="ru-RU" sz="1400" dirty="0" err="1"/>
              <a:t>ракових</a:t>
            </a:r>
            <a:r>
              <a:rPr lang="ru-RU" sz="1400" dirty="0"/>
              <a:t> та </a:t>
            </a:r>
            <a:r>
              <a:rPr lang="ru-RU" sz="1400" dirty="0" err="1"/>
              <a:t>багатьох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видів</a:t>
            </a:r>
            <a:r>
              <a:rPr lang="ru-RU" sz="1400" dirty="0"/>
              <a:t> </a:t>
            </a:r>
            <a:r>
              <a:rPr lang="ru-RU" sz="1400" dirty="0" err="1"/>
              <a:t>захворювань</a:t>
            </a:r>
            <a:r>
              <a:rPr lang="ru-RU" sz="1400" dirty="0"/>
              <a:t>. </a:t>
            </a:r>
            <a:r>
              <a:rPr lang="ru-RU" sz="1400" dirty="0" err="1"/>
              <a:t>Більшість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 </a:t>
            </a:r>
            <a:r>
              <a:rPr lang="ru-RU" sz="1400" dirty="0" err="1"/>
              <a:t>хіміки</a:t>
            </a:r>
            <a:r>
              <a:rPr lang="ru-RU" sz="1400" dirty="0"/>
              <a:t> створили в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лабораторіях</a:t>
            </a:r>
            <a:r>
              <a:rPr lang="ru-RU" sz="1400" dirty="0"/>
              <a:t>; </a:t>
            </a:r>
            <a:r>
              <a:rPr lang="ru-RU" sz="1400" dirty="0" err="1"/>
              <a:t>серед</a:t>
            </a:r>
            <a:r>
              <a:rPr lang="ru-RU" sz="1400" dirty="0"/>
              <a:t> них </a:t>
            </a:r>
            <a:r>
              <a:rPr lang="ru-RU" sz="1400" dirty="0" err="1"/>
              <a:t>є</a:t>
            </a:r>
            <a:r>
              <a:rPr lang="ru-RU" sz="1400" dirty="0"/>
              <a:t> і </a:t>
            </a:r>
            <a:r>
              <a:rPr lang="ru-RU" sz="1400" dirty="0" err="1"/>
              <a:t>такі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за </a:t>
            </a:r>
            <a:r>
              <a:rPr lang="ru-RU" sz="1400" dirty="0" err="1"/>
              <a:t>ефективністю</a:t>
            </a:r>
            <a:r>
              <a:rPr lang="ru-RU" sz="1400" dirty="0"/>
              <a:t> та </a:t>
            </a:r>
            <a:r>
              <a:rPr lang="ru-RU" sz="1400" dirty="0" err="1"/>
              <a:t>стійкістю</a:t>
            </a:r>
            <a:r>
              <a:rPr lang="ru-RU" sz="1400" dirty="0"/>
              <a:t> </a:t>
            </a:r>
            <a:r>
              <a:rPr lang="ru-RU" sz="1400" dirty="0" err="1"/>
              <a:t>перевершують</a:t>
            </a:r>
            <a:r>
              <a:rPr lang="ru-RU" sz="1400" dirty="0"/>
              <a:t> </a:t>
            </a:r>
            <a:r>
              <a:rPr lang="ru-RU" sz="1400" dirty="0" err="1"/>
              <a:t>природні</a:t>
            </a:r>
            <a:r>
              <a:rPr lang="ru-RU" sz="1400" dirty="0"/>
              <a:t> </a:t>
            </a:r>
            <a:r>
              <a:rPr lang="ru-RU" sz="1400" dirty="0" err="1"/>
              <a:t>лікарські</a:t>
            </a:r>
            <a:r>
              <a:rPr lang="ru-RU" sz="1400" dirty="0"/>
              <a:t> </a:t>
            </a:r>
            <a:r>
              <a:rPr lang="ru-RU" sz="1400" dirty="0" err="1"/>
              <a:t>засоби</a:t>
            </a:r>
            <a:r>
              <a:rPr lang="ru-RU" sz="1400" dirty="0"/>
              <a:t>. Як правило,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складні</a:t>
            </a:r>
            <a:r>
              <a:rPr lang="ru-RU" sz="1400" dirty="0"/>
              <a:t> </a:t>
            </a:r>
            <a:r>
              <a:rPr lang="ru-RU" sz="1400" dirty="0" err="1"/>
              <a:t>органічні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належать до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класів</a:t>
            </a:r>
            <a:r>
              <a:rPr lang="ru-RU" sz="1400" dirty="0"/>
              <a:t>, </a:t>
            </a:r>
            <a:r>
              <a:rPr lang="ru-RU" sz="1400" dirty="0" err="1"/>
              <a:t>поєднують</a:t>
            </a:r>
            <a:r>
              <a:rPr lang="ru-RU" sz="1400" dirty="0"/>
              <a:t> у </a:t>
            </a:r>
            <a:r>
              <a:rPr lang="ru-RU" sz="1400" dirty="0" err="1"/>
              <a:t>собі</a:t>
            </a:r>
            <a:r>
              <a:rPr lang="ru-RU" sz="1400" dirty="0"/>
              <a:t>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функціональні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. Часто ними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циклічні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 ароматичного ряду,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містять</a:t>
            </a:r>
            <a:r>
              <a:rPr lang="ru-RU" sz="1400" dirty="0"/>
              <a:t>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вуглеводневі</a:t>
            </a:r>
            <a:r>
              <a:rPr lang="ru-RU" sz="1400" dirty="0"/>
              <a:t> </a:t>
            </a:r>
            <a:r>
              <a:rPr lang="ru-RU" sz="1400" dirty="0" err="1"/>
              <a:t>радикали</a:t>
            </a:r>
            <a:r>
              <a:rPr lang="ru-RU" sz="1400" dirty="0"/>
              <a:t>, </a:t>
            </a:r>
            <a:r>
              <a:rPr lang="ru-RU" sz="1400" dirty="0" err="1"/>
              <a:t>карбокси</a:t>
            </a:r>
            <a:r>
              <a:rPr lang="ru-RU" sz="1400" dirty="0"/>
              <a:t>- (–СООН), </a:t>
            </a:r>
            <a:r>
              <a:rPr lang="ru-RU" sz="1400" dirty="0" err="1"/>
              <a:t>нітро</a:t>
            </a:r>
            <a:r>
              <a:rPr lang="ru-RU" sz="1400" dirty="0"/>
              <a:t>- (–NO</a:t>
            </a:r>
            <a:r>
              <a:rPr lang="ru-RU" sz="1400" baseline="-25000" dirty="0"/>
              <a:t>2</a:t>
            </a:r>
            <a:r>
              <a:rPr lang="ru-RU" sz="1400" dirty="0"/>
              <a:t>), </a:t>
            </a:r>
            <a:r>
              <a:rPr lang="ru-RU" sz="1400" dirty="0" err="1"/>
              <a:t>аміно</a:t>
            </a:r>
            <a:r>
              <a:rPr lang="ru-RU" sz="1400" dirty="0"/>
              <a:t>- (–NH</a:t>
            </a:r>
            <a:r>
              <a:rPr lang="ru-RU" sz="1400" baseline="-25000" dirty="0"/>
              <a:t>2</a:t>
            </a:r>
            <a:r>
              <a:rPr lang="ru-RU" sz="1400" dirty="0"/>
              <a:t>), </a:t>
            </a:r>
            <a:r>
              <a:rPr lang="ru-RU" sz="1400" dirty="0" err="1"/>
              <a:t>гідрокси</a:t>
            </a:r>
            <a:r>
              <a:rPr lang="ru-RU" sz="1400" dirty="0"/>
              <a:t>- (–OH)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4733" r="19878"/>
          <a:stretch/>
        </p:blipFill>
        <p:spPr>
          <a:xfrm>
            <a:off x="4591850" y="159307"/>
            <a:ext cx="4372019" cy="52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541856"/>
            <a:ext cx="57912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Як </a:t>
            </a:r>
            <a:r>
              <a:rPr lang="ru-RU" sz="3200" b="1" dirty="0" err="1"/>
              <a:t>діють</a:t>
            </a:r>
            <a:r>
              <a:rPr lang="ru-RU" sz="3200" b="1" dirty="0"/>
              <a:t> </a:t>
            </a:r>
            <a:r>
              <a:rPr lang="ru-RU" sz="3200" b="1" dirty="0" err="1"/>
              <a:t>ліки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7951" y="547424"/>
            <a:ext cx="4890423" cy="4387339"/>
          </a:xfrm>
        </p:spPr>
        <p:txBody>
          <a:bodyPr>
            <a:noAutofit/>
          </a:bodyPr>
          <a:lstStyle/>
          <a:p>
            <a:pPr algn="ctr"/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ефективних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значно</a:t>
            </a:r>
            <a:r>
              <a:rPr lang="ru-RU" sz="1400" dirty="0"/>
              <a:t> </a:t>
            </a:r>
            <a:r>
              <a:rPr lang="ru-RU" sz="1400" dirty="0" err="1"/>
              <a:t>полегшується</a:t>
            </a:r>
            <a:r>
              <a:rPr lang="ru-RU" sz="1400" dirty="0"/>
              <a:t>, коли </a:t>
            </a:r>
            <a:r>
              <a:rPr lang="ru-RU" sz="1400" dirty="0" err="1"/>
              <a:t>відомий</a:t>
            </a:r>
            <a:r>
              <a:rPr lang="ru-RU" sz="1400" dirty="0"/>
              <a:t> </a:t>
            </a:r>
            <a:r>
              <a:rPr lang="ru-RU" sz="1400" dirty="0" err="1"/>
              <a:t>механізм</a:t>
            </a:r>
            <a:r>
              <a:rPr lang="ru-RU" sz="1400" dirty="0"/>
              <a:t> </a:t>
            </a:r>
            <a:r>
              <a:rPr lang="ru-RU" sz="1400" dirty="0" err="1"/>
              <a:t>їхньої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Учені</a:t>
            </a:r>
            <a:r>
              <a:rPr lang="ru-RU" sz="1400" dirty="0"/>
              <a:t> </a:t>
            </a:r>
            <a:r>
              <a:rPr lang="ru-RU" sz="1400" dirty="0" err="1"/>
              <a:t>встановили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впливають</a:t>
            </a:r>
            <a:r>
              <a:rPr lang="ru-RU" sz="1400" dirty="0"/>
              <a:t> на </a:t>
            </a:r>
            <a:r>
              <a:rPr lang="ru-RU" sz="1400" dirty="0" err="1"/>
              <a:t>деякі</a:t>
            </a:r>
            <a:r>
              <a:rPr lang="ru-RU" sz="1400" dirty="0"/>
              <a:t> </a:t>
            </a:r>
            <a:r>
              <a:rPr lang="ru-RU" sz="1400" dirty="0" err="1"/>
              <a:t>біохімічні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відповідають</a:t>
            </a:r>
            <a:r>
              <a:rPr lang="ru-RU" sz="1400" dirty="0"/>
              <a:t> за </a:t>
            </a:r>
            <a:r>
              <a:rPr lang="ru-RU" sz="1400" dirty="0" err="1"/>
              <a:t>певні</a:t>
            </a:r>
            <a:r>
              <a:rPr lang="ru-RU" sz="1400" dirty="0"/>
              <a:t> </a:t>
            </a:r>
            <a:r>
              <a:rPr lang="ru-RU" sz="1400" dirty="0" err="1"/>
              <a:t>фізіологічні</a:t>
            </a:r>
            <a:r>
              <a:rPr lang="ru-RU" sz="1400" dirty="0"/>
              <a:t> </a:t>
            </a:r>
            <a:r>
              <a:rPr lang="ru-RU" sz="1400" dirty="0" err="1"/>
              <a:t>процеси</a:t>
            </a:r>
            <a:r>
              <a:rPr lang="ru-RU" sz="1400" dirty="0"/>
              <a:t>.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зводиться</a:t>
            </a:r>
            <a:r>
              <a:rPr lang="ru-RU" sz="1400" dirty="0"/>
              <a:t>, по-</a:t>
            </a:r>
            <a:r>
              <a:rPr lang="ru-RU" sz="1400" dirty="0" err="1"/>
              <a:t>суті</a:t>
            </a:r>
            <a:r>
              <a:rPr lang="ru-RU" sz="1400" dirty="0"/>
              <a:t>, до «</a:t>
            </a:r>
            <a:r>
              <a:rPr lang="ru-RU" sz="1400" dirty="0" err="1"/>
              <a:t>вмикання</a:t>
            </a:r>
            <a:r>
              <a:rPr lang="ru-RU" sz="1400" dirty="0"/>
              <a:t>» </a:t>
            </a:r>
            <a:r>
              <a:rPr lang="ru-RU" sz="1400" dirty="0" err="1"/>
              <a:t>чи</a:t>
            </a:r>
            <a:r>
              <a:rPr lang="ru-RU" sz="1400" dirty="0"/>
              <a:t> «</a:t>
            </a:r>
            <a:r>
              <a:rPr lang="ru-RU" sz="1400" dirty="0" err="1"/>
              <a:t>вимикання</a:t>
            </a:r>
            <a:r>
              <a:rPr lang="ru-RU" sz="1400" dirty="0"/>
              <a:t>» </a:t>
            </a:r>
            <a:r>
              <a:rPr lang="ru-RU" sz="1400" dirty="0" err="1"/>
              <a:t>відповідної</a:t>
            </a:r>
            <a:r>
              <a:rPr lang="ru-RU" sz="1400" dirty="0"/>
              <a:t> </a:t>
            </a:r>
            <a:r>
              <a:rPr lang="ru-RU" sz="1400" dirty="0" err="1"/>
              <a:t>біохімічної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Жива </a:t>
            </a:r>
            <a:r>
              <a:rPr lang="ru-RU" sz="1400" dirty="0" err="1"/>
              <a:t>клітина</a:t>
            </a:r>
            <a:r>
              <a:rPr lang="ru-RU" sz="1400" dirty="0"/>
              <a:t> </a:t>
            </a:r>
            <a:r>
              <a:rPr lang="ru-RU" sz="1400" dirty="0" err="1"/>
              <a:t>складається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складних</a:t>
            </a:r>
            <a:r>
              <a:rPr lang="ru-RU" sz="1400" dirty="0"/>
              <a:t> </a:t>
            </a:r>
            <a:r>
              <a:rPr lang="ru-RU" sz="1400" dirty="0" err="1"/>
              <a:t>високомолекулярних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– </a:t>
            </a:r>
            <a:r>
              <a:rPr lang="ru-RU" sz="1400" dirty="0" err="1"/>
              <a:t>біополімерів</a:t>
            </a:r>
            <a:r>
              <a:rPr lang="ru-RU" sz="1400" dirty="0"/>
              <a:t>. </a:t>
            </a:r>
            <a:r>
              <a:rPr lang="ru-RU" sz="1400" dirty="0" err="1"/>
              <a:t>Найважливіші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них вам </a:t>
            </a:r>
            <a:r>
              <a:rPr lang="ru-RU" sz="1400" dirty="0" err="1"/>
              <a:t>відомі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білки-ферменти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каталізують</a:t>
            </a:r>
            <a:r>
              <a:rPr lang="ru-RU" sz="1400" dirty="0"/>
              <a:t> </a:t>
            </a:r>
            <a:r>
              <a:rPr lang="ru-RU" sz="1400" dirty="0" err="1"/>
              <a:t>усі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відбуваються</a:t>
            </a:r>
            <a:r>
              <a:rPr lang="ru-RU" sz="1400" dirty="0"/>
              <a:t> в живому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нуклеїнові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, за </a:t>
            </a:r>
            <a:r>
              <a:rPr lang="ru-RU" sz="1400" dirty="0" err="1"/>
              <a:t>допомогою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передаються</a:t>
            </a:r>
            <a:r>
              <a:rPr lang="ru-RU" sz="1400" dirty="0"/>
              <a:t> </a:t>
            </a:r>
            <a:r>
              <a:rPr lang="ru-RU" sz="1400" dirty="0" err="1"/>
              <a:t>спадкові</a:t>
            </a:r>
            <a:r>
              <a:rPr lang="ru-RU" sz="1400" dirty="0"/>
              <a:t> </a:t>
            </a:r>
            <a:r>
              <a:rPr lang="ru-RU" sz="1400" dirty="0" err="1"/>
              <a:t>ознаки</a:t>
            </a:r>
            <a:r>
              <a:rPr lang="ru-RU" sz="1400" dirty="0"/>
              <a:t> при </a:t>
            </a:r>
            <a:r>
              <a:rPr lang="ru-RU" sz="1400" dirty="0" err="1"/>
              <a:t>відтворенні</a:t>
            </a:r>
            <a:r>
              <a:rPr lang="ru-RU" sz="1400" dirty="0"/>
              <a:t> складного </a:t>
            </a:r>
            <a:r>
              <a:rPr lang="ru-RU" sz="1400" dirty="0" err="1"/>
              <a:t>організму</a:t>
            </a:r>
            <a:r>
              <a:rPr lang="ru-RU" sz="1400" dirty="0"/>
              <a:t> та </a:t>
            </a:r>
            <a:r>
              <a:rPr lang="ru-RU" sz="1400" dirty="0" err="1"/>
              <a:t>забезпечується</a:t>
            </a:r>
            <a:r>
              <a:rPr lang="ru-RU" sz="1400" dirty="0"/>
              <a:t> </a:t>
            </a:r>
            <a:r>
              <a:rPr lang="ru-RU" sz="1400" dirty="0" err="1"/>
              <a:t>біосинтез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 </a:t>
            </a:r>
            <a:r>
              <a:rPr lang="ru-RU" sz="1400" dirty="0" err="1"/>
              <a:t>білків</a:t>
            </a:r>
            <a:r>
              <a:rPr lang="ru-RU" sz="1400" dirty="0"/>
              <a:t> і </a:t>
            </a:r>
            <a:r>
              <a:rPr lang="ru-RU" sz="1400" dirty="0" err="1"/>
              <a:t>ферментів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 </a:t>
            </a:r>
            <a:r>
              <a:rPr lang="ru-RU" sz="1400" dirty="0" err="1"/>
              <a:t>Якщо</a:t>
            </a:r>
            <a:r>
              <a:rPr lang="ru-RU" sz="1400" dirty="0"/>
              <a:t> ввести </a:t>
            </a:r>
            <a:r>
              <a:rPr lang="ru-RU" sz="1400" dirty="0" err="1"/>
              <a:t>ліки</a:t>
            </a:r>
            <a:r>
              <a:rPr lang="ru-RU" sz="1400" dirty="0"/>
              <a:t> в </a:t>
            </a:r>
            <a:r>
              <a:rPr lang="ru-RU" sz="1400" dirty="0" err="1"/>
              <a:t>організм</a:t>
            </a:r>
            <a:r>
              <a:rPr lang="ru-RU" sz="1400" dirty="0"/>
              <a:t>, то вони </a:t>
            </a:r>
            <a:r>
              <a:rPr lang="ru-RU" sz="1400" dirty="0" err="1"/>
              <a:t>починають</a:t>
            </a:r>
            <a:r>
              <a:rPr lang="ru-RU" sz="1400" dirty="0"/>
              <a:t> </a:t>
            </a:r>
            <a:r>
              <a:rPr lang="ru-RU" sz="1400" dirty="0" err="1"/>
              <a:t>взаємодіяти</a:t>
            </a:r>
            <a:r>
              <a:rPr lang="ru-RU" sz="1400" dirty="0"/>
              <a:t> з одним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біополімерів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міститься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наприклад</a:t>
            </a:r>
            <a:r>
              <a:rPr lang="ru-RU" sz="1400" dirty="0"/>
              <a:t>, з ферментом </a:t>
            </a:r>
            <a:r>
              <a:rPr lang="ru-RU" sz="1400" dirty="0" err="1"/>
              <a:t>мікроба</a:t>
            </a:r>
            <a:r>
              <a:rPr lang="ru-RU" sz="1400" dirty="0"/>
              <a:t>, </a:t>
            </a:r>
            <a:r>
              <a:rPr lang="ru-RU" sz="1400" dirty="0" err="1"/>
              <a:t>порушуючи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. </a:t>
            </a:r>
            <a:r>
              <a:rPr lang="ru-RU" sz="1400" dirty="0" err="1"/>
              <a:t>Внаслідок</a:t>
            </a:r>
            <a:r>
              <a:rPr lang="ru-RU" sz="1400" dirty="0"/>
              <a:t> </a:t>
            </a:r>
            <a:r>
              <a:rPr lang="ru-RU" sz="1400" dirty="0" err="1"/>
              <a:t>цього</a:t>
            </a:r>
            <a:r>
              <a:rPr lang="ru-RU" sz="1400" dirty="0"/>
              <a:t> </a:t>
            </a:r>
            <a:r>
              <a:rPr lang="ru-RU" sz="1400" dirty="0" err="1"/>
              <a:t>мікроби</a:t>
            </a:r>
            <a:r>
              <a:rPr lang="ru-RU" sz="1400" dirty="0"/>
              <a:t> гинуть і </a:t>
            </a:r>
            <a:r>
              <a:rPr lang="ru-RU" sz="1400" dirty="0" err="1"/>
              <a:t>людина</a:t>
            </a:r>
            <a:r>
              <a:rPr lang="ru-RU" sz="1400" dirty="0"/>
              <a:t> </a:t>
            </a:r>
            <a:r>
              <a:rPr lang="ru-RU" sz="1400" dirty="0" err="1"/>
              <a:t>виліковується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заразної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9" y="857595"/>
            <a:ext cx="4025538" cy="37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41585"/>
          <a:stretch/>
        </p:blipFill>
        <p:spPr>
          <a:xfrm>
            <a:off x="-1" y="1477383"/>
            <a:ext cx="9000505" cy="423761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786" y="170901"/>
            <a:ext cx="8642185" cy="1410685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При </a:t>
            </a:r>
            <a:r>
              <a:rPr lang="ru-RU" sz="1400" dirty="0" err="1"/>
              <a:t>іншому</a:t>
            </a:r>
            <a:r>
              <a:rPr lang="ru-RU" sz="1400" dirty="0"/>
              <a:t> </a:t>
            </a:r>
            <a:r>
              <a:rPr lang="ru-RU" sz="1400" dirty="0" err="1"/>
              <a:t>захворюванні</a:t>
            </a:r>
            <a:r>
              <a:rPr lang="ru-RU" sz="1400" dirty="0"/>
              <a:t> у </a:t>
            </a:r>
            <a:r>
              <a:rPr lang="ru-RU" sz="1400" dirty="0" err="1"/>
              <a:t>людини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порушитись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якогось</a:t>
            </a:r>
            <a:r>
              <a:rPr lang="ru-RU" sz="1400" dirty="0"/>
              <a:t> ферменту. </a:t>
            </a:r>
            <a:r>
              <a:rPr lang="ru-RU" sz="1400" dirty="0" err="1"/>
              <a:t>Вводячи</a:t>
            </a:r>
            <a:r>
              <a:rPr lang="ru-RU" sz="1400" dirty="0"/>
              <a:t> </a:t>
            </a:r>
            <a:r>
              <a:rPr lang="ru-RU" sz="1400" dirty="0" err="1"/>
              <a:t>відповідний</a:t>
            </a:r>
            <a:r>
              <a:rPr lang="ru-RU" sz="1400" dirty="0"/>
              <a:t> </a:t>
            </a:r>
            <a:r>
              <a:rPr lang="ru-RU" sz="1400" dirty="0" err="1"/>
              <a:t>лікарський</a:t>
            </a:r>
            <a:r>
              <a:rPr lang="ru-RU" sz="1400" dirty="0"/>
              <a:t> препарат, </a:t>
            </a:r>
            <a:r>
              <a:rPr lang="ru-RU" sz="1400" dirty="0" err="1"/>
              <a:t>відновлюють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цього</a:t>
            </a:r>
            <a:r>
              <a:rPr lang="ru-RU" sz="1400" dirty="0"/>
              <a:t> </a:t>
            </a:r>
            <a:r>
              <a:rPr lang="ru-RU" sz="1400" dirty="0" err="1"/>
              <a:t>білка</a:t>
            </a:r>
            <a:r>
              <a:rPr lang="ru-RU" sz="1400" dirty="0"/>
              <a:t>-ферменту в </a:t>
            </a:r>
            <a:r>
              <a:rPr lang="ru-RU" sz="1400" dirty="0" err="1"/>
              <a:t>організмі</a:t>
            </a:r>
            <a:r>
              <a:rPr lang="ru-RU" sz="1400" dirty="0"/>
              <a:t> та </a:t>
            </a:r>
            <a:r>
              <a:rPr lang="ru-RU" sz="1400" dirty="0" err="1"/>
              <a:t>нормалізують</a:t>
            </a:r>
            <a:r>
              <a:rPr lang="ru-RU" sz="1400" dirty="0"/>
              <a:t> </a:t>
            </a:r>
            <a:r>
              <a:rPr lang="ru-RU" sz="1400" dirty="0" err="1"/>
              <a:t>порушені</a:t>
            </a:r>
            <a:r>
              <a:rPr lang="ru-RU" sz="1400" dirty="0"/>
              <a:t> </a:t>
            </a:r>
            <a:r>
              <a:rPr lang="ru-RU" sz="1400" dirty="0" err="1"/>
              <a:t>фізіологічні</a:t>
            </a:r>
            <a:r>
              <a:rPr lang="ru-RU" sz="1400" dirty="0"/>
              <a:t> </a:t>
            </a:r>
            <a:r>
              <a:rPr lang="ru-RU" sz="1400" dirty="0" err="1"/>
              <a:t>процеси</a:t>
            </a:r>
            <a:r>
              <a:rPr lang="ru-RU" sz="1400" dirty="0"/>
              <a:t>. </a:t>
            </a:r>
            <a:r>
              <a:rPr lang="ru-RU" sz="1400" dirty="0" err="1"/>
              <a:t>Встановлення</a:t>
            </a:r>
            <a:r>
              <a:rPr lang="ru-RU" sz="1400" dirty="0"/>
              <a:t> </a:t>
            </a:r>
            <a:r>
              <a:rPr lang="ru-RU" sz="1400" dirty="0" err="1"/>
              <a:t>механізмів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при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захворюваннях</a:t>
            </a:r>
            <a:r>
              <a:rPr lang="ru-RU" sz="1400" dirty="0"/>
              <a:t> </a:t>
            </a:r>
            <a:r>
              <a:rPr lang="ru-RU" sz="1400" dirty="0" err="1"/>
              <a:t>триває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Учені-хіміки</a:t>
            </a:r>
            <a:r>
              <a:rPr lang="ru-RU" sz="1400" dirty="0"/>
              <a:t> разом з </a:t>
            </a:r>
            <a:r>
              <a:rPr lang="ru-RU" sz="1400" dirty="0" err="1"/>
              <a:t>біохіміками</a:t>
            </a:r>
            <a:r>
              <a:rPr lang="ru-RU" sz="1400" dirty="0"/>
              <a:t>, </a:t>
            </a:r>
            <a:r>
              <a:rPr lang="ru-RU" sz="1400" dirty="0" err="1"/>
              <a:t>фізіологами</a:t>
            </a:r>
            <a:r>
              <a:rPr lang="ru-RU" sz="1400" dirty="0"/>
              <a:t>, медиками </a:t>
            </a:r>
            <a:r>
              <a:rPr lang="ru-RU" sz="1400" dirty="0" err="1"/>
              <a:t>працюють</a:t>
            </a:r>
            <a:r>
              <a:rPr lang="ru-RU" sz="1400" dirty="0"/>
              <a:t> над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встановити</a:t>
            </a:r>
            <a:r>
              <a:rPr lang="ru-RU" sz="1400" dirty="0"/>
              <a:t> </a:t>
            </a:r>
            <a:r>
              <a:rPr lang="ru-RU" sz="1400" dirty="0" err="1"/>
              <a:t>механізм</a:t>
            </a:r>
            <a:r>
              <a:rPr lang="ru-RU" sz="1400" dirty="0"/>
              <a:t> </a:t>
            </a:r>
            <a:r>
              <a:rPr lang="ru-RU" sz="1400" dirty="0" err="1"/>
              <a:t>лікувальної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тих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функціональних</a:t>
            </a:r>
            <a:r>
              <a:rPr lang="ru-RU" sz="1400" dirty="0"/>
              <a:t> </a:t>
            </a:r>
            <a:r>
              <a:rPr lang="ru-RU" sz="1400" dirty="0" err="1"/>
              <a:t>груп</a:t>
            </a:r>
            <a:r>
              <a:rPr lang="ru-RU" sz="1400" dirty="0"/>
              <a:t> </a:t>
            </a:r>
            <a:r>
              <a:rPr lang="ru-RU" sz="1400" dirty="0" err="1"/>
              <a:t>лікувального</a:t>
            </a:r>
            <a:r>
              <a:rPr lang="ru-RU" sz="1400" dirty="0"/>
              <a:t> </a:t>
            </a:r>
            <a:r>
              <a:rPr lang="ru-RU" sz="1400" dirty="0" err="1"/>
              <a:t>засобу</a:t>
            </a:r>
            <a:r>
              <a:rPr lang="ru-RU" sz="1400" dirty="0"/>
              <a:t>, а </a:t>
            </a:r>
            <a:r>
              <a:rPr lang="ru-RU" sz="1400" dirty="0" err="1"/>
              <a:t>потім</a:t>
            </a:r>
            <a:r>
              <a:rPr lang="ru-RU" sz="1400" dirty="0"/>
              <a:t>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</a:t>
            </a:r>
            <a:r>
              <a:rPr lang="ru-RU" sz="1400" dirty="0" err="1"/>
              <a:t>навчитись</a:t>
            </a:r>
            <a:r>
              <a:rPr lang="ru-RU" sz="1400" dirty="0"/>
              <a:t> </a:t>
            </a:r>
            <a:r>
              <a:rPr lang="ru-RU" sz="1400" dirty="0" err="1"/>
              <a:t>комбінувати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, </a:t>
            </a:r>
            <a:r>
              <a:rPr lang="ru-RU" sz="1400" dirty="0" err="1"/>
              <a:t>створюючи</a:t>
            </a:r>
            <a:r>
              <a:rPr lang="ru-RU" sz="1400" dirty="0"/>
              <a:t> </a:t>
            </a:r>
            <a:r>
              <a:rPr lang="ru-RU" sz="1400" dirty="0" err="1"/>
              <a:t>нові</a:t>
            </a:r>
            <a:r>
              <a:rPr lang="ru-RU" sz="1400" dirty="0"/>
              <a:t> </a:t>
            </a:r>
            <a:r>
              <a:rPr lang="ru-RU" sz="1400" dirty="0" err="1"/>
              <a:t>медичні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з наперед </a:t>
            </a:r>
            <a:r>
              <a:rPr lang="ru-RU" sz="1400" dirty="0" err="1"/>
              <a:t>заданими</a:t>
            </a:r>
            <a:r>
              <a:rPr lang="ru-RU" sz="1400" dirty="0"/>
              <a:t> </a:t>
            </a:r>
            <a:r>
              <a:rPr lang="ru-RU" sz="1400" dirty="0" err="1"/>
              <a:t>лікувальними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.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567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9000" l="10000" r="100000">
                        <a14:foregroundMark x1="69333" y1="50667" x2="69000" y2="82333"/>
                        <a14:foregroundMark x1="32667" y1="51667" x2="3200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138" y="3206985"/>
            <a:ext cx="2393474" cy="239347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3880" y="3004038"/>
            <a:ext cx="2029741" cy="173745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1716" y="-499216"/>
            <a:ext cx="6652164" cy="11430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Ліки</a:t>
            </a:r>
            <a:r>
              <a:rPr lang="ru-RU" sz="3200" b="1" dirty="0"/>
              <a:t> </a:t>
            </a:r>
            <a:r>
              <a:rPr lang="ru-RU" sz="3200" b="1" dirty="0" err="1"/>
              <a:t>домашньої</a:t>
            </a:r>
            <a:r>
              <a:rPr lang="ru-RU" sz="3200" b="1" dirty="0"/>
              <a:t> аптечки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5660"/>
            <a:ext cx="8976080" cy="3644636"/>
          </a:xfrm>
        </p:spPr>
        <p:txBody>
          <a:bodyPr>
            <a:noAutofit/>
          </a:bodyPr>
          <a:lstStyle/>
          <a:p>
            <a:r>
              <a:rPr lang="ru-RU" sz="1400" dirty="0" err="1"/>
              <a:t>Жодна</a:t>
            </a:r>
            <a:r>
              <a:rPr lang="ru-RU" sz="1400" dirty="0"/>
              <a:t> з </a:t>
            </a:r>
            <a:r>
              <a:rPr lang="ru-RU" sz="1400" dirty="0" err="1"/>
              <a:t>аптечок</a:t>
            </a:r>
            <a:r>
              <a:rPr lang="ru-RU" sz="1400" dirty="0"/>
              <a:t> не обходиться, </a:t>
            </a:r>
            <a:r>
              <a:rPr lang="ru-RU" sz="1400" dirty="0" err="1"/>
              <a:t>мабуть</a:t>
            </a:r>
            <a:r>
              <a:rPr lang="ru-RU" sz="1400" dirty="0"/>
              <a:t>, без йоду, </a:t>
            </a:r>
            <a:r>
              <a:rPr lang="ru-RU" sz="1400" dirty="0" err="1"/>
              <a:t>калій</a:t>
            </a:r>
            <a:r>
              <a:rPr lang="ru-RU" sz="1400" dirty="0"/>
              <a:t> перманганату, </a:t>
            </a:r>
            <a:r>
              <a:rPr lang="ru-RU" sz="1400" dirty="0" err="1"/>
              <a:t>розчину</a:t>
            </a:r>
            <a:r>
              <a:rPr lang="ru-RU" sz="1400" dirty="0"/>
              <a:t> брильянтового зеленого (зеленки)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порізів</a:t>
            </a:r>
            <a:r>
              <a:rPr lang="ru-RU" sz="1400" dirty="0"/>
              <a:t> і травм, </a:t>
            </a:r>
            <a:r>
              <a:rPr lang="ru-RU" sz="1400" dirty="0" err="1"/>
              <a:t>гідроген</a:t>
            </a:r>
            <a:r>
              <a:rPr lang="ru-RU" sz="1400" dirty="0"/>
              <a:t> пероксиду (</a:t>
            </a:r>
            <a:r>
              <a:rPr lang="ru-RU" sz="1400" dirty="0" err="1"/>
              <a:t>перекису</a:t>
            </a:r>
            <a:r>
              <a:rPr lang="ru-RU" sz="1400" dirty="0"/>
              <a:t> </a:t>
            </a:r>
            <a:r>
              <a:rPr lang="ru-RU" sz="1400" dirty="0" err="1"/>
              <a:t>водню</a:t>
            </a:r>
            <a:r>
              <a:rPr lang="ru-RU" sz="1400" dirty="0"/>
              <a:t>) для </a:t>
            </a:r>
            <a:r>
              <a:rPr lang="ru-RU" sz="1400" dirty="0" err="1"/>
              <a:t>первинної</a:t>
            </a:r>
            <a:r>
              <a:rPr lang="ru-RU" sz="1400" dirty="0"/>
              <a:t> </a:t>
            </a:r>
            <a:r>
              <a:rPr lang="ru-RU" sz="1400" dirty="0" err="1"/>
              <a:t>обробки</a:t>
            </a:r>
            <a:r>
              <a:rPr lang="ru-RU" sz="1400" dirty="0"/>
              <a:t> ран, </a:t>
            </a:r>
            <a:r>
              <a:rPr lang="ru-RU" sz="1400" dirty="0" err="1"/>
              <a:t>активованого</a:t>
            </a:r>
            <a:r>
              <a:rPr lang="ru-RU" sz="1400" dirty="0"/>
              <a:t> </a:t>
            </a:r>
            <a:r>
              <a:rPr lang="ru-RU" sz="1400" dirty="0" err="1"/>
              <a:t>вугілля</a:t>
            </a:r>
            <a:r>
              <a:rPr lang="ru-RU" sz="1400" dirty="0"/>
              <a:t> для </a:t>
            </a:r>
            <a:r>
              <a:rPr lang="ru-RU" sz="1400" dirty="0" err="1"/>
              <a:t>допомоги</a:t>
            </a:r>
            <a:r>
              <a:rPr lang="ru-RU" sz="1400" dirty="0"/>
              <a:t> при </a:t>
            </a:r>
            <a:r>
              <a:rPr lang="ru-RU" sz="1400" dirty="0" err="1"/>
              <a:t>отруєнні</a:t>
            </a:r>
            <a:r>
              <a:rPr lang="ru-RU" sz="1400" dirty="0"/>
              <a:t>, </a:t>
            </a:r>
            <a:r>
              <a:rPr lang="ru-RU" sz="1400" dirty="0" err="1"/>
              <a:t>гірчичників</a:t>
            </a:r>
            <a:r>
              <a:rPr lang="ru-RU" sz="1400" dirty="0"/>
              <a:t>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запальних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без </a:t>
            </a:r>
            <a:r>
              <a:rPr lang="ru-RU" sz="1400" dirty="0" err="1"/>
              <a:t>знеболювальних</a:t>
            </a:r>
            <a:r>
              <a:rPr lang="ru-RU" sz="1400" dirty="0"/>
              <a:t>, </a:t>
            </a:r>
            <a:r>
              <a:rPr lang="ru-RU" sz="1400" dirty="0" err="1"/>
              <a:t>жарознижуючих</a:t>
            </a:r>
            <a:r>
              <a:rPr lang="ru-RU" sz="1400" dirty="0"/>
              <a:t>, </a:t>
            </a:r>
            <a:r>
              <a:rPr lang="ru-RU" sz="1400" dirty="0" err="1"/>
              <a:t>заспокійливих</a:t>
            </a:r>
            <a:r>
              <a:rPr lang="ru-RU" sz="1400" dirty="0"/>
              <a:t>, </a:t>
            </a:r>
            <a:r>
              <a:rPr lang="ru-RU" sz="1400" dirty="0" err="1"/>
              <a:t>відхаркувальних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До </a:t>
            </a:r>
            <a:r>
              <a:rPr lang="ru-RU" sz="1400" i="1" dirty="0" err="1"/>
              <a:t>жарознижуючих</a:t>
            </a:r>
            <a:r>
              <a:rPr lang="ru-RU" sz="1400" i="1" dirty="0"/>
              <a:t> </a:t>
            </a:r>
            <a:r>
              <a:rPr lang="ru-RU" sz="1400" dirty="0" err="1"/>
              <a:t>засобів</a:t>
            </a:r>
            <a:r>
              <a:rPr lang="ru-RU" sz="1400" dirty="0"/>
              <a:t> належать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 (</a:t>
            </a:r>
            <a:r>
              <a:rPr lang="ru-RU" sz="1400" dirty="0" err="1"/>
              <a:t>аспірин</a:t>
            </a:r>
            <a:r>
              <a:rPr lang="ru-RU" sz="1400" dirty="0"/>
              <a:t>), </a:t>
            </a:r>
            <a:r>
              <a:rPr lang="ru-RU" sz="1400" dirty="0" err="1"/>
              <a:t>амідопірин</a:t>
            </a:r>
            <a:r>
              <a:rPr lang="ru-RU" sz="1400" dirty="0"/>
              <a:t>, парацетамол та </a:t>
            </a:r>
            <a:r>
              <a:rPr lang="ru-RU" sz="1400" dirty="0" err="1"/>
              <a:t>ін</a:t>
            </a:r>
            <a:r>
              <a:rPr lang="ru-RU" sz="1400" dirty="0"/>
              <a:t>. </a:t>
            </a:r>
            <a:r>
              <a:rPr lang="ru-RU" sz="1400" dirty="0" err="1"/>
              <a:t>Врахуйте</a:t>
            </a:r>
            <a:r>
              <a:rPr lang="ru-RU" sz="1400" dirty="0"/>
              <a:t> </a:t>
            </a:r>
            <a:r>
              <a:rPr lang="ru-RU" sz="1400" dirty="0" err="1"/>
              <a:t>однак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не </a:t>
            </a:r>
            <a:r>
              <a:rPr lang="ru-RU" sz="1400" dirty="0" err="1"/>
              <a:t>усувають</a:t>
            </a:r>
            <a:r>
              <a:rPr lang="ru-RU" sz="1400" dirty="0"/>
              <a:t> причин </a:t>
            </a:r>
            <a:r>
              <a:rPr lang="ru-RU" sz="1400" dirty="0" err="1"/>
              <a:t>хвороби</a:t>
            </a:r>
            <a:r>
              <a:rPr lang="ru-RU" sz="1400" dirty="0"/>
              <a:t>, тому при </a:t>
            </a:r>
            <a:r>
              <a:rPr lang="ru-RU" sz="1400" dirty="0" err="1"/>
              <a:t>підвищеній</a:t>
            </a:r>
            <a:r>
              <a:rPr lang="ru-RU" sz="1400" dirty="0"/>
              <a:t> </a:t>
            </a:r>
            <a:r>
              <a:rPr lang="ru-RU" sz="1400" dirty="0" err="1"/>
              <a:t>температурі</a:t>
            </a:r>
            <a:r>
              <a:rPr lang="ru-RU" sz="1400" dirty="0"/>
              <a:t> </a:t>
            </a:r>
            <a:r>
              <a:rPr lang="ru-RU" sz="1400" dirty="0" err="1"/>
              <a:t>тіла</a:t>
            </a:r>
            <a:r>
              <a:rPr lang="ru-RU" sz="1400" dirty="0"/>
              <a:t>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звертатися</a:t>
            </a:r>
            <a:r>
              <a:rPr lang="ru-RU" sz="1400" dirty="0"/>
              <a:t> до </a:t>
            </a:r>
            <a:r>
              <a:rPr lang="ru-RU" sz="1400" dirty="0" err="1"/>
              <a:t>лікаря</a:t>
            </a:r>
            <a:r>
              <a:rPr lang="ru-RU" sz="1400" dirty="0"/>
              <a:t>. </a:t>
            </a:r>
            <a:r>
              <a:rPr lang="ru-RU" sz="1400" dirty="0" err="1"/>
              <a:t>Жарознижуючу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також</a:t>
            </a:r>
            <a:r>
              <a:rPr lang="ru-RU" sz="1400" dirty="0"/>
              <a:t> мед та малина,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посилюється</a:t>
            </a:r>
            <a:r>
              <a:rPr lang="ru-RU" sz="1400" dirty="0"/>
              <a:t>, </a:t>
            </a:r>
            <a:r>
              <a:rPr lang="ru-RU" sz="1400" dirty="0" err="1"/>
              <a:t>якщо</a:t>
            </a:r>
            <a:r>
              <a:rPr lang="ru-RU" sz="1400" dirty="0"/>
              <a:t> </a:t>
            </a:r>
            <a:r>
              <a:rPr lang="ru-RU" sz="1400" dirty="0" err="1"/>
              <a:t>вжити</a:t>
            </a:r>
            <a:r>
              <a:rPr lang="ru-RU" sz="1400" dirty="0"/>
              <a:t> </a:t>
            </a:r>
            <a:r>
              <a:rPr lang="ru-RU" sz="1400" dirty="0" err="1"/>
              <a:t>їх</a:t>
            </a:r>
            <a:r>
              <a:rPr lang="ru-RU" sz="1400" dirty="0"/>
              <a:t> з великою </a:t>
            </a:r>
            <a:r>
              <a:rPr lang="ru-RU" sz="1400" dirty="0" err="1"/>
              <a:t>кількістю</a:t>
            </a:r>
            <a:r>
              <a:rPr lang="ru-RU" sz="1400" dirty="0"/>
              <a:t> </a:t>
            </a:r>
            <a:r>
              <a:rPr lang="ru-RU" sz="1400" dirty="0" err="1"/>
              <a:t>рідини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i="1" dirty="0" err="1" smtClean="0"/>
              <a:t>Знеболювальні</a:t>
            </a:r>
            <a:r>
              <a:rPr lang="ru-RU" sz="1400" i="1" dirty="0" smtClean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. Для </a:t>
            </a:r>
            <a:r>
              <a:rPr lang="ru-RU" sz="1400" dirty="0" err="1"/>
              <a:t>вгамування</a:t>
            </a:r>
            <a:r>
              <a:rPr lang="ru-RU" sz="1400" dirty="0"/>
              <a:t> болю </a:t>
            </a:r>
            <a:r>
              <a:rPr lang="ru-RU" sz="1400" dirty="0" err="1"/>
              <a:t>найчастіше</a:t>
            </a:r>
            <a:r>
              <a:rPr lang="ru-RU" sz="1400" dirty="0"/>
              <a:t> </a:t>
            </a:r>
            <a:r>
              <a:rPr lang="ru-RU" sz="1400" dirty="0" err="1"/>
              <a:t>використовують</a:t>
            </a:r>
            <a:r>
              <a:rPr lang="ru-RU" sz="1400" dirty="0"/>
              <a:t> </a:t>
            </a:r>
            <a:r>
              <a:rPr lang="ru-RU" sz="1400" i="1" dirty="0"/>
              <a:t>анальгетики</a:t>
            </a:r>
            <a:r>
              <a:rPr lang="ru-RU" sz="1400" dirty="0"/>
              <a:t> – </a:t>
            </a:r>
            <a:r>
              <a:rPr lang="ru-RU" sz="1400" dirty="0" err="1"/>
              <a:t>амідопірин</a:t>
            </a:r>
            <a:r>
              <a:rPr lang="ru-RU" sz="1400" dirty="0"/>
              <a:t>, </a:t>
            </a:r>
            <a:r>
              <a:rPr lang="ru-RU" sz="1400" dirty="0" err="1"/>
              <a:t>анальгін</a:t>
            </a:r>
            <a:r>
              <a:rPr lang="ru-RU" sz="1400" dirty="0"/>
              <a:t>, </a:t>
            </a:r>
            <a:r>
              <a:rPr lang="ru-RU" sz="1400" dirty="0" err="1"/>
              <a:t>аспірин</a:t>
            </a:r>
            <a:r>
              <a:rPr lang="ru-RU" sz="1400" dirty="0"/>
              <a:t>, парацетамол </a:t>
            </a:r>
            <a:r>
              <a:rPr lang="ru-RU" sz="1400" dirty="0" err="1"/>
              <a:t>тощо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691" l="50250" r="95000">
                        <a14:foregroundMark x1="65000" y1="63918" x2="65000" y2="63918"/>
                        <a14:foregroundMark x1="58500" y1="70103" x2="66750" y2="78694"/>
                        <a14:foregroundMark x1="60500" y1="78694" x2="54500" y2="61856"/>
                        <a14:foregroundMark x1="68500" y1="40206" x2="70250" y2="45704"/>
                        <a14:foregroundMark x1="63500" y1="57388" x2="63500" y2="57388"/>
                        <a14:foregroundMark x1="65250" y1="59794" x2="69250" y2="62887"/>
                        <a14:foregroundMark x1="65500" y1="55326" x2="68500" y2="55326"/>
                        <a14:foregroundMark x1="70500" y1="54639" x2="69500" y2="72509"/>
                        <a14:foregroundMark x1="71250" y1="71134" x2="71250" y2="71134"/>
                        <a14:foregroundMark x1="70750" y1="67010" x2="70750" y2="67010"/>
                        <a14:foregroundMark x1="55750" y1="76289" x2="53750" y2="67354"/>
                        <a14:foregroundMark x1="75000" y1="64605" x2="75000" y2="64605"/>
                        <a14:foregroundMark x1="59750" y1="53952" x2="56000" y2="56014"/>
                      </a14:backgroundRemoval>
                    </a14:imgEffect>
                  </a14:imgLayer>
                </a14:imgProps>
              </a:ext>
            </a:extLst>
          </a:blip>
          <a:srcRect l="51112"/>
          <a:stretch/>
        </p:blipFill>
        <p:spPr>
          <a:xfrm>
            <a:off x="2232310" y="3004038"/>
            <a:ext cx="1944966" cy="289428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420" y="3955854"/>
            <a:ext cx="1635895" cy="16358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2941" y="4250296"/>
            <a:ext cx="2468639" cy="160998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8325" y1="25000" x2="68325" y2="25000"/>
                        <a14:foregroundMark x1="17016" y1="32143" x2="90576" y2="19196"/>
                        <a14:foregroundMark x1="13613" y1="16518" x2="89791" y2="4464"/>
                        <a14:foregroundMark x1="92932" y1="34821" x2="92932" y2="16071"/>
                        <a14:foregroundMark x1="10995" y1="15179" x2="10995" y2="15179"/>
                        <a14:foregroundMark x1="8639" y1="14286" x2="8639" y2="14286"/>
                        <a14:backgroundMark x1="26963" y1="5804" x2="26963" y2="5804"/>
                        <a14:backgroundMark x1="30628" y1="6696" x2="55759" y2="4464"/>
                        <a14:backgroundMark x1="59686" y1="3125" x2="77749" y2="893"/>
                        <a14:backgroundMark x1="97906" y1="14732" x2="98429" y2="26786"/>
                        <a14:backgroundMark x1="97644" y1="6696" x2="96859" y2="1786"/>
                        <a14:backgroundMark x1="92932" y1="2232" x2="92932" y2="2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426" y="3221401"/>
            <a:ext cx="2280589" cy="133730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00" b="93200" l="3100" r="100000">
                        <a14:foregroundMark x1="90500" y1="19600" x2="92300" y2="22667"/>
                        <a14:foregroundMark x1="67400" y1="24800" x2="36800" y2="29467"/>
                        <a14:foregroundMark x1="33100" y1="29333" x2="21300" y2="3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1051" y="3578270"/>
            <a:ext cx="2918660" cy="21889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8851" y="3955854"/>
            <a:ext cx="1649238" cy="16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12" y="-219816"/>
            <a:ext cx="4420874" cy="3644636"/>
          </a:xfrm>
        </p:spPr>
        <p:txBody>
          <a:bodyPr>
            <a:noAutofit/>
          </a:bodyPr>
          <a:lstStyle/>
          <a:p>
            <a:endParaRPr lang="ru-RU" sz="1400" dirty="0"/>
          </a:p>
          <a:p>
            <a:r>
              <a:rPr lang="ru-RU" sz="1400" i="1" dirty="0" err="1"/>
              <a:t>Відхаркувальні</a:t>
            </a:r>
            <a:r>
              <a:rPr lang="ru-RU" sz="1400" i="1" dirty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 – </a:t>
            </a:r>
            <a:r>
              <a:rPr lang="ru-RU" sz="1400" dirty="0" err="1"/>
              <a:t>речовини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полегшують</a:t>
            </a:r>
            <a:r>
              <a:rPr lang="ru-RU" sz="1400" dirty="0"/>
              <a:t> </a:t>
            </a:r>
            <a:r>
              <a:rPr lang="ru-RU" sz="1400" dirty="0" err="1"/>
              <a:t>виділення</a:t>
            </a:r>
            <a:r>
              <a:rPr lang="ru-RU" sz="1400" dirty="0"/>
              <a:t> </a:t>
            </a:r>
            <a:r>
              <a:rPr lang="ru-RU" sz="1400" dirty="0" err="1"/>
              <a:t>мокротиння</a:t>
            </a:r>
            <a:r>
              <a:rPr lang="ru-RU" sz="1400" dirty="0"/>
              <a:t> при </a:t>
            </a:r>
            <a:r>
              <a:rPr lang="ru-RU" sz="1400" dirty="0" err="1"/>
              <a:t>кашлі</a:t>
            </a:r>
            <a:r>
              <a:rPr lang="ru-RU" sz="1400" dirty="0"/>
              <a:t>. До них належать </a:t>
            </a:r>
            <a:r>
              <a:rPr lang="ru-RU" sz="1400" dirty="0" err="1"/>
              <a:t>ефірні</a:t>
            </a:r>
            <a:r>
              <a:rPr lang="ru-RU" sz="1400" dirty="0"/>
              <a:t> </a:t>
            </a:r>
            <a:r>
              <a:rPr lang="ru-RU" sz="1400" dirty="0" err="1"/>
              <a:t>олії</a:t>
            </a:r>
            <a:r>
              <a:rPr lang="ru-RU" sz="1400" dirty="0"/>
              <a:t>, </a:t>
            </a:r>
            <a:r>
              <a:rPr lang="ru-RU" sz="1400" dirty="0" err="1"/>
              <a:t>питна</a:t>
            </a:r>
            <a:r>
              <a:rPr lang="ru-RU" sz="1400" dirty="0"/>
              <a:t> сода, </a:t>
            </a:r>
            <a:r>
              <a:rPr lang="ru-RU" sz="1400" dirty="0" err="1"/>
              <a:t>препарати</a:t>
            </a:r>
            <a:r>
              <a:rPr lang="ru-RU" sz="1400" dirty="0"/>
              <a:t> йоду (</a:t>
            </a:r>
            <a:r>
              <a:rPr lang="ru-RU" sz="1400" dirty="0" err="1"/>
              <a:t>натрій</a:t>
            </a:r>
            <a:r>
              <a:rPr lang="ru-RU" sz="1400" dirty="0"/>
              <a:t> йодид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калій</a:t>
            </a:r>
            <a:r>
              <a:rPr lang="ru-RU" sz="1400" dirty="0"/>
              <a:t> йодид). Особливо </a:t>
            </a:r>
            <a:r>
              <a:rPr lang="ru-RU" sz="1400" dirty="0" err="1"/>
              <a:t>відчутний</a:t>
            </a:r>
            <a:r>
              <a:rPr lang="ru-RU" sz="1400" dirty="0"/>
              <a:t> </a:t>
            </a:r>
            <a:r>
              <a:rPr lang="ru-RU" sz="1400" dirty="0" err="1"/>
              <a:t>лікувальний</a:t>
            </a:r>
            <a:r>
              <a:rPr lang="ru-RU" sz="1400" dirty="0"/>
              <a:t> </a:t>
            </a:r>
            <a:r>
              <a:rPr lang="ru-RU" sz="1400" dirty="0" err="1"/>
              <a:t>ефект</a:t>
            </a:r>
            <a:r>
              <a:rPr lang="ru-RU" sz="1400" dirty="0"/>
              <a:t> вони </a:t>
            </a:r>
            <a:r>
              <a:rPr lang="ru-RU" sz="1400" dirty="0" err="1"/>
              <a:t>дають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інгаляцій</a:t>
            </a:r>
            <a:r>
              <a:rPr lang="ru-RU" sz="1400" dirty="0"/>
              <a:t> – </a:t>
            </a:r>
            <a:r>
              <a:rPr lang="ru-RU" sz="1400" dirty="0" err="1"/>
              <a:t>вдихання</a:t>
            </a:r>
            <a:r>
              <a:rPr lang="ru-RU" sz="1400" dirty="0"/>
              <a:t> з водяною парою</a:t>
            </a:r>
            <a:r>
              <a:rPr lang="ru-RU" sz="1400" dirty="0" smtClean="0"/>
              <a:t>.</a:t>
            </a:r>
          </a:p>
          <a:p>
            <a:r>
              <a:rPr lang="ru-RU" sz="1400" i="1" dirty="0" err="1" smtClean="0"/>
              <a:t>Заспокійливі</a:t>
            </a:r>
            <a:r>
              <a:rPr lang="ru-RU" sz="1400" i="1" dirty="0" smtClean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 (</a:t>
            </a:r>
            <a:r>
              <a:rPr lang="ru-RU" sz="1400" dirty="0" err="1"/>
              <a:t>сполуки</a:t>
            </a:r>
            <a:r>
              <a:rPr lang="ru-RU" sz="1400" dirty="0"/>
              <a:t> брому – </a:t>
            </a:r>
            <a:r>
              <a:rPr lang="ru-RU" sz="1400" dirty="0" err="1"/>
              <a:t>броміди</a:t>
            </a:r>
            <a:r>
              <a:rPr lang="ru-RU" sz="1400" dirty="0"/>
              <a:t>, </a:t>
            </a:r>
            <a:r>
              <a:rPr lang="ru-RU" sz="1400" dirty="0" err="1"/>
              <a:t>препарати</a:t>
            </a:r>
            <a:r>
              <a:rPr lang="ru-RU" sz="1400" dirty="0"/>
              <a:t> </a:t>
            </a:r>
            <a:r>
              <a:rPr lang="ru-RU" sz="1400" dirty="0" err="1"/>
              <a:t>валеріани</a:t>
            </a:r>
            <a:r>
              <a:rPr lang="ru-RU" sz="1400" dirty="0"/>
              <a:t> та </a:t>
            </a:r>
            <a:r>
              <a:rPr lang="ru-RU" sz="1400" dirty="0" err="1"/>
              <a:t>ін</a:t>
            </a:r>
            <a:r>
              <a:rPr lang="ru-RU" sz="1400" dirty="0"/>
              <a:t>.) </a:t>
            </a:r>
            <a:r>
              <a:rPr lang="ru-RU" sz="1400" dirty="0" err="1"/>
              <a:t>діють</a:t>
            </a:r>
            <a:r>
              <a:rPr lang="ru-RU" sz="1400" dirty="0"/>
              <a:t>, </a:t>
            </a:r>
            <a:r>
              <a:rPr lang="ru-RU" sz="1400" dirty="0" err="1"/>
              <a:t>передусім</a:t>
            </a:r>
            <a:r>
              <a:rPr lang="ru-RU" sz="1400" dirty="0"/>
              <a:t>, на </a:t>
            </a:r>
            <a:r>
              <a:rPr lang="ru-RU" sz="1400" dirty="0" err="1"/>
              <a:t>вищу</a:t>
            </a:r>
            <a:r>
              <a:rPr lang="ru-RU" sz="1400" dirty="0"/>
              <a:t> </a:t>
            </a:r>
            <a:r>
              <a:rPr lang="ru-RU" sz="1400" dirty="0" err="1"/>
              <a:t>нервову</a:t>
            </a:r>
            <a:r>
              <a:rPr lang="ru-RU" sz="1400" dirty="0"/>
              <a:t> систему.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лікувальна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виявляється</a:t>
            </a:r>
            <a:r>
              <a:rPr lang="ru-RU" sz="1400" dirty="0"/>
              <a:t> у </a:t>
            </a:r>
            <a:r>
              <a:rPr lang="ru-RU" sz="1400" dirty="0" err="1"/>
              <a:t>зменшенні</a:t>
            </a:r>
            <a:r>
              <a:rPr lang="ru-RU" sz="1400" dirty="0"/>
              <a:t> </a:t>
            </a:r>
            <a:r>
              <a:rPr lang="ru-RU" sz="1400" dirty="0" err="1"/>
              <a:t>дратівливості</a:t>
            </a:r>
            <a:r>
              <a:rPr lang="ru-RU" sz="1400" dirty="0"/>
              <a:t>, </a:t>
            </a:r>
            <a:r>
              <a:rPr lang="ru-RU" sz="1400" dirty="0" err="1"/>
              <a:t>поліпшенні</a:t>
            </a:r>
            <a:r>
              <a:rPr lang="ru-RU" sz="1400" dirty="0"/>
              <a:t> настрою, </a:t>
            </a:r>
            <a:r>
              <a:rPr lang="ru-RU" sz="1400" dirty="0" err="1"/>
              <a:t>нормалізації</a:t>
            </a:r>
            <a:r>
              <a:rPr lang="ru-RU" sz="1400" dirty="0"/>
              <a:t> сну.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застосовують</a:t>
            </a:r>
            <a:r>
              <a:rPr lang="ru-RU" sz="1400" dirty="0"/>
              <a:t> при </a:t>
            </a:r>
            <a:r>
              <a:rPr lang="ru-RU" sz="1400" dirty="0" err="1"/>
              <a:t>лікуванні</a:t>
            </a:r>
            <a:r>
              <a:rPr lang="ru-RU" sz="1400" dirty="0"/>
              <a:t>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невротичних</a:t>
            </a:r>
            <a:r>
              <a:rPr lang="ru-RU" sz="1400" dirty="0"/>
              <a:t> </a:t>
            </a:r>
            <a:r>
              <a:rPr lang="ru-RU" sz="1400" dirty="0" err="1"/>
              <a:t>станів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Усі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мають</a:t>
            </a:r>
            <a:r>
              <a:rPr lang="ru-RU" sz="1400" dirty="0"/>
              <a:t> </a:t>
            </a:r>
            <a:r>
              <a:rPr lang="ru-RU" sz="1400" dirty="0" err="1"/>
              <a:t>свій</a:t>
            </a:r>
            <a:r>
              <a:rPr lang="ru-RU" sz="1400" dirty="0"/>
              <a:t> </a:t>
            </a:r>
            <a:r>
              <a:rPr lang="ru-RU" sz="1400" dirty="0" err="1"/>
              <a:t>термін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обов’язково</a:t>
            </a:r>
            <a:r>
              <a:rPr lang="ru-RU" sz="1400" dirty="0"/>
              <a:t> </a:t>
            </a:r>
            <a:r>
              <a:rPr lang="ru-RU" sz="1400" dirty="0" err="1"/>
              <a:t>вказується</a:t>
            </a:r>
            <a:r>
              <a:rPr lang="ru-RU" sz="1400" dirty="0"/>
              <a:t> на </a:t>
            </a:r>
            <a:r>
              <a:rPr lang="ru-RU" sz="1400" dirty="0" err="1"/>
              <a:t>упаковці</a:t>
            </a:r>
            <a:r>
              <a:rPr lang="ru-RU" sz="1400" dirty="0"/>
              <a:t>. Тому </a:t>
            </a:r>
            <a:r>
              <a:rPr lang="ru-RU" sz="1400" dirty="0" err="1"/>
              <a:t>потрібно</a:t>
            </a:r>
            <a:r>
              <a:rPr lang="ru-RU" sz="1400" dirty="0"/>
              <a:t> </a:t>
            </a:r>
            <a:r>
              <a:rPr lang="ru-RU" sz="1400" dirty="0" err="1"/>
              <a:t>постійно</a:t>
            </a:r>
            <a:r>
              <a:rPr lang="ru-RU" sz="1400" dirty="0"/>
              <a:t> </a:t>
            </a:r>
            <a:r>
              <a:rPr lang="ru-RU" sz="1400" dirty="0" err="1"/>
              <a:t>контролювати</a:t>
            </a:r>
            <a:r>
              <a:rPr lang="ru-RU" sz="1400" dirty="0"/>
              <a:t> </a:t>
            </a:r>
            <a:r>
              <a:rPr lang="ru-RU" sz="1400" dirty="0" err="1"/>
              <a:t>термін</a:t>
            </a:r>
            <a:r>
              <a:rPr lang="ru-RU" sz="1400" dirty="0"/>
              <a:t> </a:t>
            </a:r>
            <a:r>
              <a:rPr lang="ru-RU" sz="1400" dirty="0" err="1"/>
              <a:t>придатності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і </a:t>
            </a:r>
            <a:r>
              <a:rPr lang="ru-RU" sz="1400" dirty="0" err="1"/>
              <a:t>вилучати</a:t>
            </a:r>
            <a:r>
              <a:rPr lang="ru-RU" sz="1400" dirty="0"/>
              <a:t> </a:t>
            </a:r>
            <a:r>
              <a:rPr lang="ru-RU" sz="1400" dirty="0" err="1"/>
              <a:t>прострочені</a:t>
            </a:r>
            <a:r>
              <a:rPr lang="ru-RU" sz="1400" dirty="0"/>
              <a:t>. </a:t>
            </a:r>
            <a:r>
              <a:rPr lang="ru-RU" sz="1400" dirty="0" err="1"/>
              <a:t>Важливо</a:t>
            </a:r>
            <a:r>
              <a:rPr lang="ru-RU" sz="1400" dirty="0"/>
              <a:t> </a:t>
            </a:r>
            <a:r>
              <a:rPr lang="ru-RU" sz="1400" dirty="0" err="1"/>
              <a:t>також</a:t>
            </a:r>
            <a:r>
              <a:rPr lang="ru-RU" sz="1400" dirty="0"/>
              <a:t> правильно </a:t>
            </a:r>
            <a:r>
              <a:rPr lang="ru-RU" sz="1400" dirty="0" err="1"/>
              <a:t>зберігати</a:t>
            </a:r>
            <a:r>
              <a:rPr lang="ru-RU" sz="1400" dirty="0"/>
              <a:t> </a:t>
            </a:r>
            <a:r>
              <a:rPr lang="ru-RU" sz="1400" dirty="0" err="1"/>
              <a:t>лікарські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: </a:t>
            </a:r>
            <a:r>
              <a:rPr lang="ru-RU" sz="1400" dirty="0" err="1"/>
              <a:t>це</a:t>
            </a:r>
            <a:r>
              <a:rPr lang="ru-RU" sz="1400" dirty="0"/>
              <a:t> повинна бути </a:t>
            </a:r>
            <a:r>
              <a:rPr lang="ru-RU" sz="1400" dirty="0" err="1"/>
              <a:t>настінна</a:t>
            </a:r>
            <a:r>
              <a:rPr lang="ru-RU" sz="1400" dirty="0"/>
              <a:t> </a:t>
            </a:r>
            <a:r>
              <a:rPr lang="ru-RU" sz="1400" dirty="0" err="1"/>
              <a:t>шафа</a:t>
            </a:r>
            <a:r>
              <a:rPr lang="ru-RU" sz="1400" dirty="0"/>
              <a:t>, </a:t>
            </a:r>
            <a:r>
              <a:rPr lang="ru-RU" sz="1400" dirty="0" err="1"/>
              <a:t>краще</a:t>
            </a:r>
            <a:r>
              <a:rPr lang="ru-RU" sz="1400" dirty="0"/>
              <a:t> з замком.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повинні</a:t>
            </a:r>
            <a:r>
              <a:rPr lang="ru-RU" sz="1400" dirty="0"/>
              <a:t> бути </a:t>
            </a:r>
            <a:r>
              <a:rPr lang="ru-RU" sz="1400" dirty="0" err="1"/>
              <a:t>класифіковані</a:t>
            </a:r>
            <a:r>
              <a:rPr lang="ru-RU" sz="1400" dirty="0"/>
              <a:t> за </a:t>
            </a:r>
            <a:r>
              <a:rPr lang="ru-RU" sz="1400" dirty="0" err="1"/>
              <a:t>призначенням</a:t>
            </a:r>
            <a:r>
              <a:rPr lang="ru-RU" sz="1400" dirty="0"/>
              <a:t>. </a:t>
            </a:r>
            <a:r>
              <a:rPr lang="ru-RU" sz="1400" dirty="0" err="1"/>
              <a:t>Ліки</a:t>
            </a:r>
            <a:r>
              <a:rPr lang="ru-RU" sz="1400" dirty="0"/>
              <a:t> для </a:t>
            </a:r>
            <a:r>
              <a:rPr lang="ru-RU" sz="1400" dirty="0" err="1"/>
              <a:t>дітей</a:t>
            </a:r>
            <a:r>
              <a:rPr lang="ru-RU" sz="1400" dirty="0"/>
              <a:t>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тримати</a:t>
            </a:r>
            <a:r>
              <a:rPr lang="ru-RU" sz="1400" dirty="0"/>
              <a:t> </a:t>
            </a:r>
            <a:r>
              <a:rPr lang="ru-RU" sz="1400" dirty="0" err="1"/>
              <a:t>окремо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8692" r="13709"/>
          <a:stretch/>
        </p:blipFill>
        <p:spPr>
          <a:xfrm>
            <a:off x="4445296" y="378558"/>
            <a:ext cx="4488282" cy="48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жная">
  <a:themeElements>
    <a:clrScheme name="Важ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аж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114</TotalTime>
  <Words>1752</Words>
  <Application>Microsoft Office PowerPoint</Application>
  <PresentationFormat>Экран (16:10)</PresentationFormat>
  <Paragraphs>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Важная</vt:lpstr>
      <vt:lpstr>Поняття про  лікарські препарати</vt:lpstr>
      <vt:lpstr>Класифікація лікарських засобів </vt:lpstr>
      <vt:lpstr>Ліки природної аптеки</vt:lpstr>
      <vt:lpstr>Синтетичні лікарські засоби</vt:lpstr>
      <vt:lpstr>Презентация PowerPoint</vt:lpstr>
      <vt:lpstr>Як діють ліки</vt:lpstr>
      <vt:lpstr>Презентация PowerPoint</vt:lpstr>
      <vt:lpstr>Ліки домашньої аптечки</vt:lpstr>
      <vt:lpstr>Презентация PowerPoint</vt:lpstr>
      <vt:lpstr>Як діють антибіотики?</vt:lpstr>
      <vt:lpstr>Що являє собою аспірин?</vt:lpstr>
      <vt:lpstr>Презентация PowerPoint</vt:lpstr>
      <vt:lpstr>Презентация PowerPoint</vt:lpstr>
      <vt:lpstr>Лікування хвороб із застосуванням синтетичних хімічних препаратів</vt:lpstr>
      <vt:lpstr>Презентация PowerPoint</vt:lpstr>
      <vt:lpstr>Недоліки синтетичних лікарських засобів</vt:lpstr>
      <vt:lpstr>Домашня аптечка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Поняття про синтетичні лікарські препарати</dc:title>
  <dc:creator>Мария Стебко</dc:creator>
  <cp:lastModifiedBy>Nat</cp:lastModifiedBy>
  <cp:revision>14</cp:revision>
  <dcterms:created xsi:type="dcterms:W3CDTF">2014-04-10T18:01:01Z</dcterms:created>
  <dcterms:modified xsi:type="dcterms:W3CDTF">2015-04-07T18:17:21Z</dcterms:modified>
</cp:coreProperties>
</file>