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92" r:id="rId2"/>
    <p:sldId id="291" r:id="rId3"/>
    <p:sldId id="293" r:id="rId4"/>
    <p:sldId id="263" r:id="rId5"/>
    <p:sldId id="266" r:id="rId6"/>
    <p:sldId id="294" r:id="rId7"/>
    <p:sldId id="269" r:id="rId8"/>
    <p:sldId id="270" r:id="rId9"/>
    <p:sldId id="295" r:id="rId10"/>
    <p:sldId id="296" r:id="rId11"/>
    <p:sldId id="297" r:id="rId12"/>
    <p:sldId id="298" r:id="rId13"/>
    <p:sldId id="286" r:id="rId14"/>
    <p:sldId id="299" r:id="rId15"/>
    <p:sldId id="300" r:id="rId16"/>
    <p:sldId id="30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7F1B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1E8B8-EA2B-44AB-81B1-697DA7587BBA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66F4C-D1DB-47B3-A3D8-FC8E9F0AC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87A1C0-460F-4191-8C1C-EA7045287D4A}" type="datetimeFigureOut">
              <a:rPr lang="ru-RU" smtClean="0"/>
              <a:pPr/>
              <a:t>24.12.2014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EAE462-D38E-407B-8A3F-4148EEC764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743200" y="5715016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Выполнила ученица 9-Б класса </a:t>
            </a:r>
          </a:p>
          <a:p>
            <a:r>
              <a:rPr lang="ru-RU" dirty="0" err="1" smtClean="0"/>
              <a:t>Слипченко</a:t>
            </a:r>
            <a:r>
              <a:rPr lang="ru-RU" dirty="0" smtClean="0"/>
              <a:t> </a:t>
            </a:r>
            <a:r>
              <a:rPr lang="ru-RU" dirty="0" err="1" smtClean="0"/>
              <a:t>Карина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Служебные части речи . Междометие 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214554"/>
            <a:ext cx="5214974" cy="34543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428604"/>
            <a:ext cx="46434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Объединять и связывать стараюсь</a:t>
            </a:r>
          </a:p>
          <a:p>
            <a:r>
              <a:rPr lang="ru-RU" sz="2800" b="1" dirty="0" smtClean="0"/>
              <a:t>Я равных и неравных в нужный час</a:t>
            </a:r>
          </a:p>
          <a:p>
            <a:r>
              <a:rPr lang="ru-RU" sz="2800" b="1" dirty="0" smtClean="0"/>
              <a:t>Порою я совсем не повторяюсь.</a:t>
            </a:r>
          </a:p>
          <a:p>
            <a:r>
              <a:rPr lang="ru-RU" sz="2800" b="1" dirty="0" smtClean="0"/>
              <a:t>Порою повторяюсь много раз.</a:t>
            </a:r>
            <a:endParaRPr lang="ru-RU" sz="2800" b="1" dirty="0" smtClean="0"/>
          </a:p>
        </p:txBody>
      </p:sp>
      <p:pic>
        <p:nvPicPr>
          <p:cNvPr id="5" name="Рисунок 4" descr="diplomy-otchety-kursovye-kontrolnye-raboty-1349597225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285728"/>
            <a:ext cx="4257056" cy="40719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4643446"/>
            <a:ext cx="835824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</a:t>
            </a:r>
            <a:r>
              <a:rPr lang="ru-RU" sz="2800" b="1" dirty="0" smtClean="0"/>
              <a:t>строению союзы  бывают простыми и составными. По значению делятся на сочинительные и подчинительные.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                Это интересно!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572560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200" b="1" dirty="0" smtClean="0"/>
              <a:t>Название СОЮЗ появилось в </a:t>
            </a:r>
            <a:r>
              <a:rPr lang="en-US" sz="2200" b="1" dirty="0" err="1" smtClean="0"/>
              <a:t>XVll</a:t>
            </a:r>
            <a:r>
              <a:rPr lang="en-US" sz="2200" b="1" dirty="0" smtClean="0"/>
              <a:t> </a:t>
            </a:r>
            <a:r>
              <a:rPr lang="ru-RU" sz="2200" b="1" dirty="0" smtClean="0"/>
              <a:t> веке. По количеству союзов около 250. Чаще всего употребляются союзы типа И, А, ИЛИ. Ученые исследовали союз «И», его значение, частоту употребления и обнаружили:</a:t>
            </a:r>
          </a:p>
          <a:p>
            <a:pPr>
              <a:lnSpc>
                <a:spcPct val="90000"/>
              </a:lnSpc>
            </a:pPr>
            <a:r>
              <a:rPr lang="ru-RU" sz="2200" b="1" dirty="0" smtClean="0"/>
              <a:t>Слово И – один из самых древних союзов русского языка</a:t>
            </a:r>
          </a:p>
          <a:p>
            <a:pPr>
              <a:lnSpc>
                <a:spcPct val="90000"/>
              </a:lnSpc>
            </a:pPr>
            <a:r>
              <a:rPr lang="ru-RU" sz="2200" b="1" dirty="0" smtClean="0"/>
              <a:t>Слово И – за тысячелетия – не изменило своего звучания</a:t>
            </a:r>
          </a:p>
          <a:p>
            <a:pPr>
              <a:lnSpc>
                <a:spcPct val="90000"/>
              </a:lnSpc>
            </a:pPr>
            <a:r>
              <a:rPr lang="ru-RU" sz="2200" b="1" dirty="0" smtClean="0"/>
              <a:t>Слово И – за тысячелетия! – не изменило своего значения</a:t>
            </a:r>
          </a:p>
          <a:p>
            <a:pPr>
              <a:lnSpc>
                <a:spcPct val="90000"/>
              </a:lnSpc>
            </a:pPr>
            <a:r>
              <a:rPr lang="ru-RU" sz="2200" b="1" dirty="0" smtClean="0"/>
              <a:t>Слово И – тысячелетия – было и остается исключительно частотным словом ( очень часто употребляется)</a:t>
            </a:r>
          </a:p>
          <a:p>
            <a:pPr>
              <a:lnSpc>
                <a:spcPct val="90000"/>
              </a:lnSpc>
            </a:pPr>
            <a:r>
              <a:rPr lang="ru-RU" sz="2200" b="1" dirty="0" smtClean="0"/>
              <a:t>						(Н. Холодов)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77153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Частица</a:t>
            </a:r>
            <a:r>
              <a:rPr lang="ru-RU" sz="2800" dirty="0" smtClean="0"/>
              <a:t> – это служебная часть речи, которая придает дополнительные оттенки слову или предложению или служит для образования форм слова. </a:t>
            </a:r>
            <a:endParaRPr lang="ru-RU" sz="2800" dirty="0" smtClean="0"/>
          </a:p>
          <a:p>
            <a:r>
              <a:rPr lang="ru-RU" sz="4000" dirty="0" smtClean="0">
                <a:solidFill>
                  <a:srgbClr val="FF0000"/>
                </a:solidFill>
              </a:rPr>
              <a:t>Только</a:t>
            </a:r>
            <a:r>
              <a:rPr lang="ru-RU" sz="4000" dirty="0" smtClean="0"/>
              <a:t> </a:t>
            </a:r>
            <a:r>
              <a:rPr lang="ru-RU" sz="4000" dirty="0" smtClean="0"/>
              <a:t>ты можешь мне помочь</a:t>
            </a:r>
            <a:r>
              <a:rPr lang="ru-RU" sz="4000" dirty="0" smtClean="0"/>
              <a:t>.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Пусть</a:t>
            </a:r>
            <a:r>
              <a:rPr lang="ru-RU" sz="4000" dirty="0" smtClean="0"/>
              <a:t> </a:t>
            </a:r>
            <a:r>
              <a:rPr lang="ru-RU" sz="4000" dirty="0" smtClean="0"/>
              <a:t>сильнее грянет буря! </a:t>
            </a:r>
            <a:endParaRPr lang="ru-RU" sz="4000" dirty="0" smtClean="0"/>
          </a:p>
          <a:p>
            <a:r>
              <a:rPr lang="ru-RU" sz="3200" dirty="0" smtClean="0"/>
              <a:t>Частица </a:t>
            </a:r>
            <a:r>
              <a:rPr lang="ru-RU" sz="3200" dirty="0" smtClean="0">
                <a:solidFill>
                  <a:srgbClr val="FF0000"/>
                </a:solidFill>
              </a:rPr>
              <a:t>не является </a:t>
            </a:r>
            <a:r>
              <a:rPr lang="ru-RU" sz="3200" dirty="0" smtClean="0"/>
              <a:t>членом предложения, но может входить в состав члена предложения.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71736" y="285728"/>
            <a:ext cx="3286148" cy="10715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Правописание частиц</a:t>
            </a:r>
            <a:endParaRPr lang="ru-RU" sz="3600" b="1" i="1" dirty="0">
              <a:latin typeface="Corbe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1714488"/>
            <a:ext cx="3286148" cy="10715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раздельное</a:t>
            </a:r>
            <a:endParaRPr lang="ru-RU" sz="3600" b="1" i="1" dirty="0">
              <a:latin typeface="Corbe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6314" y="1714488"/>
            <a:ext cx="3286148" cy="10715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через «-»</a:t>
            </a:r>
            <a:endParaRPr lang="ru-RU" sz="3600" b="1" i="1" dirty="0">
              <a:latin typeface="Corbel" pitchFamily="34" charset="0"/>
            </a:endParaRPr>
          </a:p>
        </p:txBody>
      </p:sp>
      <p:cxnSp>
        <p:nvCxnSpPr>
          <p:cNvPr id="7" name="Прямая со стрелкой 6"/>
          <p:cNvCxnSpPr>
            <a:endCxn id="4" idx="0"/>
          </p:cNvCxnSpPr>
          <p:nvPr/>
        </p:nvCxnSpPr>
        <p:spPr>
          <a:xfrm rot="10800000" flipV="1">
            <a:off x="2000232" y="1285860"/>
            <a:ext cx="57150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5857884" y="1285860"/>
            <a:ext cx="57150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7158" y="2857496"/>
            <a:ext cx="37862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Corbel" pitchFamily="34" charset="0"/>
              </a:rPr>
              <a:t>Частицы будто,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бы (б)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же (ж)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ли (ль)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даже</a:t>
            </a:r>
            <a:r>
              <a:rPr lang="ru-RU" sz="2800" b="1" i="1" dirty="0" smtClean="0">
                <a:latin typeface="Corbel" pitchFamily="34" charset="0"/>
              </a:rPr>
              <a:t> пишутся раздельно: прочитал бы, если б, здесь же, какой же, однако ж, навряд ли, едва ль, даже он.</a:t>
            </a:r>
            <a:endParaRPr lang="ru-RU" sz="2800" b="1" i="1" dirty="0">
              <a:latin typeface="Corbe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2857496"/>
            <a:ext cx="37862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Corbel" pitchFamily="34" charset="0"/>
              </a:rPr>
              <a:t>Через дефис пишутся частицы: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-то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-либо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  <a:latin typeface="Corbel" pitchFamily="34" charset="0"/>
              </a:rPr>
              <a:t>нибудь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кое (кой)-</a:t>
            </a:r>
            <a:r>
              <a:rPr lang="ru-RU" sz="2800" b="1" i="1" dirty="0" smtClean="0">
                <a:latin typeface="Corbel" pitchFamily="34" charset="0"/>
              </a:rPr>
              <a:t>,      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-</a:t>
            </a:r>
            <a:r>
              <a:rPr lang="ru-RU" sz="2800" b="1" i="1" dirty="0" err="1" smtClean="0">
                <a:solidFill>
                  <a:srgbClr val="FF0000"/>
                </a:solidFill>
                <a:latin typeface="Corbel" pitchFamily="34" charset="0"/>
              </a:rPr>
              <a:t>ка</a:t>
            </a:r>
            <a:r>
              <a:rPr lang="ru-RU" sz="2800" b="1" i="1" dirty="0" smtClean="0">
                <a:latin typeface="Corbel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rbel" pitchFamily="34" charset="0"/>
              </a:rPr>
              <a:t>-таки</a:t>
            </a:r>
            <a:r>
              <a:rPr lang="ru-RU" sz="2800" b="1" i="1" dirty="0" smtClean="0">
                <a:latin typeface="Corbel" pitchFamily="34" charset="0"/>
              </a:rPr>
              <a:t>: нате-ка, кое-кто, </a:t>
            </a:r>
            <a:r>
              <a:rPr lang="ru-RU" sz="2800" b="1" i="1" dirty="0" err="1" smtClean="0">
                <a:latin typeface="Corbel" pitchFamily="34" charset="0"/>
              </a:rPr>
              <a:t>кой-что</a:t>
            </a:r>
            <a:r>
              <a:rPr lang="ru-RU" sz="2800" b="1" i="1" dirty="0" smtClean="0">
                <a:latin typeface="Corbel" pitchFamily="34" charset="0"/>
              </a:rPr>
              <a:t>, кто-либо, чей-нибудь, где-то, все-таки.</a:t>
            </a:r>
            <a:endParaRPr lang="ru-RU" sz="2800" b="1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              Междометие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Общее значение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2214554"/>
            <a:ext cx="357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Выражает различные чувства и побуждения к действию, но </a:t>
            </a:r>
            <a:r>
              <a:rPr lang="ru-RU" sz="3200" dirty="0" smtClean="0">
                <a:solidFill>
                  <a:srgbClr val="FF0000"/>
                </a:solidFill>
              </a:rPr>
              <a:t>НЕ НАЗЫВАЕТ </a:t>
            </a:r>
            <a:r>
              <a:rPr lang="ru-RU" sz="3200" dirty="0" smtClean="0"/>
              <a:t>их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9124" y="1285860"/>
            <a:ext cx="40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Морфологические признаки и синтаксическая роль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3438" y="3071810"/>
            <a:ext cx="3857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Неизменяемая часть речи</a:t>
            </a:r>
          </a:p>
          <a:p>
            <a:r>
              <a:rPr lang="ru-RU" sz="3200" dirty="0" smtClean="0"/>
              <a:t>Не является членом предложения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Знаки препинания при междометиях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072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dirty="0" smtClean="0"/>
              <a:t>Междометия В Ы Д Е Л Я Ю Т С Я: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ru-RU" sz="2800" dirty="0" smtClean="0"/>
              <a:t>Запятой, если находятся в начале   или в конце предложения:</a:t>
            </a:r>
          </a:p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                  М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smtClean="0">
                <a:solidFill>
                  <a:srgbClr val="FF0000"/>
                </a:solidFill>
              </a:rPr>
              <a:t>…                              </a:t>
            </a:r>
            <a:r>
              <a:rPr lang="ru-RU" sz="2800" dirty="0" smtClean="0">
                <a:solidFill>
                  <a:srgbClr val="FF0000"/>
                </a:solidFill>
              </a:rPr>
              <a:t>…, М , …</a:t>
            </a:r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Эй</a:t>
            </a:r>
            <a:r>
              <a:rPr lang="ru-RU" sz="2800" dirty="0" smtClean="0"/>
              <a:t>, завяжи на память узелок…</a:t>
            </a:r>
          </a:p>
          <a:p>
            <a:pPr>
              <a:defRPr/>
            </a:pPr>
            <a:r>
              <a:rPr lang="ru-RU" sz="2800" dirty="0" smtClean="0"/>
              <a:t>Как я люблю море, </a:t>
            </a:r>
            <a:r>
              <a:rPr lang="ru-RU" sz="2800" dirty="0" smtClean="0">
                <a:solidFill>
                  <a:srgbClr val="FF0000"/>
                </a:solidFill>
              </a:rPr>
              <a:t>ах,</a:t>
            </a:r>
            <a:r>
              <a:rPr lang="ru-RU" sz="2800" dirty="0" smtClean="0"/>
              <a:t> как я люблю море!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928802"/>
            <a:ext cx="87154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800" dirty="0" smtClean="0"/>
              <a:t>Спасибо </a:t>
            </a:r>
          </a:p>
          <a:p>
            <a:r>
              <a:rPr lang="ru-RU" sz="5800" dirty="0" smtClean="0"/>
              <a:t> </a:t>
            </a:r>
            <a:r>
              <a:rPr lang="ru-RU" sz="5800" dirty="0" smtClean="0"/>
              <a:t>                за </a:t>
            </a:r>
          </a:p>
          <a:p>
            <a:r>
              <a:rPr lang="ru-RU" sz="5800" dirty="0" smtClean="0"/>
              <a:t> </a:t>
            </a:r>
            <a:r>
              <a:rPr lang="ru-RU" sz="5800" dirty="0" smtClean="0"/>
              <a:t>                      внимание !!!</a:t>
            </a:r>
            <a:endParaRPr lang="ru-RU" sz="5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00232" y="500042"/>
            <a:ext cx="5214974" cy="17859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latin typeface="Corbel" pitchFamily="34" charset="0"/>
              </a:rPr>
              <a:t>Служебные части речи</a:t>
            </a:r>
            <a:endParaRPr lang="ru-RU" sz="6000" b="1" i="1" dirty="0">
              <a:latin typeface="Corbe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720" y="3929066"/>
            <a:ext cx="2857520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latin typeface="Corbel" pitchFamily="34" charset="0"/>
              </a:rPr>
              <a:t>предлоги</a:t>
            </a:r>
            <a:endParaRPr lang="ru-RU" sz="4800" b="1" i="1" dirty="0">
              <a:latin typeface="Corbel" pitchFamily="34" charset="0"/>
            </a:endParaRPr>
          </a:p>
        </p:txBody>
      </p:sp>
      <p:cxnSp>
        <p:nvCxnSpPr>
          <p:cNvPr id="7" name="Прямая со стрелкой 6"/>
          <p:cNvCxnSpPr>
            <a:endCxn id="3" idx="0"/>
          </p:cNvCxnSpPr>
          <p:nvPr/>
        </p:nvCxnSpPr>
        <p:spPr>
          <a:xfrm rot="5400000">
            <a:off x="1142976" y="2857496"/>
            <a:ext cx="164307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9" idx="0"/>
          </p:cNvCxnSpPr>
          <p:nvPr/>
        </p:nvCxnSpPr>
        <p:spPr>
          <a:xfrm rot="5400000">
            <a:off x="3251191" y="3678239"/>
            <a:ext cx="264320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1" idx="0"/>
          </p:cNvCxnSpPr>
          <p:nvPr/>
        </p:nvCxnSpPr>
        <p:spPr>
          <a:xfrm rot="16200000" flipH="1">
            <a:off x="6357950" y="2857496"/>
            <a:ext cx="1571636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3143240" y="5000636"/>
            <a:ext cx="2857520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latin typeface="Corbel" pitchFamily="34" charset="0"/>
              </a:rPr>
              <a:t>союзы</a:t>
            </a:r>
            <a:endParaRPr lang="ru-RU" sz="4800" b="1" i="1" dirty="0">
              <a:latin typeface="Corbe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29322" y="3857628"/>
            <a:ext cx="2857520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latin typeface="Corbel" pitchFamily="34" charset="0"/>
              </a:rPr>
              <a:t>частицы</a:t>
            </a:r>
            <a:endParaRPr lang="ru-RU" sz="4800" b="1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929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Предлог - в переводе с греческого обозначает  «перед словом». Их немного, около 200, но по частоте употребления они занимают четвертое место (после существительного, глагола и местоимения)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143116"/>
            <a:ext cx="857256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/>
              <a:t>Например: </a:t>
            </a:r>
            <a:r>
              <a:rPr lang="ru-RU" sz="1700" b="1" dirty="0" smtClean="0">
                <a:solidFill>
                  <a:srgbClr val="002060"/>
                </a:solidFill>
              </a:rPr>
              <a:t>НА: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воду,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гору,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руку,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спину,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зиму,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душу,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стену,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голову,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сторону,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берег,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год,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дом,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нос,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пол, зуб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зуб,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день,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ночь,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ухо,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два,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три,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пять,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шесть,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семь, </a:t>
            </a:r>
            <a:r>
              <a:rPr lang="ru-RU" sz="1700" b="1" dirty="0" err="1" smtClean="0">
                <a:solidFill>
                  <a:srgbClr val="002060"/>
                </a:solidFill>
              </a:rPr>
              <a:t>н</a:t>
            </a:r>
            <a:r>
              <a:rPr lang="en-US" sz="1700" b="1" dirty="0" smtClean="0">
                <a:solidFill>
                  <a:srgbClr val="002060"/>
                </a:solidFill>
              </a:rPr>
              <a:t>á </a:t>
            </a:r>
            <a:r>
              <a:rPr lang="ru-RU" sz="1700" b="1" dirty="0" smtClean="0">
                <a:solidFill>
                  <a:srgbClr val="002060"/>
                </a:solidFill>
              </a:rPr>
              <a:t>сто;</a:t>
            </a:r>
            <a:r>
              <a:rPr lang="ru-RU" sz="1700" b="1" dirty="0" smtClean="0"/>
              <a:t/>
            </a:r>
            <a:br>
              <a:rPr lang="ru-RU" sz="1700" b="1" dirty="0" smtClean="0"/>
            </a:br>
            <a:r>
              <a:rPr lang="ru-RU" sz="1700" b="1" dirty="0" smtClean="0">
                <a:solidFill>
                  <a:srgbClr val="FF0000"/>
                </a:solidFill>
              </a:rPr>
              <a:t/>
            </a:r>
            <a:br>
              <a:rPr lang="ru-RU" sz="1700" b="1" dirty="0" smtClean="0">
                <a:solidFill>
                  <a:srgbClr val="FF0000"/>
                </a:solidFill>
              </a:rPr>
            </a:br>
            <a:r>
              <a:rPr lang="ru-RU" sz="1700" b="1" dirty="0" smtClean="0">
                <a:solidFill>
                  <a:srgbClr val="FF0000"/>
                </a:solidFill>
              </a:rPr>
              <a:t>ЗА :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ногу,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голову,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волосы,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руку,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спину,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зиму,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душу,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нос,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год,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город,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ворот,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ухо, </a:t>
            </a:r>
            <a:r>
              <a:rPr lang="ru-RU" sz="1700" b="1" dirty="0" err="1" smtClean="0">
                <a:solidFill>
                  <a:srgbClr val="FF0000"/>
                </a:solidFill>
              </a:rPr>
              <a:t>з</a:t>
            </a:r>
            <a:r>
              <a:rPr lang="en-US" sz="1700" b="1" dirty="0" smtClean="0">
                <a:solidFill>
                  <a:srgbClr val="FF0000"/>
                </a:solidFill>
              </a:rPr>
              <a:t>á </a:t>
            </a:r>
            <a:r>
              <a:rPr lang="ru-RU" sz="1700" b="1" dirty="0" smtClean="0">
                <a:solidFill>
                  <a:srgbClr val="FF0000"/>
                </a:solidFill>
              </a:rPr>
              <a:t>уши;</a:t>
            </a:r>
            <a:br>
              <a:rPr lang="ru-RU" sz="1700" b="1" dirty="0" smtClean="0">
                <a:solidFill>
                  <a:srgbClr val="FF0000"/>
                </a:solidFill>
              </a:rPr>
            </a:br>
            <a:r>
              <a:rPr lang="ru-RU" sz="1700" b="1" dirty="0" smtClean="0"/>
              <a:t/>
            </a:r>
            <a:br>
              <a:rPr lang="ru-RU" sz="1700" b="1" dirty="0" smtClean="0"/>
            </a:br>
            <a:r>
              <a:rPr lang="ru-RU" sz="1700" b="1" dirty="0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O</a:t>
            </a:r>
            <a:r>
              <a:rPr lang="ru-RU" sz="1700" b="1" dirty="0" smtClean="0">
                <a:solidFill>
                  <a:srgbClr val="00B050"/>
                </a:solidFill>
              </a:rPr>
              <a:t>Д: </a:t>
            </a:r>
            <a:r>
              <a:rPr lang="ru-RU" sz="1700" b="1" dirty="0" err="1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ó</a:t>
            </a:r>
            <a:r>
              <a:rPr lang="ru-RU" sz="1700" b="1" dirty="0" err="1" smtClean="0">
                <a:solidFill>
                  <a:srgbClr val="00B050"/>
                </a:solidFill>
              </a:rPr>
              <a:t>д</a:t>
            </a:r>
            <a:r>
              <a:rPr lang="ru-RU" sz="1700" b="1" dirty="0" smtClean="0">
                <a:solidFill>
                  <a:srgbClr val="00B050"/>
                </a:solidFill>
              </a:rPr>
              <a:t> ноги, </a:t>
            </a:r>
            <a:r>
              <a:rPr lang="ru-RU" sz="1700" b="1" dirty="0" err="1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ó</a:t>
            </a:r>
            <a:r>
              <a:rPr lang="ru-RU" sz="1700" b="1" dirty="0" err="1" smtClean="0">
                <a:solidFill>
                  <a:srgbClr val="00B050"/>
                </a:solidFill>
              </a:rPr>
              <a:t>д</a:t>
            </a:r>
            <a:r>
              <a:rPr lang="ru-RU" sz="1700" b="1" dirty="0" smtClean="0">
                <a:solidFill>
                  <a:srgbClr val="00B050"/>
                </a:solidFill>
              </a:rPr>
              <a:t> руки, </a:t>
            </a:r>
            <a:r>
              <a:rPr lang="ru-RU" sz="1700" b="1" dirty="0" err="1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ó</a:t>
            </a:r>
            <a:r>
              <a:rPr lang="ru-RU" sz="1700" b="1" dirty="0" err="1" smtClean="0">
                <a:solidFill>
                  <a:srgbClr val="00B050"/>
                </a:solidFill>
              </a:rPr>
              <a:t>д</a:t>
            </a:r>
            <a:r>
              <a:rPr lang="ru-RU" sz="1700" b="1" dirty="0" smtClean="0">
                <a:solidFill>
                  <a:srgbClr val="00B050"/>
                </a:solidFill>
              </a:rPr>
              <a:t> гору, </a:t>
            </a:r>
            <a:r>
              <a:rPr lang="ru-RU" sz="1700" b="1" dirty="0" err="1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ó</a:t>
            </a:r>
            <a:r>
              <a:rPr lang="ru-RU" sz="1700" b="1" dirty="0" err="1" smtClean="0">
                <a:solidFill>
                  <a:srgbClr val="00B050"/>
                </a:solidFill>
              </a:rPr>
              <a:t>д</a:t>
            </a:r>
            <a:r>
              <a:rPr lang="ru-RU" sz="1700" b="1" dirty="0" smtClean="0">
                <a:solidFill>
                  <a:srgbClr val="00B050"/>
                </a:solidFill>
              </a:rPr>
              <a:t> нос, </a:t>
            </a:r>
            <a:r>
              <a:rPr lang="ru-RU" sz="1700" b="1" dirty="0" err="1" smtClean="0">
                <a:solidFill>
                  <a:srgbClr val="00B050"/>
                </a:solidFill>
              </a:rPr>
              <a:t>п</a:t>
            </a:r>
            <a:r>
              <a:rPr lang="en-US" sz="1700" b="1" dirty="0" smtClean="0">
                <a:solidFill>
                  <a:srgbClr val="00B050"/>
                </a:solidFill>
              </a:rPr>
              <a:t>ó</a:t>
            </a:r>
            <a:r>
              <a:rPr lang="ru-RU" sz="1700" b="1" dirty="0" err="1" smtClean="0">
                <a:solidFill>
                  <a:srgbClr val="00B050"/>
                </a:solidFill>
              </a:rPr>
              <a:t>д</a:t>
            </a:r>
            <a:r>
              <a:rPr lang="ru-RU" sz="1700" b="1" dirty="0" smtClean="0">
                <a:solidFill>
                  <a:srgbClr val="00B050"/>
                </a:solidFill>
              </a:rPr>
              <a:t> вечер; </a:t>
            </a:r>
            <a:br>
              <a:rPr lang="ru-RU" sz="1700" b="1" dirty="0" smtClean="0">
                <a:solidFill>
                  <a:srgbClr val="00B050"/>
                </a:solidFill>
              </a:rPr>
            </a:br>
            <a:r>
              <a:rPr lang="ru-RU" sz="1700" b="1" dirty="0" smtClean="0"/>
              <a:t/>
            </a:r>
            <a:br>
              <a:rPr lang="ru-RU" sz="1700" b="1" dirty="0" smtClean="0"/>
            </a:b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ПО :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лесу,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полу,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носу,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морю,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полю, </a:t>
            </a:r>
            <a:r>
              <a:rPr lang="ru-RU" sz="1700" b="1" dirty="0" err="1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en-US" sz="1700" b="1" dirty="0" smtClean="0">
                <a:solidFill>
                  <a:schemeClr val="accent2">
                    <a:lumMod val="75000"/>
                  </a:schemeClr>
                </a:solidFill>
              </a:rPr>
              <a:t>ó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  <a:t>уху; </a:t>
            </a:r>
            <a:br>
              <a:rPr lang="ru-RU" sz="17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700" b="1" dirty="0" smtClean="0">
                <a:solidFill>
                  <a:srgbClr val="7F1B4D"/>
                </a:solidFill>
              </a:rPr>
              <a:t/>
            </a:r>
            <a:br>
              <a:rPr lang="ru-RU" sz="1700" b="1" dirty="0" smtClean="0">
                <a:solidFill>
                  <a:srgbClr val="7F1B4D"/>
                </a:solidFill>
              </a:rPr>
            </a:br>
            <a:r>
              <a:rPr lang="ru-RU" sz="1700" b="1" dirty="0" smtClean="0">
                <a:solidFill>
                  <a:srgbClr val="7F1B4D"/>
                </a:solidFill>
              </a:rPr>
              <a:t>ИЗ: </a:t>
            </a:r>
            <a:r>
              <a:rPr lang="en-US" sz="1700" b="1" dirty="0" smtClean="0">
                <a:solidFill>
                  <a:srgbClr val="7F1B4D"/>
                </a:solidFill>
              </a:rPr>
              <a:t>ú</a:t>
            </a:r>
            <a:r>
              <a:rPr lang="ru-RU" sz="1700" b="1" dirty="0" err="1" smtClean="0">
                <a:solidFill>
                  <a:srgbClr val="7F1B4D"/>
                </a:solidFill>
              </a:rPr>
              <a:t>з</a:t>
            </a:r>
            <a:r>
              <a:rPr lang="ru-RU" sz="1700" b="1" dirty="0" smtClean="0">
                <a:solidFill>
                  <a:srgbClr val="7F1B4D"/>
                </a:solidFill>
              </a:rPr>
              <a:t> лесу, </a:t>
            </a:r>
            <a:r>
              <a:rPr lang="en-US" sz="1700" b="1" dirty="0" smtClean="0">
                <a:solidFill>
                  <a:srgbClr val="7F1B4D"/>
                </a:solidFill>
              </a:rPr>
              <a:t>ú</a:t>
            </a:r>
            <a:r>
              <a:rPr lang="ru-RU" sz="1700" b="1" dirty="0" err="1" smtClean="0">
                <a:solidFill>
                  <a:srgbClr val="7F1B4D"/>
                </a:solidFill>
              </a:rPr>
              <a:t>з</a:t>
            </a:r>
            <a:r>
              <a:rPr lang="ru-RU" sz="1700" b="1" dirty="0" smtClean="0">
                <a:solidFill>
                  <a:srgbClr val="7F1B4D"/>
                </a:solidFill>
              </a:rPr>
              <a:t> дому, </a:t>
            </a:r>
            <a:r>
              <a:rPr lang="en-US" sz="1700" b="1" dirty="0" smtClean="0">
                <a:solidFill>
                  <a:srgbClr val="7F1B4D"/>
                </a:solidFill>
              </a:rPr>
              <a:t>ú</a:t>
            </a:r>
            <a:r>
              <a:rPr lang="ru-RU" sz="1700" b="1" dirty="0" err="1" smtClean="0">
                <a:solidFill>
                  <a:srgbClr val="7F1B4D"/>
                </a:solidFill>
              </a:rPr>
              <a:t>з</a:t>
            </a:r>
            <a:r>
              <a:rPr lang="ru-RU" sz="1700" b="1" dirty="0" smtClean="0">
                <a:solidFill>
                  <a:srgbClr val="7F1B4D"/>
                </a:solidFill>
              </a:rPr>
              <a:t> носу, </a:t>
            </a:r>
            <a:r>
              <a:rPr lang="en-US" sz="1700" b="1" dirty="0" smtClean="0">
                <a:solidFill>
                  <a:srgbClr val="7F1B4D"/>
                </a:solidFill>
              </a:rPr>
              <a:t>ú</a:t>
            </a:r>
            <a:r>
              <a:rPr lang="ru-RU" sz="1700" b="1" dirty="0" err="1" smtClean="0">
                <a:solidFill>
                  <a:srgbClr val="7F1B4D"/>
                </a:solidFill>
              </a:rPr>
              <a:t>з</a:t>
            </a:r>
            <a:r>
              <a:rPr lang="ru-RU" sz="1700" b="1" dirty="0" smtClean="0">
                <a:solidFill>
                  <a:srgbClr val="7F1B4D"/>
                </a:solidFill>
              </a:rPr>
              <a:t> виду; </a:t>
            </a:r>
            <a:r>
              <a:rPr lang="ru-RU" sz="1700" b="1" dirty="0" smtClean="0"/>
              <a:t/>
            </a:r>
            <a:br>
              <a:rPr lang="ru-RU" sz="1700" b="1" dirty="0" smtClean="0"/>
            </a:b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БЕЗ: б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é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 вести, б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é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 году неделя, б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é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 толку; </a:t>
            </a:r>
            <a:b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700" b="1" dirty="0" smtClean="0"/>
              <a:t/>
            </a:r>
            <a:br>
              <a:rPr lang="ru-RU" sz="1700" b="1" dirty="0" smtClean="0"/>
            </a:b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ОТ: час </a:t>
            </a:r>
            <a:r>
              <a:rPr lang="en-US" sz="1700" b="1" dirty="0" smtClean="0">
                <a:solidFill>
                  <a:schemeClr val="accent2">
                    <a:lumMod val="50000"/>
                  </a:schemeClr>
                </a:solidFill>
              </a:rPr>
              <a:t>ó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т часу, </a:t>
            </a:r>
            <a:r>
              <a:rPr lang="en-US" sz="1700" b="1" dirty="0" smtClean="0">
                <a:solidFill>
                  <a:schemeClr val="accent2">
                    <a:lumMod val="50000"/>
                  </a:schemeClr>
                </a:solidFill>
              </a:rPr>
              <a:t>ó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т роду.</a:t>
            </a:r>
            <a:endParaRPr lang="ru-RU" sz="17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852"/>
          <a:ext cx="8715436" cy="621792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357718"/>
                <a:gridCol w="4357718"/>
              </a:tblGrid>
              <a:tr h="607223">
                <a:tc>
                  <a:txBody>
                    <a:bodyPr/>
                    <a:lstStyle/>
                    <a:p>
                      <a:pPr algn="ctr"/>
                      <a:r>
                        <a:rPr lang="ru-RU" sz="3000" i="1" dirty="0" smtClean="0">
                          <a:latin typeface="Corbel" pitchFamily="34" charset="0"/>
                        </a:rPr>
                        <a:t>Слитное написание производных предлогов</a:t>
                      </a:r>
                      <a:endParaRPr lang="ru-RU" sz="3000" i="1" dirty="0"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i="1" dirty="0" smtClean="0">
                          <a:latin typeface="Corbel" pitchFamily="34" charset="0"/>
                        </a:rPr>
                        <a:t>Раздельное</a:t>
                      </a:r>
                      <a:r>
                        <a:rPr lang="ru-RU" sz="3000" i="1" baseline="0" dirty="0" smtClean="0">
                          <a:latin typeface="Corbel" pitchFamily="34" charset="0"/>
                        </a:rPr>
                        <a:t> написание производных предлогов</a:t>
                      </a:r>
                      <a:endParaRPr lang="ru-RU" sz="3000" i="1" dirty="0"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ввиду</a:t>
                      </a: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 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(болезни)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вместо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 (себя)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впереди 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(отряда)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вроде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 (помощника)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вслед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 (уходящим)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вследствие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 (ошибок)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навстречу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 (друзьям)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наподобие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(шляпы)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напротив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 (гостиницы)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насчет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(отпуска)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посреди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 (поля)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несмотря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 (на дождь)</a:t>
                      </a:r>
                      <a:endParaRPr lang="ru-RU" sz="2800" i="1" dirty="0"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 виде 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(варенья)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 качестве </a:t>
                      </a:r>
                      <a:r>
                        <a:rPr lang="ru-RU" sz="2800" i="1" dirty="0" smtClean="0">
                          <a:latin typeface="Corbel" pitchFamily="34" charset="0"/>
                        </a:rPr>
                        <a:t>(сувенира)</a:t>
                      </a:r>
                    </a:p>
                    <a:p>
                      <a:r>
                        <a:rPr lang="ru-RU" sz="2800" b="1" i="1" dirty="0" smtClean="0">
                          <a:latin typeface="Corbel" pitchFamily="34" charset="0"/>
                        </a:rPr>
                        <a:t>в</a:t>
                      </a:r>
                      <a:r>
                        <a:rPr lang="ru-RU" sz="2800" b="1" i="1" baseline="0" dirty="0" smtClean="0">
                          <a:latin typeface="Corbel" pitchFamily="34" charset="0"/>
                        </a:rPr>
                        <a:t> продолжение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(отпуска)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в связи с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(болезнью)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в течение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(месяца)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в целях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(самообороны)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за счет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(перегрузки)</a:t>
                      </a:r>
                    </a:p>
                    <a:p>
                      <a:r>
                        <a:rPr lang="ru-RU" sz="2800" b="1" i="1" baseline="0" dirty="0" smtClean="0">
                          <a:latin typeface="Corbel" pitchFamily="34" charset="0"/>
                        </a:rPr>
                        <a:t>по мере </a:t>
                      </a:r>
                      <a:r>
                        <a:rPr lang="ru-RU" sz="2800" i="1" baseline="0" dirty="0" smtClean="0">
                          <a:latin typeface="Corbel" pitchFamily="34" charset="0"/>
                        </a:rPr>
                        <a:t>(приближения)</a:t>
                      </a:r>
                      <a:endParaRPr lang="ru-RU" sz="2800" i="1" dirty="0"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ЗАПОМНИ</a:t>
            </a:r>
            <a:endParaRPr lang="ru-RU" sz="40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571480"/>
          <a:ext cx="8643998" cy="5715008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4143404"/>
                <a:gridCol w="4500594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Предлоги слитно</a:t>
                      </a:r>
                      <a:endParaRPr lang="ru-RU" sz="3600" i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Предлоги раздельно</a:t>
                      </a:r>
                      <a:endParaRPr lang="ru-RU" sz="3600" i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05">
                <a:tc>
                  <a:txBody>
                    <a:bodyPr/>
                    <a:lstStyle/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вследствие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насчет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вроде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наподобие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несмотря на (непогоду)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ввиду (ненастья)</a:t>
                      </a:r>
                      <a:endParaRPr lang="ru-RU" sz="3600" i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 течение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 продолжение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 заключение</a:t>
                      </a:r>
                    </a:p>
                    <a:p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в связи</a:t>
                      </a:r>
                      <a:endParaRPr lang="ru-RU" sz="3600" i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05">
                <a:tc gridSpan="2"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НО!!! </a:t>
                      </a:r>
                      <a:r>
                        <a:rPr lang="ru-RU" sz="3600" i="1" dirty="0" smtClean="0">
                          <a:solidFill>
                            <a:schemeClr val="tx1"/>
                          </a:solidFill>
                          <a:latin typeface="Corbel" pitchFamily="34" charset="0"/>
                        </a:rPr>
                        <a:t>Иметь в виду, имей в виду</a:t>
                      </a:r>
                      <a:endParaRPr lang="ru-RU" sz="3600" i="1" dirty="0">
                        <a:solidFill>
                          <a:schemeClr val="tx1"/>
                        </a:solidFill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Arial" charset="0"/>
              </a:rPr>
              <a:t>                                      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Это 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интересно!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42968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/>
              <a:t>В некоторых языках предлоги стоят после тех слов, к которым относятся. Например, в языке народа коми русское выражение «на дороге» звучит так: ТУЙ ВЫЛЫН – «дороге на» ( туй – «дорога», </a:t>
            </a:r>
            <a:r>
              <a:rPr lang="ru-RU" sz="2800" b="1" dirty="0" err="1" smtClean="0"/>
              <a:t>вылын</a:t>
            </a:r>
            <a:r>
              <a:rPr lang="ru-RU" sz="2800" b="1" dirty="0" smtClean="0"/>
              <a:t> – «на»). В венгерском языке предлоги тоже стоят после слова и даже пишутся слитно с тем существительным, к которому они относятся:</a:t>
            </a:r>
          </a:p>
          <a:p>
            <a:pPr>
              <a:spcBef>
                <a:spcPct val="50000"/>
              </a:spcBef>
            </a:pPr>
            <a:r>
              <a:rPr lang="ru-RU" sz="2800" b="1" dirty="0" smtClean="0"/>
              <a:t>БУДАПЕШТБЕН – « в Будапеште» (</a:t>
            </a:r>
            <a:r>
              <a:rPr lang="ru-RU" sz="2800" b="1" dirty="0" err="1" smtClean="0"/>
              <a:t>бен</a:t>
            </a:r>
            <a:r>
              <a:rPr lang="ru-RU" sz="2800" b="1" dirty="0" smtClean="0"/>
              <a:t> – предлог «в»)</a:t>
            </a:r>
            <a:endParaRPr lang="ru-RU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u="sng" dirty="0" smtClean="0">
                <a:latin typeface="Corbel" pitchFamily="34" charset="0"/>
              </a:rPr>
              <a:t>Союз</a:t>
            </a:r>
            <a:r>
              <a:rPr lang="ru-RU" sz="3000" i="1" dirty="0" smtClean="0">
                <a:latin typeface="Corbel" pitchFamily="34" charset="0"/>
              </a:rPr>
              <a:t> – служебная часть речи, которая связывает однородные члены в простом предложении, или простые предложения в составе сложного.</a:t>
            </a:r>
            <a:endParaRPr lang="ru-RU" sz="3000" i="1" dirty="0">
              <a:latin typeface="Corbe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43240" y="1857364"/>
            <a:ext cx="2071702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Союзы</a:t>
            </a:r>
            <a:endParaRPr lang="ru-RU" sz="3600" b="1" i="1" dirty="0">
              <a:latin typeface="Corbe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714620"/>
            <a:ext cx="3643338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сочинительные</a:t>
            </a:r>
            <a:endParaRPr lang="ru-RU" sz="3600" b="1" i="1" dirty="0">
              <a:latin typeface="Corbe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2714620"/>
            <a:ext cx="4143404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atin typeface="Corbel" pitchFamily="34" charset="0"/>
              </a:rPr>
              <a:t>подчинительные</a:t>
            </a:r>
            <a:endParaRPr lang="ru-RU" sz="3600" b="1" i="1" dirty="0">
              <a:latin typeface="Corbe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3643314"/>
            <a:ext cx="1643074" cy="27146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i="1" dirty="0" smtClean="0">
              <a:latin typeface="Corbel" pitchFamily="34" charset="0"/>
            </a:endParaRPr>
          </a:p>
          <a:p>
            <a:pPr algn="ctr"/>
            <a:r>
              <a:rPr lang="ru-RU" sz="2400" b="1" i="1" u="sng" dirty="0" smtClean="0">
                <a:latin typeface="Corbel" pitchFamily="34" charset="0"/>
              </a:rPr>
              <a:t>соединительные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и</a:t>
            </a:r>
          </a:p>
          <a:p>
            <a:pPr algn="ctr"/>
            <a:r>
              <a:rPr lang="ru-RU" sz="2400" b="1" i="1" dirty="0" err="1" smtClean="0">
                <a:solidFill>
                  <a:srgbClr val="002060"/>
                </a:solidFill>
                <a:latin typeface="Corbel" pitchFamily="34" charset="0"/>
              </a:rPr>
              <a:t>да=и</a:t>
            </a:r>
            <a:endParaRPr lang="ru-RU" sz="2400" b="1" i="1" dirty="0" smtClean="0">
              <a:solidFill>
                <a:srgbClr val="002060"/>
              </a:solidFill>
              <a:latin typeface="Corbel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ни-ни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тоже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также</a:t>
            </a:r>
          </a:p>
          <a:p>
            <a:pPr algn="ctr"/>
            <a:endParaRPr lang="ru-RU" sz="2400" b="1" i="1" dirty="0">
              <a:latin typeface="Corbe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28794" y="3643314"/>
            <a:ext cx="1643074" cy="27146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latin typeface="Corbel" pitchFamily="34" charset="0"/>
              </a:rPr>
              <a:t>противительные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а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но</a:t>
            </a:r>
          </a:p>
          <a:p>
            <a:pPr algn="ctr"/>
            <a:r>
              <a:rPr lang="ru-RU" sz="2400" b="1" i="1" dirty="0" err="1" smtClean="0">
                <a:solidFill>
                  <a:srgbClr val="002060"/>
                </a:solidFill>
                <a:latin typeface="Corbel" pitchFamily="34" charset="0"/>
              </a:rPr>
              <a:t>да=но</a:t>
            </a:r>
            <a:endParaRPr lang="ru-RU" sz="2400" b="1" i="1" dirty="0" smtClean="0">
              <a:solidFill>
                <a:srgbClr val="002060"/>
              </a:solidFill>
              <a:latin typeface="Corbel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зато</a:t>
            </a:r>
          </a:p>
          <a:p>
            <a:pPr algn="ctr"/>
            <a:endParaRPr lang="ru-RU" sz="2400" b="1" i="1" dirty="0">
              <a:latin typeface="Corbe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43306" y="3643314"/>
            <a:ext cx="2071702" cy="27146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latin typeface="Corbel" pitchFamily="34" charset="0"/>
              </a:rPr>
              <a:t>раздели</a:t>
            </a:r>
          </a:p>
          <a:p>
            <a:pPr algn="ctr"/>
            <a:r>
              <a:rPr lang="ru-RU" sz="2400" b="1" i="1" u="sng" dirty="0" smtClean="0">
                <a:latin typeface="Corbel" pitchFamily="34" charset="0"/>
              </a:rPr>
              <a:t>тельные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или(иль)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либо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то-то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не </a:t>
            </a:r>
            <a:r>
              <a:rPr lang="ru-RU" sz="2400" b="1" i="1" dirty="0" err="1" smtClean="0">
                <a:solidFill>
                  <a:srgbClr val="002060"/>
                </a:solidFill>
                <a:latin typeface="Corbel" pitchFamily="34" charset="0"/>
              </a:rPr>
              <a:t>то-не</a:t>
            </a:r>
            <a:r>
              <a:rPr lang="ru-RU" sz="2400" b="1" i="1" dirty="0" smtClean="0">
                <a:solidFill>
                  <a:srgbClr val="002060"/>
                </a:solidFill>
                <a:latin typeface="Corbel" pitchFamily="34" charset="0"/>
              </a:rPr>
              <a:t> то</a:t>
            </a:r>
          </a:p>
          <a:p>
            <a:pPr algn="ctr"/>
            <a:endParaRPr lang="ru-RU" sz="2400" b="1" i="1" dirty="0">
              <a:latin typeface="Corbel" pitchFamily="34" charset="0"/>
            </a:endParaRPr>
          </a:p>
        </p:txBody>
      </p:sp>
      <p:cxnSp>
        <p:nvCxnSpPr>
          <p:cNvPr id="12" name="Прямая со стрелкой 11"/>
          <p:cNvCxnSpPr>
            <a:stCxn id="3" idx="1"/>
            <a:endCxn id="4" idx="0"/>
          </p:cNvCxnSpPr>
          <p:nvPr/>
        </p:nvCxnSpPr>
        <p:spPr>
          <a:xfrm rot="10800000" flipV="1">
            <a:off x="2178828" y="2214554"/>
            <a:ext cx="964413" cy="50006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3"/>
            <a:endCxn id="5" idx="0"/>
          </p:cNvCxnSpPr>
          <p:nvPr/>
        </p:nvCxnSpPr>
        <p:spPr>
          <a:xfrm>
            <a:off x="5214942" y="2214554"/>
            <a:ext cx="1428760" cy="50006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857224" y="3429000"/>
            <a:ext cx="535786" cy="21431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0"/>
          </p:cNvCxnSpPr>
          <p:nvPr/>
        </p:nvCxnSpPr>
        <p:spPr>
          <a:xfrm rot="16200000" flipH="1">
            <a:off x="2571736" y="3464719"/>
            <a:ext cx="214314" cy="14287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0" idx="0"/>
          </p:cNvCxnSpPr>
          <p:nvPr/>
        </p:nvCxnSpPr>
        <p:spPr>
          <a:xfrm>
            <a:off x="3964778" y="3429000"/>
            <a:ext cx="714379" cy="21431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90011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Corbel" pitchFamily="34" charset="0"/>
              </a:rPr>
              <a:t>Правописание союзов тоже, также, зато и др.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928670"/>
          <a:ext cx="8429684" cy="512064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b="1" i="1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Союзы тоже, также, зато</a:t>
                      </a:r>
                      <a:endParaRPr lang="ru-RU" sz="2700" b="1" i="1" dirty="0">
                        <a:solidFill>
                          <a:srgbClr val="FF0000"/>
                        </a:solidFill>
                        <a:latin typeface="Corbe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b="1" i="1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Указательные местоимения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 и наречия с частицей и предлогом</a:t>
                      </a:r>
                      <a:endParaRPr lang="ru-RU" sz="2700" b="1" i="1" dirty="0">
                        <a:solidFill>
                          <a:srgbClr val="FF0000"/>
                        </a:solidFill>
                        <a:latin typeface="Corbe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700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1. Мой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 брат работает на заводе. Я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тоже (</a:t>
                      </a:r>
                      <a:r>
                        <a:rPr lang="ru-RU" sz="2700" b="1" i="1" baseline="0" dirty="0" err="1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=и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)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 хочу быть рабочим.</a:t>
                      </a:r>
                    </a:p>
                    <a:p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2. Старшеклассники ходили в поход, наш класс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также (</a:t>
                      </a:r>
                      <a:r>
                        <a:rPr lang="ru-RU" sz="2700" b="1" i="1" baseline="0" dirty="0" err="1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=и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) 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пойдет.</a:t>
                      </a:r>
                    </a:p>
                    <a:p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3. Незнакомец был невысок,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зато (</a:t>
                      </a:r>
                      <a:r>
                        <a:rPr lang="ru-RU" sz="2700" b="1" i="1" baseline="0" dirty="0" err="1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=но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) 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плечист.</a:t>
                      </a:r>
                      <a:endParaRPr lang="ru-RU" sz="27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1. Сегодня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 мы выполняли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то же 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(самое) задание, что и вчера.</a:t>
                      </a:r>
                    </a:p>
                    <a:p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2. Мы работали сегодня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так же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 хорошо, как и вчера.</a:t>
                      </a:r>
                    </a:p>
                    <a:p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3. Мальчик получил медаль </a:t>
                      </a:r>
                      <a:r>
                        <a:rPr lang="ru-RU" sz="2700" b="1" i="1" baseline="0" dirty="0" smtClean="0">
                          <a:solidFill>
                            <a:srgbClr val="FF0000"/>
                          </a:solidFill>
                          <a:latin typeface="Corbel" pitchFamily="34" charset="0"/>
                        </a:rPr>
                        <a:t>за то</a:t>
                      </a:r>
                      <a:r>
                        <a:rPr lang="ru-RU" sz="2700" b="1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rbel" pitchFamily="34" charset="0"/>
                        </a:rPr>
                        <a:t>, что спас ребенка на пожаре.</a:t>
                      </a:r>
                      <a:endParaRPr lang="ru-RU" sz="27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rbe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0"/>
            <a:ext cx="84296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0000FF"/>
                </a:solidFill>
              </a:rPr>
              <a:t>                                Значение </a:t>
            </a:r>
            <a:r>
              <a:rPr lang="ru-RU" sz="2800" dirty="0" smtClean="0">
                <a:solidFill>
                  <a:srgbClr val="0000FF"/>
                </a:solidFill>
              </a:rPr>
              <a:t>союзов</a:t>
            </a:r>
            <a:r>
              <a:rPr lang="ru-RU" sz="2800" dirty="0" smtClean="0"/>
              <a:t>: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а</a:t>
            </a:r>
            <a:r>
              <a:rPr lang="ru-RU" sz="2800" b="1" dirty="0" smtClean="0"/>
              <a:t>) сочинительные</a:t>
            </a:r>
            <a:r>
              <a:rPr lang="ru-RU" sz="2800" dirty="0" smtClean="0"/>
              <a:t>: связывают и однородные члены, и </a:t>
            </a:r>
          </a:p>
          <a:p>
            <a:pPr>
              <a:defRPr/>
            </a:pPr>
            <a:r>
              <a:rPr lang="ru-RU" sz="2800" dirty="0" smtClean="0"/>
              <a:t>простые предложения в составе сложного</a:t>
            </a:r>
          </a:p>
          <a:p>
            <a:pPr>
              <a:defRPr/>
            </a:pPr>
            <a:r>
              <a:rPr lang="ru-RU" sz="2800" dirty="0" smtClean="0"/>
              <a:t>б</a:t>
            </a:r>
            <a:r>
              <a:rPr lang="ru-RU" sz="2800" b="1" dirty="0" smtClean="0"/>
              <a:t>) подчинительные</a:t>
            </a:r>
            <a:r>
              <a:rPr lang="ru-RU" sz="2800" dirty="0" smtClean="0"/>
              <a:t>: связывают простые предложения</a:t>
            </a:r>
          </a:p>
          <a:p>
            <a:pPr>
              <a:defRPr/>
            </a:pPr>
            <a:r>
              <a:rPr lang="ru-RU" sz="2800" dirty="0" smtClean="0"/>
              <a:t> в составе сложного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281</TotalTime>
  <Words>900</Words>
  <Application>Microsoft Office PowerPoint</Application>
  <PresentationFormat>Экран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Служебные части речи . Междометие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Kontora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SaM</cp:lastModifiedBy>
  <cp:revision>41</cp:revision>
  <dcterms:created xsi:type="dcterms:W3CDTF">2013-01-17T02:22:01Z</dcterms:created>
  <dcterms:modified xsi:type="dcterms:W3CDTF">2014-12-24T16:45:06Z</dcterms:modified>
</cp:coreProperties>
</file>