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4" r:id="rId3"/>
    <p:sldId id="285"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6" r:id="rId32"/>
    <p:sldId id="287" r:id="rId33"/>
    <p:sldId id="288" r:id="rId34"/>
    <p:sldId id="289" r:id="rId3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1" d="100"/>
          <a:sy n="101" d="100"/>
        </p:scale>
        <p:origin x="-108" y="-19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19.02.2014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19.02.2014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19.02.2014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19.02.2014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19.02.2014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19.02.2014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19.02.2014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19.02.2014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19.02.2014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19.02.2014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19.02.2014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19.02.2014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g"/><Relationship Id="rId1" Type="http://schemas.openxmlformats.org/officeDocument/2006/relationships/slideLayout" Target="../slideLayouts/slideLayout2.xml"/><Relationship Id="rId4" Type="http://schemas.microsoft.com/office/2007/relationships/hdphoto" Target="../media/hdphoto5.wdp"/></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g"/><Relationship Id="rId1" Type="http://schemas.openxmlformats.org/officeDocument/2006/relationships/slideLayout" Target="../slideLayouts/slideLayout1.xml"/><Relationship Id="rId4" Type="http://schemas.microsoft.com/office/2007/relationships/hdphoto" Target="../media/hdphoto6.wdp"/></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jpg"/><Relationship Id="rId1" Type="http://schemas.openxmlformats.org/officeDocument/2006/relationships/slideLayout" Target="../slideLayouts/slideLayout9.xml"/><Relationship Id="rId4" Type="http://schemas.microsoft.com/office/2007/relationships/hdphoto" Target="../media/hdphoto7.wdp"/></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g"/><Relationship Id="rId1" Type="http://schemas.openxmlformats.org/officeDocument/2006/relationships/slideLayout" Target="../slideLayouts/slideLayout1.xml"/><Relationship Id="rId4" Type="http://schemas.microsoft.com/office/2007/relationships/hdphoto" Target="../media/hdphoto8.wdp"/></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jpg"/><Relationship Id="rId1" Type="http://schemas.openxmlformats.org/officeDocument/2006/relationships/slideLayout" Target="../slideLayouts/slideLayout2.xml"/><Relationship Id="rId4" Type="http://schemas.microsoft.com/office/2007/relationships/hdphoto" Target="../media/hdphoto9.wdp"/></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g"/><Relationship Id="rId1" Type="http://schemas.openxmlformats.org/officeDocument/2006/relationships/slideLayout" Target="../slideLayouts/slideLayout8.xml"/><Relationship Id="rId4" Type="http://schemas.microsoft.com/office/2007/relationships/hdphoto" Target="../media/hdphoto10.wdp"/></Relationships>
</file>

<file path=ppt/slides/_rels/slide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g"/><Relationship Id="rId1" Type="http://schemas.openxmlformats.org/officeDocument/2006/relationships/slideLayout" Target="../slideLayouts/slideLayout2.xml"/><Relationship Id="rId4" Type="http://schemas.microsoft.com/office/2007/relationships/hdphoto" Target="../media/hdphoto11.wdp"/></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jpg"/><Relationship Id="rId1" Type="http://schemas.openxmlformats.org/officeDocument/2006/relationships/slideLayout" Target="../slideLayouts/slideLayout2.xml"/><Relationship Id="rId4" Type="http://schemas.microsoft.com/office/2007/relationships/hdphoto" Target="../media/hdphoto12.wdp"/></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2.xml"/><Relationship Id="rId4" Type="http://schemas.microsoft.com/office/2007/relationships/hdphoto" Target="../media/hdphoto13.wdp"/></Relationships>
</file>

<file path=ppt/slides/_rels/slide3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Layout" Target="../slideLayouts/slideLayout2.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10.jpe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260648"/>
            <a:ext cx="7772400" cy="1830065"/>
          </a:xfrm>
        </p:spPr>
        <p:txBody>
          <a:bodyPr>
            <a:normAutofit fontScale="90000"/>
          </a:bodyPr>
          <a:lstStyle/>
          <a:p>
            <a:r>
              <a:rPr lang="uk-UA"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r>
            <a:br>
              <a:rPr lang="uk-UA"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br>
            <a:r>
              <a:rPr lang="uk-UA"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Презентація </a:t>
            </a:r>
            <a:r>
              <a:rPr lang="uk-UA"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на тему</a:t>
            </a:r>
            <a:r>
              <a:rPr lang="en-US"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a:t>
            </a:r>
            <a:r>
              <a:rPr lang="uk-UA"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Національна</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економіка</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основні</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макроекономічні</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показники</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r>
            <a:b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br>
            <a:endParaRPr lang="uk-UA"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endParaRPr>
          </a:p>
        </p:txBody>
      </p:sp>
      <p:sp>
        <p:nvSpPr>
          <p:cNvPr id="3" name="Подзаголовок 2"/>
          <p:cNvSpPr>
            <a:spLocks noGrp="1"/>
          </p:cNvSpPr>
          <p:nvPr>
            <p:ph type="subTitle" idx="1"/>
          </p:nvPr>
        </p:nvSpPr>
        <p:spPr>
          <a:xfrm>
            <a:off x="5724127" y="6021287"/>
            <a:ext cx="3387629" cy="810747"/>
          </a:xfrm>
        </p:spPr>
        <p:style>
          <a:lnRef idx="0">
            <a:schemeClr val="accent1"/>
          </a:lnRef>
          <a:fillRef idx="3">
            <a:schemeClr val="accent1"/>
          </a:fillRef>
          <a:effectRef idx="3">
            <a:schemeClr val="accent1"/>
          </a:effectRef>
          <a:fontRef idx="minor">
            <a:schemeClr val="lt1"/>
          </a:fontRef>
        </p:style>
        <p:txBody>
          <a:bodyPr>
            <a:normAutofit fontScale="85000" lnSpcReduction="20000"/>
          </a:bodyPr>
          <a:lstStyle/>
          <a:p>
            <a:r>
              <a:rPr lang="ru-RU" dirty="0" err="1">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Виконав</a:t>
            </a:r>
            <a:r>
              <a:rPr lang="en-US" dirty="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a:t>
            </a:r>
            <a:r>
              <a:rPr lang="ru-RU" dirty="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учень</a:t>
            </a:r>
            <a:r>
              <a:rPr lang="ru-RU" dirty="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 11 - Б </a:t>
            </a:r>
            <a:r>
              <a:rPr lang="ru-RU" dirty="0" err="1">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класу</a:t>
            </a:r>
            <a:r>
              <a:rPr lang="ru-RU" dirty="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 Карпин  Роман </a:t>
            </a:r>
          </a:p>
          <a:p>
            <a:endParaRPr lang="uk-UA" dirty="0"/>
          </a:p>
        </p:txBody>
      </p:sp>
    </p:spTree>
    <p:extLst>
      <p:ext uri="{BB962C8B-B14F-4D97-AF65-F5344CB8AC3E}">
        <p14:creationId xmlns:p14="http://schemas.microsoft.com/office/powerpoint/2010/main" val="2316813111"/>
      </p:ext>
    </p:extLst>
  </p:cSld>
  <p:clrMapOvr>
    <a:masterClrMapping/>
  </p:clrMapOvr>
  <mc:AlternateContent xmlns:mc="http://schemas.openxmlformats.org/markup-compatibility/2006">
    <mc:Choice xmlns:p14="http://schemas.microsoft.com/office/powerpoint/2010/main" Requires="p14">
      <p:transition spd="slow" p14:dur="30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3950"/>
                            </p:stCondLst>
                            <p:childTnLst>
                              <p:par>
                                <p:cTn id="13" presetID="37" presetClass="entr" presetSubtype="0" fill="hold" grpId="0" nodeType="afterEffect">
                                  <p:stCondLst>
                                    <p:cond delay="0"/>
                                  </p:stCondLst>
                                  <p:childTnLst>
                                    <p:set>
                                      <p:cBhvr>
                                        <p:cTn id="14" dur="1" fill="hold">
                                          <p:stCondLst>
                                            <p:cond delay="0"/>
                                          </p:stCondLst>
                                        </p:cTn>
                                        <p:tgtEl>
                                          <p:spTgt spid="3">
                                            <p:bg/>
                                          </p:spTgt>
                                        </p:tgtEl>
                                        <p:attrNameLst>
                                          <p:attrName>style.visibility</p:attrName>
                                        </p:attrNameLst>
                                      </p:cBhvr>
                                      <p:to>
                                        <p:strVal val="visible"/>
                                      </p:to>
                                    </p:set>
                                    <p:animEffect transition="in" filter="fade">
                                      <p:cBhvr>
                                        <p:cTn id="15" dur="1000"/>
                                        <p:tgtEl>
                                          <p:spTgt spid="3">
                                            <p:bg/>
                                          </p:spTgt>
                                        </p:tgtEl>
                                      </p:cBhvr>
                                    </p:animEffect>
                                    <p:anim calcmode="lin" valueType="num">
                                      <p:cBhvr>
                                        <p:cTn id="16" dur="1000" fill="hold"/>
                                        <p:tgtEl>
                                          <p:spTgt spid="3">
                                            <p:bg/>
                                          </p:spTgt>
                                        </p:tgtEl>
                                        <p:attrNameLst>
                                          <p:attrName>ppt_x</p:attrName>
                                        </p:attrNameLst>
                                      </p:cBhvr>
                                      <p:tavLst>
                                        <p:tav tm="0">
                                          <p:val>
                                            <p:strVal val="#ppt_x"/>
                                          </p:val>
                                        </p:tav>
                                        <p:tav tm="100000">
                                          <p:val>
                                            <p:strVal val="#ppt_x"/>
                                          </p:val>
                                        </p:tav>
                                      </p:tavLst>
                                    </p:anim>
                                    <p:anim calcmode="lin" valueType="num">
                                      <p:cBhvr>
                                        <p:cTn id="17" dur="900" decel="100000" fill="hold"/>
                                        <p:tgtEl>
                                          <p:spTgt spid="3">
                                            <p:bg/>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bg/>
                                          </p:spTgt>
                                        </p:tgtEl>
                                        <p:attrNameLst>
                                          <p:attrName>ppt_y</p:attrName>
                                        </p:attrNameLst>
                                      </p:cBhvr>
                                      <p:tavLst>
                                        <p:tav tm="0">
                                          <p:val>
                                            <p:strVal val="#ppt_y-.03"/>
                                          </p:val>
                                        </p:tav>
                                        <p:tav tm="100000">
                                          <p:val>
                                            <p:strVal val="#ppt_y"/>
                                          </p:val>
                                        </p:tav>
                                      </p:tavLst>
                                    </p:anim>
                                  </p:childTnLst>
                                </p:cTn>
                              </p:par>
                            </p:childTnLst>
                          </p:cTn>
                        </p:par>
                        <p:par>
                          <p:cTn id="19" fill="hold">
                            <p:stCondLst>
                              <p:cond delay="4950"/>
                            </p:stCondLst>
                            <p:childTnLst>
                              <p:par>
                                <p:cTn id="20" presetID="37" presetClass="entr" presetSubtype="0" fill="hold" grpId="0" nodeType="after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1000"/>
                                        <p:tgtEl>
                                          <p:spTgt spid="3">
                                            <p:txEl>
                                              <p:pRg st="0" end="0"/>
                                            </p:txEl>
                                          </p:spTgt>
                                        </p:tgtEl>
                                      </p:cBhvr>
                                    </p:animEffect>
                                    <p:anim calcmode="lin" valueType="num">
                                      <p:cBhvr>
                                        <p:cTn id="2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4"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457200" y="188640"/>
            <a:ext cx="8229600" cy="6669360"/>
          </a:xfrm>
        </p:spPr>
        <p:txBody>
          <a:bodyPr>
            <a:normAutofit fontScale="55000" lnSpcReduction="20000"/>
          </a:bodyPr>
          <a:lstStyle/>
          <a:p>
            <a:pPr marL="0" indent="0">
              <a:buNone/>
            </a:pP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Домогосподарства</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будучи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власниками</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факторів</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виробництва</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спрямовують</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їх</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на ринки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цих</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факторів</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де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їх</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придбають</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підприємства</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і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фірми</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які</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використовують</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набуті</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ресурси</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для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виготовлення</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товарів</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та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послуг</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Підприємства</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фірми</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в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обмін</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на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отримані</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фактори</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виробництва</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направляють</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домогосподарствам</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грошові</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потоки,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що</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еквівалентні</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ціні</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придбаних</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факторів</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виробництва</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Ці</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грошові</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суми</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стають</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доходами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домогосподарств</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a:t>
            </a:r>
          </a:p>
          <a:p>
            <a:pPr marL="0" indent="0">
              <a:buNone/>
            </a:pP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Підприємства</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фірми</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використовуючи</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придбані</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фактори</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виробництва</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створюють</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товари</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та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послуги</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що</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спрямовуються</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на ринки для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реалізації</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Отримані</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грошові</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доходи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домогосподарства</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використовують</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для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придбання</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товарів</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та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послуг</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Підприємства</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в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обмін</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на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запропоновані</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товари</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та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послуги</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одержують</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грошові</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кошти</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які</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стають</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для них доходом.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Цією</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фазою один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коловий</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рух</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завершується</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і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створюються</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умови</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для нового.</a:t>
            </a:r>
          </a:p>
          <a:p>
            <a:pPr marL="0" indent="0">
              <a:buNone/>
            </a:pP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У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цьому</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процесі</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домогосподарства</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і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підприємства</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виступають</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з одного боку, як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покупці</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представники</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попиту</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а з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іншого</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 як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продавці</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тобто</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представники</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пропозиції</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І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домогосподарства</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і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підприємства</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виступають</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на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обох</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ринках, але в кожному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випадку</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одні</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діють</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як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покупці</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інші</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 як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продавці</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Якщо</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на ринку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факторів</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виробництва</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домогосподарства</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виступають</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продавцями</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то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підприємства</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покупцями</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На ринках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товарів</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і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послуг</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їх</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функції</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змінюються</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підприємства</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є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продавцями</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а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домогосподарства</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покупцями</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В той же час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обидві</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групи</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суб'єктів</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економіки</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і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купують</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і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продають</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a:t>
            </a:r>
          </a:p>
          <a:p>
            <a:pPr marL="0" indent="0">
              <a:buNone/>
            </a:pP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Аналіз</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колового</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руху</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в межах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національної</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економіки</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дає</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підставу</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для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ще</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одного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важливого</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висновку</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Зазначений</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рух</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здійснюється</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через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еквівалентний</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обмін</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товарів</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на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гроші</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а грошей на товар. При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цьому</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витрати</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покупців</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на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придбання</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товарів</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еквівалентні</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доходам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продавців</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від</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їх</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продажу. Тому в межах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національної</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економіки</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сума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доходів</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від</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реалізованих</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факторів</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виробництва</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товарів</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та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послуг</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дорівнює</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сумі</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витрат</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їх</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покупців</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на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їх</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придбання</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Тобто</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витрати</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одних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суб'єктів</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перетворюються</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на доходи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інших</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причому</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величина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їх</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обов'язково</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співпадає</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Це</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має</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велике</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значення</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для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обгрунтування</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способів</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обчислення</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національного</a:t>
            </a:r>
            <a:r>
              <a:rPr lang="ru-RU"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продукту.</a:t>
            </a:r>
          </a:p>
          <a:p>
            <a:endParaRPr lang="uk-UA"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206993137"/>
      </p:ext>
    </p:extLst>
  </p:cSld>
  <p:clrMapOvr>
    <a:masterClrMapping/>
  </p:clrMapOvr>
  <mc:AlternateContent xmlns:mc="http://schemas.openxmlformats.org/markup-compatibility/2006">
    <mc:Choice xmlns:p14="http://schemas.microsoft.com/office/powerpoint/2010/main" Requires="p14">
      <p:transition spd="slow" p14:dur="175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2000"/>
                            </p:stCondLst>
                            <p:childTnLst>
                              <p:par>
                                <p:cTn id="19" presetID="15" presetClass="entr" presetSubtype="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3000"/>
                            </p:stCondLst>
                            <p:childTnLst>
                              <p:par>
                                <p:cTn id="26" presetID="15" presetClass="entr" presetSubtype="0" fill="hold" grpId="0"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395536" y="0"/>
            <a:ext cx="8229600" cy="6120680"/>
          </a:xfrm>
        </p:spPr>
        <p:txBody>
          <a:bodyPr>
            <a:noAutofit/>
          </a:bodyPr>
          <a:lstStyle/>
          <a:p>
            <a:pPr marL="0" indent="0">
              <a:buNone/>
            </a:pPr>
            <a:r>
              <a:rPr lang="uk-UA" sz="15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Отже, національна економіка є складною цілісною системою, що історично сформувалась на основі поділу праці. Національні економіки відрізняються за рівнем розвитку продуктивних сил, типом економічної системи, характером відтворення, методами регулювання економічної діяльності державою, рівнем розвитку зовнішньоекономічних зв'язків, досягнутим рівнем життя. Від розвитку науково-технічного потенціалу країни залежить досконалість механізму регулювання економіки, а від повноти використання переваг міжнародного поділу праці - рівень розвитку національної економіки, її ефективність, а отже, і рівень життя. Водночас національну економіку не можна зводити до сукупності форм економічної діяльності на території певної країни. Одним з її критеріїв є здатність задовольнити потреби країни, захистити її інтереси, забезпечити економічну та політичну незалежність, включаючи і екстремальні умови. З цієї позиції справжня національна економіка в Україні ще тільки формується. Той економічний потенціал, що дістався Україні у спадок, був підпорядкований цілям розвитку СРСР. Він характеризується незбалансованістю між його окремими складовими частинами і недостатньою соціальною орієнтованістю. Економіка України після розпаду Радянського Союзу втратила такі важливі ресурси, як нафту, газ, каучук, целюлозу, апатити та ін. Від імпорту природного газу, кольорових металів, автомобілів, верстатів та інструментів, хімічного волокна, бавовни та ниток залежить 70-80% економіки. За рахунок власного виробництва лише наполовину задовольняються потреби в хімічному обладнанні, електротехнічних та кабельних виробах, лісоматеріалах, продукції целюлозно-паперової, текстильної та медичної промисловості.</a:t>
            </a:r>
          </a:p>
          <a:p>
            <a:pPr marL="0" indent="0">
              <a:buNone/>
            </a:pPr>
            <a:r>
              <a:rPr lang="uk-UA" sz="15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Структура економіки в незалежній Україні не дає змоги досягнути нових цілей, що постали перед Україною як самостійною державою. До того ж, багато галузей є відсталими в науково-технічному відношенні, характеризуються низькою товарністю та </a:t>
            </a:r>
            <a:r>
              <a:rPr lang="uk-UA" sz="15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напівфабрикатною</a:t>
            </a:r>
            <a:r>
              <a:rPr lang="uk-UA" sz="15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спрямованістю експорту, залежать від монопольного імпорту важливих видів сировинних ресурсів. </a:t>
            </a:r>
            <a:r>
              <a:rPr lang="uk-UA" sz="15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Ресурсомісткий</a:t>
            </a:r>
            <a:r>
              <a:rPr lang="uk-UA" sz="15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та переважно витратний характер виробництва, зорієнтований на дешеві ресурси колишнього СРСР, значно зменшує конкурентоспроможність українських товарів на зовнішньому ринку.</a:t>
            </a:r>
          </a:p>
          <a:p>
            <a:pPr marL="0" indent="0">
              <a:buNone/>
            </a:pPr>
            <a:r>
              <a:rPr lang="uk-UA" sz="15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Усе це свідчить про те, що Україна ще не має справжньої національної економіки, здатної задовольнити як внутрішні потреби у благах та послугах, так і забезпечувати економічну незалежність, входження у світове співтовариство. Формування справжньої національної економіки є одним із найважливіших завдань України в сучасних умовах.</a:t>
            </a:r>
          </a:p>
          <a:p>
            <a:endParaRPr lang="uk-UA" sz="15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319284175"/>
      </p:ext>
    </p:extLst>
  </p:cSld>
  <p:clrMapOvr>
    <a:masterClrMapping/>
  </p:clrMapOvr>
  <mc:AlternateContent xmlns:mc="http://schemas.openxmlformats.org/markup-compatibility/2006">
    <mc:Choice xmlns:p14="http://schemas.microsoft.com/office/powerpoint/2010/main" Requires="p14">
      <p:transition spd="slow" p14:dur="225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88640"/>
            <a:ext cx="8229600" cy="854968"/>
          </a:xfrm>
        </p:spPr>
        <p:style>
          <a:lnRef idx="0">
            <a:schemeClr val="accent1"/>
          </a:lnRef>
          <a:fillRef idx="3">
            <a:schemeClr val="accent1"/>
          </a:fillRef>
          <a:effectRef idx="3">
            <a:schemeClr val="accent1"/>
          </a:effectRef>
          <a:fontRef idx="minor">
            <a:schemeClr val="lt1"/>
          </a:fontRef>
        </p:style>
        <p:txBody>
          <a:bodyPr>
            <a:noAutofit/>
          </a:bodyPr>
          <a:lstStyle/>
          <a:p>
            <a:r>
              <a:rPr lang="ru-RU" sz="2400" dirty="0"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
            </a:r>
            <a:br>
              <a:rPr lang="ru-RU" sz="2400" dirty="0"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br>
            <a:r>
              <a:rPr lang="ru-RU" sz="2400" dirty="0" err="1"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Національний</a:t>
            </a:r>
            <a:r>
              <a:rPr lang="ru-RU" sz="2400" dirty="0"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 </a:t>
            </a:r>
            <a:r>
              <a:rPr lang="ru-RU" sz="2400" dirty="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a:t>
            </a:r>
            <a:r>
              <a:rPr lang="ru-RU" sz="2400" dirty="0" err="1">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суспільний</a:t>
            </a:r>
            <a:r>
              <a:rPr lang="ru-RU" sz="2400" dirty="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 продукт і </a:t>
            </a:r>
            <a:r>
              <a:rPr lang="ru-RU" sz="2400" dirty="0" err="1">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проблеми</a:t>
            </a:r>
            <a:r>
              <a:rPr lang="ru-RU" sz="2400" dirty="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 </a:t>
            </a:r>
            <a:r>
              <a:rPr lang="ru-RU" sz="2400" dirty="0" err="1">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його</a:t>
            </a:r>
            <a:r>
              <a:rPr lang="ru-RU" sz="2400" dirty="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 грошового </a:t>
            </a:r>
            <a:r>
              <a:rPr lang="ru-RU" sz="2400" dirty="0" err="1">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виміру</a:t>
            </a:r>
            <a:r>
              <a:rPr lang="ru-RU" sz="2400" dirty="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
            </a:r>
            <a:br>
              <a:rPr lang="ru-RU" sz="2400" dirty="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br>
            <a:endParaRPr lang="uk-UA" sz="2400" dirty="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endParaRPr>
          </a:p>
        </p:txBody>
      </p:sp>
      <p:sp>
        <p:nvSpPr>
          <p:cNvPr id="5" name="Объект 4"/>
          <p:cNvSpPr>
            <a:spLocks noGrp="1"/>
          </p:cNvSpPr>
          <p:nvPr>
            <p:ph sz="half" idx="2"/>
          </p:nvPr>
        </p:nvSpPr>
        <p:spPr>
          <a:xfrm>
            <a:off x="539552" y="1196752"/>
            <a:ext cx="7920880" cy="5472608"/>
          </a:xfrm>
        </p:spPr>
        <p:txBody>
          <a:bodyPr>
            <a:normAutofit fontScale="62500" lnSpcReduction="20000"/>
          </a:bodyPr>
          <a:lstStyle/>
          <a:p>
            <a:pPr marL="0" indent="0">
              <a:buNone/>
            </a:pPr>
            <a:r>
              <a:rPr lang="uk-UA" dirty="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Результатом кожного конкретного, одиничного виробництва є продукт або благо. Такі блага - матеріальні і нематеріальні - створюються кожним суб'єктом економічної діяльності. Оскільки національна економіка є сукупністю функціонування в її межах таких суб'єктів, то результатом її функціонування є сукупність створених усіма її суб'єктами благ протягом певного періоду часу (як правило, таким періодом є один рік). Ця сукупність і є національним, або суспільним, продуктом. Національний продукт є результатом поточного виробництва і в той же час виступає передумовою майбутнього виробництва. Цим забезпечується безперервність функціонування економіки. Щоб відновити дію факторів виробництва у новому відтворювальному циклі, потрібно досягти певної кількості та якісної результативності поточного процесу відтворення. Результати виробництва, що матеріалізуються у створеному продукті, стають факторами нового виробництва. Отже, функціональним призначенням національного продукту є збільшення та вдосконалення факторів виробництва, що є одночасно і задоволенням як особистих невиробничих, так і виробничих потреб суб'єктів національної економіки.</a:t>
            </a:r>
          </a:p>
          <a:p>
            <a:pPr marL="0" indent="0">
              <a:buNone/>
            </a:pPr>
            <a:r>
              <a:rPr lang="uk-UA" dirty="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Національний продукт належить до най глобальніших узагальнюючих економічних категорій. Він відображає рівень розвитку продуктивних сил, ступінь суспільного поділу праці, співвідношення між різними сферами та секторами національної економіки. Він є носієм усієї сукупності економічних відносин суспільства. Немає такого економічного процесу, який би тією чи іншою мірою не був пов'язаний із рухом національного продукту.</a:t>
            </a:r>
          </a:p>
        </p:txBody>
      </p:sp>
    </p:spTree>
    <p:extLst>
      <p:ext uri="{BB962C8B-B14F-4D97-AF65-F5344CB8AC3E}">
        <p14:creationId xmlns:p14="http://schemas.microsoft.com/office/powerpoint/2010/main" val="3244358013"/>
      </p:ext>
    </p:extLst>
  </p:cSld>
  <p:clrMapOvr>
    <a:masterClrMapping/>
  </p:clrMapOvr>
  <mc:AlternateContent xmlns:mc="http://schemas.openxmlformats.org/markup-compatibility/2006">
    <mc:Choice xmlns:p14="http://schemas.microsoft.com/office/powerpoint/2010/main" Requires="p14">
      <p:transition spd="slow" p14:dur="15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0" presetClass="entr" presetSubtype="0" fill="hold" grpId="0" nodeType="after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800" decel="100000"/>
                                        <p:tgtEl>
                                          <p:spTgt spid="5">
                                            <p:txEl>
                                              <p:pRg st="0" end="0"/>
                                            </p:txEl>
                                          </p:spTgt>
                                        </p:tgtEl>
                                      </p:cBhvr>
                                    </p:animEffect>
                                    <p:anim calcmode="lin" valueType="num">
                                      <p:cBhvr>
                                        <p:cTn id="15" dur="800" decel="100000" fill="hold"/>
                                        <p:tgtEl>
                                          <p:spTgt spid="5">
                                            <p:txEl>
                                              <p:pRg st="0" end="0"/>
                                            </p:txEl>
                                          </p:spTgt>
                                        </p:tgtEl>
                                        <p:attrNameLst>
                                          <p:attrName>style.rotation</p:attrName>
                                        </p:attrNameLst>
                                      </p:cBhvr>
                                      <p:tavLst>
                                        <p:tav tm="0">
                                          <p:val>
                                            <p:fltVal val="-90"/>
                                          </p:val>
                                        </p:tav>
                                        <p:tav tm="100000">
                                          <p:val>
                                            <p:fltVal val="0"/>
                                          </p:val>
                                        </p:tav>
                                      </p:tavLst>
                                    </p:anim>
                                    <p:anim calcmode="lin" valueType="num">
                                      <p:cBhvr>
                                        <p:cTn id="16" dur="800" decel="100000" fill="hold"/>
                                        <p:tgtEl>
                                          <p:spTgt spid="5">
                                            <p:txEl>
                                              <p:pRg st="0" end="0"/>
                                            </p:txEl>
                                          </p:spTgt>
                                        </p:tgtEl>
                                        <p:attrNameLst>
                                          <p:attrName>ppt_x</p:attrName>
                                        </p:attrNameLst>
                                      </p:cBhvr>
                                      <p:tavLst>
                                        <p:tav tm="0">
                                          <p:val>
                                            <p:strVal val="#ppt_x+0.4"/>
                                          </p:val>
                                        </p:tav>
                                        <p:tav tm="100000">
                                          <p:val>
                                            <p:strVal val="#ppt_x-0.05"/>
                                          </p:val>
                                        </p:tav>
                                      </p:tavLst>
                                    </p:anim>
                                    <p:anim calcmode="lin" valueType="num">
                                      <p:cBhvr>
                                        <p:cTn id="17" dur="800" decel="100000" fill="hold"/>
                                        <p:tgtEl>
                                          <p:spTgt spid="5">
                                            <p:txEl>
                                              <p:pRg st="0" end="0"/>
                                            </p:txEl>
                                          </p:spTgt>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5">
                                            <p:txEl>
                                              <p:pRg st="0" end="0"/>
                                            </p:txEl>
                                          </p:spTgt>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5">
                                            <p:txEl>
                                              <p:pRg st="0" end="0"/>
                                            </p:txEl>
                                          </p:spTgt>
                                        </p:tgtEl>
                                        <p:attrNameLst>
                                          <p:attrName>ppt_y</p:attrName>
                                        </p:attrNameLst>
                                      </p:cBhvr>
                                      <p:tavLst>
                                        <p:tav tm="0">
                                          <p:val>
                                            <p:strVal val="#ppt_y+0.1"/>
                                          </p:val>
                                        </p:tav>
                                        <p:tav tm="100000">
                                          <p:val>
                                            <p:strVal val="#ppt_y"/>
                                          </p:val>
                                        </p:tav>
                                      </p:tavLst>
                                    </p:anim>
                                  </p:childTnLst>
                                </p:cTn>
                              </p:par>
                            </p:childTnLst>
                          </p:cTn>
                        </p:par>
                        <p:par>
                          <p:cTn id="20" fill="hold">
                            <p:stCondLst>
                              <p:cond delay="2000"/>
                            </p:stCondLst>
                            <p:childTnLst>
                              <p:par>
                                <p:cTn id="21" presetID="30" presetClass="entr" presetSubtype="0" fill="hold" grpId="0" nodeType="after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fade">
                                      <p:cBhvr>
                                        <p:cTn id="23" dur="800" decel="100000"/>
                                        <p:tgtEl>
                                          <p:spTgt spid="5">
                                            <p:txEl>
                                              <p:pRg st="1" end="1"/>
                                            </p:txEl>
                                          </p:spTgt>
                                        </p:tgtEl>
                                      </p:cBhvr>
                                    </p:animEffect>
                                    <p:anim calcmode="lin" valueType="num">
                                      <p:cBhvr>
                                        <p:cTn id="24" dur="800" decel="100000" fill="hold"/>
                                        <p:tgtEl>
                                          <p:spTgt spid="5">
                                            <p:txEl>
                                              <p:pRg st="1" end="1"/>
                                            </p:txEl>
                                          </p:spTgt>
                                        </p:tgtEl>
                                        <p:attrNameLst>
                                          <p:attrName>style.rotation</p:attrName>
                                        </p:attrNameLst>
                                      </p:cBhvr>
                                      <p:tavLst>
                                        <p:tav tm="0">
                                          <p:val>
                                            <p:fltVal val="-90"/>
                                          </p:val>
                                        </p:tav>
                                        <p:tav tm="100000">
                                          <p:val>
                                            <p:fltVal val="0"/>
                                          </p:val>
                                        </p:tav>
                                      </p:tavLst>
                                    </p:anim>
                                    <p:anim calcmode="lin" valueType="num">
                                      <p:cBhvr>
                                        <p:cTn id="25" dur="800" decel="100000" fill="hold"/>
                                        <p:tgtEl>
                                          <p:spTgt spid="5">
                                            <p:txEl>
                                              <p:pRg st="1" end="1"/>
                                            </p:txEl>
                                          </p:spTgt>
                                        </p:tgtEl>
                                        <p:attrNameLst>
                                          <p:attrName>ppt_x</p:attrName>
                                        </p:attrNameLst>
                                      </p:cBhvr>
                                      <p:tavLst>
                                        <p:tav tm="0">
                                          <p:val>
                                            <p:strVal val="#ppt_x+0.4"/>
                                          </p:val>
                                        </p:tav>
                                        <p:tav tm="100000">
                                          <p:val>
                                            <p:strVal val="#ppt_x-0.05"/>
                                          </p:val>
                                        </p:tav>
                                      </p:tavLst>
                                    </p:anim>
                                    <p:anim calcmode="lin" valueType="num">
                                      <p:cBhvr>
                                        <p:cTn id="26" dur="800" decel="100000" fill="hold"/>
                                        <p:tgtEl>
                                          <p:spTgt spid="5">
                                            <p:txEl>
                                              <p:pRg st="1" end="1"/>
                                            </p:txEl>
                                          </p:spTgt>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5">
                                            <p:txEl>
                                              <p:pRg st="1" end="1"/>
                                            </p:txEl>
                                          </p:spTgt>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5">
                                            <p:txEl>
                                              <p:pRg st="1" end="1"/>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457200" y="188640"/>
            <a:ext cx="8229600" cy="6669360"/>
          </a:xfrm>
        </p:spPr>
        <p:txBody>
          <a:bodyPr>
            <a:normAutofit/>
          </a:bodyPr>
          <a:lstStyle/>
          <a:p>
            <a:pPr marL="0" indent="0">
              <a:buNone/>
            </a:pPr>
            <a:r>
              <a:rPr lang="uk-UA" sz="14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З урахуванням вищезазначеного ООН докладає багато зусиль, щоб усі країни збирали відомості про свій національний продукт. Це дає змогу визначити рівень розвитку економіки країни, ефективність використання наявних у неї економічних ресурсів, здійснити порівняння між країнами, </a:t>
            </a:r>
            <a:r>
              <a:rPr lang="uk-UA" sz="14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обгрунтувати</a:t>
            </a:r>
            <a:r>
              <a:rPr lang="uk-UA" sz="14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рекомендації щодо перспектив розвитку національної економіки, її місця і ролі у світовому господарстві.</a:t>
            </a:r>
          </a:p>
          <a:p>
            <a:pPr marL="0" indent="0">
              <a:buNone/>
            </a:pPr>
            <a:r>
              <a:rPr lang="uk-UA" sz="14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 умовах товарного виробництва і обміну національний продукт виступає у двоякій формі - натурально-речовій і грошовій, вартісній. За натурально-речовою формою національний продукт складається із засобів виробництва або інвестиційних товарів і предметів споживання або споживчих товарів. Конкретні види як перших, так і других створюються у відповідних галузях та підгалузях національної економіки. Тому за натурально-речовою формою національний продукт характеризується відповідною галузевою та внутрігалузевою структурою.</a:t>
            </a:r>
          </a:p>
          <a:p>
            <a:pPr marL="0" indent="0">
              <a:buNone/>
            </a:pPr>
            <a:r>
              <a:rPr lang="uk-UA" sz="14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Розглянемо грошову, вартісну, форму національного продукту. В економічній теорії і господарській практиці використовуються різні форми виміру національного продукту. Це зумовлено різними теоретичними підходами до характеристики економічної діяльності та її результатів. Простежуються два методологічні підходи: класичний (об'єктивний) і неокласичний (суб'єктивний). Критерієм розмежування виступає визначення продуктивної праці (див. схему  </a:t>
            </a:r>
            <a:r>
              <a:rPr lang="uk-UA" sz="1400"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6</a:t>
            </a:r>
            <a:r>
              <a:rPr lang="uk-UA" sz="14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a:t>
            </a:r>
          </a:p>
          <a:p>
            <a:pPr marL="0" indent="0">
              <a:buNone/>
            </a:pPr>
            <a:r>
              <a:rPr lang="uk-UA" sz="14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Засновниками першого підходу до визначення вартісної величини національного продукту були класики політичної економіки. Вони вважали, що продуктивною працею є лише праця, зайнята у матеріальному виробництві. Тому національний продукт є сукупністю товарів, створених у цій сфері. І при визначенні його вартісної величини потрібно враховувати лише вартість товарів, створених у матеріальному виробництві. Послуги сфери нематеріального виробництва, що надаються з використанням непродуктивної праці, не повинні враховуватись при визначенні вартісної величини національного продукту</a:t>
            </a:r>
            <a:r>
              <a:rPr lang="uk-UA" sz="1400"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p>
          <a:p>
            <a:pPr marL="0" indent="0">
              <a:buNone/>
            </a:pPr>
            <a:r>
              <a:rPr lang="ru-RU" sz="1400"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На </a:t>
            </a:r>
            <a:r>
              <a:rPr lang="ru-RU" sz="14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цих</a:t>
            </a:r>
            <a:r>
              <a:rPr lang="ru-RU" sz="14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sz="14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теоретичних</a:t>
            </a:r>
            <a:r>
              <a:rPr lang="ru-RU" sz="14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засадах </a:t>
            </a:r>
            <a:r>
              <a:rPr lang="ru-RU" sz="14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здійснювалась</a:t>
            </a:r>
            <a:r>
              <a:rPr lang="ru-RU" sz="14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sz="14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грошова</a:t>
            </a:r>
            <a:r>
              <a:rPr lang="ru-RU" sz="14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sz="14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оцінка</a:t>
            </a:r>
            <a:r>
              <a:rPr lang="ru-RU" sz="14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sz="14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національного</a:t>
            </a:r>
            <a:r>
              <a:rPr lang="ru-RU" sz="14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продукту в </a:t>
            </a:r>
            <a:r>
              <a:rPr lang="ru-RU" sz="14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колишньому</a:t>
            </a:r>
            <a:r>
              <a:rPr lang="ru-RU" sz="14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СРСР. </a:t>
            </a:r>
            <a:r>
              <a:rPr lang="ru-RU" sz="14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Це</a:t>
            </a:r>
            <a:r>
              <a:rPr lang="ru-RU" sz="14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sz="14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була</a:t>
            </a:r>
            <a:r>
              <a:rPr lang="ru-RU" sz="14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система балансу народного </a:t>
            </a:r>
            <a:r>
              <a:rPr lang="ru-RU" sz="14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господарства</a:t>
            </a:r>
            <a:r>
              <a:rPr lang="ru-RU" sz="14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sz="14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основи</a:t>
            </a:r>
            <a:r>
              <a:rPr lang="ru-RU" sz="14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sz="14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якої</a:t>
            </a:r>
            <a:r>
              <a:rPr lang="ru-RU" sz="14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sz="14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було</a:t>
            </a:r>
            <a:r>
              <a:rPr lang="ru-RU" sz="14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sz="14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закладено</a:t>
            </a:r>
            <a:r>
              <a:rPr lang="ru-RU" sz="14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у 1920-1930 </a:t>
            </a:r>
            <a:r>
              <a:rPr lang="ru-RU" sz="1400"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роках  </a:t>
            </a:r>
            <a:r>
              <a:rPr lang="uk-UA" sz="14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російським економістом В. Леонтьєвим. Він дав основу для пояснення загального взаємозв'язку між будь-якою кількістю галузей економіки та розробив математичні методи їх оцінок. Цей метод носить назву "затрати-випуск</a:t>
            </a:r>
            <a:r>
              <a:rPr lang="uk-UA" sz="1400"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a:t>
            </a:r>
          </a:p>
          <a:p>
            <a:endParaRPr lang="uk-UA" sz="14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479595163"/>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Scale>
                                      <p:cBhvr>
                                        <p:cTn id="13"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3">
                                            <p:txEl>
                                              <p:pRg st="1" end="1"/>
                                            </p:txEl>
                                          </p:spTgt>
                                        </p:tgtEl>
                                        <p:attrNameLst>
                                          <p:attrName>ppt_x</p:attrName>
                                          <p:attrName>ppt_y</p:attrName>
                                        </p:attrNameLst>
                                      </p:cBhvr>
                                    </p:animMotion>
                                    <p:animEffect transition="in" filter="fade">
                                      <p:cBhvr>
                                        <p:cTn id="15" dur="1000"/>
                                        <p:tgtEl>
                                          <p:spTgt spid="3">
                                            <p:txEl>
                                              <p:pRg st="1" end="1"/>
                                            </p:txEl>
                                          </p:spTgt>
                                        </p:tgtEl>
                                      </p:cBhvr>
                                    </p:animEffect>
                                  </p:childTnLst>
                                </p:cTn>
                              </p:par>
                            </p:childTnLst>
                          </p:cTn>
                        </p:par>
                        <p:par>
                          <p:cTn id="16" fill="hold">
                            <p:stCondLst>
                              <p:cond delay="2000"/>
                            </p:stCondLst>
                            <p:childTnLst>
                              <p:par>
                                <p:cTn id="17" presetID="5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Scale>
                                      <p:cBhvr>
                                        <p:cTn id="19"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3">
                                            <p:txEl>
                                              <p:pRg st="2" end="2"/>
                                            </p:txEl>
                                          </p:spTgt>
                                        </p:tgtEl>
                                        <p:attrNameLst>
                                          <p:attrName>ppt_x</p:attrName>
                                          <p:attrName>ppt_y</p:attrName>
                                        </p:attrNameLst>
                                      </p:cBhvr>
                                    </p:animMotion>
                                    <p:animEffect transition="in" filter="fade">
                                      <p:cBhvr>
                                        <p:cTn id="21" dur="1000"/>
                                        <p:tgtEl>
                                          <p:spTgt spid="3">
                                            <p:txEl>
                                              <p:pRg st="2" end="2"/>
                                            </p:txEl>
                                          </p:spTgt>
                                        </p:tgtEl>
                                      </p:cBhvr>
                                    </p:animEffect>
                                  </p:childTnLst>
                                </p:cTn>
                              </p:par>
                            </p:childTnLst>
                          </p:cTn>
                        </p:par>
                        <p:par>
                          <p:cTn id="22" fill="hold">
                            <p:stCondLst>
                              <p:cond delay="3000"/>
                            </p:stCondLst>
                            <p:childTnLst>
                              <p:par>
                                <p:cTn id="23" presetID="5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Scale>
                                      <p:cBhvr>
                                        <p:cTn id="25"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3">
                                            <p:txEl>
                                              <p:pRg st="3" end="3"/>
                                            </p:txEl>
                                          </p:spTgt>
                                        </p:tgtEl>
                                        <p:attrNameLst>
                                          <p:attrName>ppt_x</p:attrName>
                                          <p:attrName>ppt_y</p:attrName>
                                        </p:attrNameLst>
                                      </p:cBhvr>
                                    </p:animMotion>
                                    <p:animEffect transition="in" filter="fade">
                                      <p:cBhvr>
                                        <p:cTn id="27" dur="1000"/>
                                        <p:tgtEl>
                                          <p:spTgt spid="3">
                                            <p:txEl>
                                              <p:pRg st="3" end="3"/>
                                            </p:txEl>
                                          </p:spTgt>
                                        </p:tgtEl>
                                      </p:cBhvr>
                                    </p:animEffect>
                                  </p:childTnLst>
                                </p:cTn>
                              </p:par>
                            </p:childTnLst>
                          </p:cTn>
                        </p:par>
                        <p:par>
                          <p:cTn id="28" fill="hold">
                            <p:stCondLst>
                              <p:cond delay="4000"/>
                            </p:stCondLst>
                            <p:childTnLst>
                              <p:par>
                                <p:cTn id="29" presetID="52"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Scale>
                                      <p:cBhvr>
                                        <p:cTn id="31"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3">
                                            <p:txEl>
                                              <p:pRg st="4" end="4"/>
                                            </p:txEl>
                                          </p:spTgt>
                                        </p:tgtEl>
                                        <p:attrNameLst>
                                          <p:attrName>ppt_x</p:attrName>
                                          <p:attrName>ppt_y</p:attrName>
                                        </p:attrNameLst>
                                      </p:cBhvr>
                                    </p:animMotion>
                                    <p:animEffect transition="in" filter="fade">
                                      <p:cBhvr>
                                        <p:cTn id="33"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467544" y="32583"/>
            <a:ext cx="8229600" cy="3888432"/>
          </a:xfrm>
        </p:spPr>
        <p:txBody>
          <a:bodyPr>
            <a:normAutofit fontScale="40000" lnSpcReduction="20000"/>
          </a:bodyPr>
          <a:lstStyle/>
          <a:p>
            <a:pPr marL="0" indent="0">
              <a:buNone/>
            </a:pP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За системою балансу народного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господарства</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найзагальнішим</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показником</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національного</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продукту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був</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сукупний</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суспільний</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продукт.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Він</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визначався</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як правило, сумою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вартостей</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благ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усіх</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первинних</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ланок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виробництва</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підприємств</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Цей</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показник</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дає</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достатньо</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повну</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зведену</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інформацію</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про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функціонування</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національної</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економіки</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її</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пропорції</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та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взаємозалежності</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Але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така</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система мала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суттєві</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недоліки</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Найсуттєвішим</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з них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було</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те,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що</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вартісна</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величина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національного</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продукту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обмежувалась</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лише</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вартістю</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благ,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створених</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у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матеріальному</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виробництві</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Процеси</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суспільного</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відтворення</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також</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не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виходили</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за рамки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сфери</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матеріального</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виробництва</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та балансу. По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суті</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не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охоплювалась</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соціальна</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сфера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економіки</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роль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якої</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з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розвитком</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суспільства</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зростала</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і яка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зосереджувала</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усе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більшу</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кількість</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зайнятого</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в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економіці</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населення</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До того ж,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визначення</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вартості</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величини</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національного</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продукту як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сукупної</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вартості</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усіх</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галузей</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матеріального</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виробництва</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приводило до повторного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обчислення</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коли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вартість</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окремих</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благ у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процесі</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виробництва</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враховувалась</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декілька</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раз,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що</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завищувало</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справжню</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вартісну</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величину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національного</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продукту.</a:t>
            </a:r>
          </a:p>
          <a:p>
            <a:pPr marL="0" indent="0">
              <a:buNone/>
            </a:pP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Тому в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розвинутих</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країнах</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ринкової</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економіки</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перейшли</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до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нової</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системи</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визначення</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грошової</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величини</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національного</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продукту -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системи</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національних</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рахунків</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її</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теоретичною основою є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суб'єктивна</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концепція</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згідно</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з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якою</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будь-яка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праця</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що</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створює</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благо, яке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має</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корисність</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незалежно</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від</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сфери</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застосування</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є продуктивною, і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його</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цінність</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або</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вартість</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має</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враховуватись</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при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визначенні</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грошової</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величини</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національного</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продукту.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Тобто</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цією</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системою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беруться</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до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уваги</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всі</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види</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діяльності</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суб'єктів</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господарювання</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пов'язані</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як з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матеріальним</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так і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нематеріальним</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виробництвом</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a:t>
            </a:r>
          </a:p>
          <a:p>
            <a:pPr marL="0" indent="0">
              <a:buNone/>
            </a:pP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При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визначенні</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грошової</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величини</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національного</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продукту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важливо</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уникнути</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так званого повторного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рахунку</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Національний</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продукт є сумою благ,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створених</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усіма</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суб'єктами</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національної</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економіки</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Найпростішим</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способом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визначення</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його</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грошової</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величини</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є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складання</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вартості</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усіх</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цих</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благ.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Однак</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такий</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підхід</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не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дозволяє</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зробити</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об'єктивну</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грошову</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оцінку</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національного</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продукту,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бо</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в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результаті</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поділу</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праці</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частина</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створених</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благ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використовується</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як компонент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інших</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благ. Тому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вартість</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таких благ при простому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складанні</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буде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враховуватись</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декілька</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раз.</a:t>
            </a:r>
          </a:p>
          <a:p>
            <a:endParaRPr lang="uk-UA"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endParaRPr>
          </a:p>
        </p:txBody>
      </p:sp>
      <p:pic>
        <p:nvPicPr>
          <p:cNvPr id="1026" name="Picture 2" descr="C:\Users\Twinkle94\Desktop\image073.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762896" y="3694710"/>
            <a:ext cx="5760640" cy="28964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16029" y="6525344"/>
            <a:ext cx="5970865" cy="307777"/>
          </a:xfrm>
          <a:prstGeom prst="rect">
            <a:avLst/>
          </a:prstGeom>
          <a:noFill/>
        </p:spPr>
        <p:txBody>
          <a:bodyPr wrap="none" rtlCol="0">
            <a:spAutoFit/>
          </a:bodyPr>
          <a:lstStyle/>
          <a:p>
            <a:r>
              <a:rPr lang="ru-RU" sz="1400" dirty="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Схема </a:t>
            </a:r>
            <a:r>
              <a:rPr lang="ru-RU" sz="1400" dirty="0"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6</a:t>
            </a:r>
            <a:r>
              <a:rPr lang="ru-RU" sz="1400" dirty="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 </a:t>
            </a:r>
            <a:r>
              <a:rPr lang="ru-RU" sz="1400" dirty="0" err="1">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Концепції</a:t>
            </a:r>
            <a:r>
              <a:rPr lang="ru-RU" sz="1400" dirty="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 </a:t>
            </a:r>
            <a:r>
              <a:rPr lang="ru-RU" sz="1400" dirty="0" err="1">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визначення</a:t>
            </a:r>
            <a:r>
              <a:rPr lang="ru-RU" sz="1400" dirty="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 </a:t>
            </a:r>
            <a:r>
              <a:rPr lang="ru-RU" sz="1400" dirty="0" err="1">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вартості</a:t>
            </a:r>
            <a:r>
              <a:rPr lang="ru-RU" sz="1400" dirty="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 </a:t>
            </a:r>
            <a:r>
              <a:rPr lang="ru-RU" sz="1400" dirty="0" err="1">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величини</a:t>
            </a:r>
            <a:r>
              <a:rPr lang="ru-RU" sz="1400" dirty="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 </a:t>
            </a:r>
            <a:r>
              <a:rPr lang="ru-RU" sz="1400" dirty="0" err="1">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національного</a:t>
            </a:r>
            <a:r>
              <a:rPr lang="ru-RU" sz="1400" dirty="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 продукту</a:t>
            </a:r>
            <a:endParaRPr lang="uk-UA" sz="1400" dirty="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0089177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15" presetClass="entr" presetSubtype="0" fill="hold" nodeType="afterEffect">
                                  <p:stCondLst>
                                    <p:cond delay="0"/>
                                  </p:stCondLst>
                                  <p:childTnLst>
                                    <p:set>
                                      <p:cBhvr>
                                        <p:cTn id="27" dur="1" fill="hold">
                                          <p:stCondLst>
                                            <p:cond delay="0"/>
                                          </p:stCondLst>
                                        </p:cTn>
                                        <p:tgtEl>
                                          <p:spTgt spid="1026"/>
                                        </p:tgtEl>
                                        <p:attrNameLst>
                                          <p:attrName>style.visibility</p:attrName>
                                        </p:attrNameLst>
                                      </p:cBhvr>
                                      <p:to>
                                        <p:strVal val="visible"/>
                                      </p:to>
                                    </p:set>
                                    <p:anim calcmode="lin" valueType="num">
                                      <p:cBhvr>
                                        <p:cTn id="28" dur="1000" fill="hold"/>
                                        <p:tgtEl>
                                          <p:spTgt spid="1026"/>
                                        </p:tgtEl>
                                        <p:attrNameLst>
                                          <p:attrName>ppt_w</p:attrName>
                                        </p:attrNameLst>
                                      </p:cBhvr>
                                      <p:tavLst>
                                        <p:tav tm="0">
                                          <p:val>
                                            <p:fltVal val="0"/>
                                          </p:val>
                                        </p:tav>
                                        <p:tav tm="100000">
                                          <p:val>
                                            <p:strVal val="#ppt_w"/>
                                          </p:val>
                                        </p:tav>
                                      </p:tavLst>
                                    </p:anim>
                                    <p:anim calcmode="lin" valueType="num">
                                      <p:cBhvr>
                                        <p:cTn id="29" dur="1000" fill="hold"/>
                                        <p:tgtEl>
                                          <p:spTgt spid="1026"/>
                                        </p:tgtEl>
                                        <p:attrNameLst>
                                          <p:attrName>ppt_h</p:attrName>
                                        </p:attrNameLst>
                                      </p:cBhvr>
                                      <p:tavLst>
                                        <p:tav tm="0">
                                          <p:val>
                                            <p:fltVal val="0"/>
                                          </p:val>
                                        </p:tav>
                                        <p:tav tm="100000">
                                          <p:val>
                                            <p:strVal val="#ppt_h"/>
                                          </p:val>
                                        </p:tav>
                                      </p:tavLst>
                                    </p:anim>
                                    <p:anim calcmode="lin" valueType="num">
                                      <p:cBhvr>
                                        <p:cTn id="30" dur="1000" fill="hold"/>
                                        <p:tgtEl>
                                          <p:spTgt spid="1026"/>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1026"/>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4000"/>
                            </p:stCondLst>
                            <p:childTnLst>
                              <p:par>
                                <p:cTn id="33" presetID="52" presetClass="entr" presetSubtype="0"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Scale>
                                      <p:cBhvr>
                                        <p:cTn id="35"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4"/>
                                        </p:tgtEl>
                                        <p:attrNameLst>
                                          <p:attrName>ppt_x</p:attrName>
                                          <p:attrName>ppt_y</p:attrName>
                                        </p:attrNameLst>
                                      </p:cBhvr>
                                    </p:animMotion>
                                    <p:animEffect transition="in" filter="fade">
                                      <p:cBhvr>
                                        <p:cTn id="3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67544" y="9530"/>
            <a:ext cx="8208912" cy="6848469"/>
          </a:xfrm>
        </p:spPr>
        <p:txBody>
          <a:bodyPr>
            <a:noAutofit/>
          </a:bodyPr>
          <a:lstStyle/>
          <a:p>
            <a:pPr algn="l"/>
            <a:r>
              <a:rPr lang="uk-UA" sz="16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Цю залежність можна простежити на такому прикладі. Розглянемо процес виробництва хліба. Для спрощення припустимо, що єдиним компонентом, з якого виготовляється хліб, є борошно. Початок процесу виготовлення хліба здійснює фермер, який вирощує пшеницю і продає її мірошнику за ціною 1000 грн. Той переробляє її на борошно, яке продає будочнику за 1500 грн. Останній виготовляє з цього борошна хліб, який і реалізує за 2500 грн. Таким чином, вартість виготовленої цими трьома виробниками продукції становить 6000 </a:t>
            </a:r>
            <a:r>
              <a:rPr lang="uk-UA" sz="16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грн</a:t>
            </a:r>
            <a:r>
              <a:rPr lang="uk-UA" sz="16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(1000 + 1500 + 2500).</a:t>
            </a:r>
          </a:p>
          <a:p>
            <a:pPr algn="l"/>
            <a:r>
              <a:rPr lang="uk-UA" sz="16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Але цю величину вартості не можна вважати дійсною вартістю створених благ. Справа у тому, що для виробництва хліба вартістю 2500 </a:t>
            </a:r>
            <a:r>
              <a:rPr lang="uk-UA" sz="16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грн</a:t>
            </a:r>
            <a:r>
              <a:rPr lang="uk-UA" sz="16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було використано пшеницю на суму 1000 </a:t>
            </a:r>
            <a:r>
              <a:rPr lang="uk-UA" sz="16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грн</a:t>
            </a:r>
            <a:r>
              <a:rPr lang="uk-UA" sz="16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і борошно на суму 1500 грн. Тобто в сумарній вартості благ, створених цими виробниками, вартість пшениці і борошна враховується декілька разів, що і завищує справжню вартість створеного продукту, яким є хліб. Щоб уникнути цього, потрібно вартість компонентів із цієї сумарної вартості вирахувати. І справжня вартість створеного продукту буде такою: 6000 </a:t>
            </a:r>
            <a:r>
              <a:rPr lang="uk-UA" sz="16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грн</a:t>
            </a:r>
            <a:r>
              <a:rPr lang="uk-UA" sz="16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 (1000 </a:t>
            </a:r>
            <a:r>
              <a:rPr lang="uk-UA" sz="16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грн</a:t>
            </a:r>
            <a:r>
              <a:rPr lang="uk-UA" sz="16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+ 1500 </a:t>
            </a:r>
            <a:r>
              <a:rPr lang="uk-UA" sz="16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грн</a:t>
            </a:r>
            <a:r>
              <a:rPr lang="uk-UA" sz="16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 2500 </a:t>
            </a:r>
            <a:r>
              <a:rPr lang="uk-UA" sz="16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грн</a:t>
            </a:r>
            <a:r>
              <a:rPr lang="uk-UA" sz="16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a:t>
            </a:r>
          </a:p>
          <a:p>
            <a:pPr algn="l"/>
            <a:r>
              <a:rPr lang="uk-UA" sz="16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Для усунення повторного рахунку при обчисленні грошової величини національного продукту виділяють проміжний і кінцевий продукти. До проміжного продукту належать товари та послуги, вироблені у поточному періоді і використані для виробництва у цьому ж періоді. Це сировина, паливо, енергія, комплектуючі вироби. Кінцевий продукт - це ті товари та послуги, створені у поточному періоді, що остаточно виходять за межі поточного виробництва і використовуються для особистого споживання, нагромадження (інвестицій), експорту та заміщення зношених засобів виробництва (амортизація). Тобто кінцевий продукт охоплює товари та послуги, що створюються протягом поточного періоду і не використовуються з метою проміжного споживання.</a:t>
            </a:r>
          </a:p>
          <a:p>
            <a:pPr algn="l"/>
            <a:r>
              <a:rPr lang="uk-UA" sz="16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Отже, національний продукт - це загальна вартість благ, що вироблені протягом певного періоду як резидентами, так і нерезидентами за вирахуванням проміжного споживання. Одним із найзагальніших макроекономічних показників його виміру є валовий внутрішній продукт.</a:t>
            </a:r>
          </a:p>
          <a:p>
            <a:pPr algn="l"/>
            <a:endParaRPr lang="uk-UA" sz="16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02091775"/>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800" decel="100000"/>
                                        <p:tgtEl>
                                          <p:spTgt spid="3">
                                            <p:txEl>
                                              <p:pRg st="1" end="1"/>
                                            </p:txEl>
                                          </p:spTgt>
                                        </p:tgtEl>
                                      </p:cBhvr>
                                    </p:animEffect>
                                    <p:anim calcmode="lin" valueType="num">
                                      <p:cBhvr>
                                        <p:cTn id="17"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18"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19"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800" decel="100000"/>
                                        <p:tgtEl>
                                          <p:spTgt spid="3">
                                            <p:txEl>
                                              <p:pRg st="2" end="2"/>
                                            </p:txEl>
                                          </p:spTgt>
                                        </p:tgtEl>
                                      </p:cBhvr>
                                    </p:animEffect>
                                    <p:anim calcmode="lin" valueType="num">
                                      <p:cBhvr>
                                        <p:cTn id="26"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27"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28"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30" presetClass="entr" presetSubtype="0" fill="hold" grpId="0" nodeType="after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800" decel="100000"/>
                                        <p:tgtEl>
                                          <p:spTgt spid="3">
                                            <p:txEl>
                                              <p:pRg st="3" end="3"/>
                                            </p:txEl>
                                          </p:spTgt>
                                        </p:tgtEl>
                                      </p:cBhvr>
                                    </p:animEffect>
                                    <p:anim calcmode="lin" valueType="num">
                                      <p:cBhvr>
                                        <p:cTn id="35"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36"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37"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1156990"/>
          </a:xfrm>
        </p:spPr>
        <p:style>
          <a:lnRef idx="0">
            <a:schemeClr val="accent1"/>
          </a:lnRef>
          <a:fillRef idx="3">
            <a:schemeClr val="accent1"/>
          </a:fillRef>
          <a:effectRef idx="3">
            <a:schemeClr val="accent1"/>
          </a:effectRef>
          <a:fontRef idx="minor">
            <a:schemeClr val="lt1"/>
          </a:fontRef>
        </p:style>
        <p:txBody>
          <a:bodyPr>
            <a:normAutofit fontScale="90000"/>
          </a:bodyPr>
          <a:lstStyle/>
          <a:p>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r>
            <a:b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br>
            <a:r>
              <a:rPr lang="ru-RU" dirty="0" err="1"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Поняття</a:t>
            </a:r>
            <a:r>
              <a:rPr lang="ru-RU"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та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способи</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обчислення</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валового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внутрішнього</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продукту</a:t>
            </a:r>
            <a:b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br>
            <a:endParaRPr lang="uk-UA"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endParaRPr>
          </a:p>
        </p:txBody>
      </p:sp>
      <p:sp>
        <p:nvSpPr>
          <p:cNvPr id="3" name="Объект 2"/>
          <p:cNvSpPr>
            <a:spLocks noGrp="1"/>
          </p:cNvSpPr>
          <p:nvPr>
            <p:ph idx="1"/>
          </p:nvPr>
        </p:nvSpPr>
        <p:spPr>
          <a:xfrm>
            <a:off x="467544" y="1444115"/>
            <a:ext cx="8229600" cy="5400600"/>
          </a:xfrm>
        </p:spPr>
        <p:txBody>
          <a:bodyPr>
            <a:normAutofit fontScale="70000" lnSpcReduction="20000"/>
          </a:bodyPr>
          <a:lstStyle/>
          <a:p>
            <a:pPr marL="0" indent="0">
              <a:buNone/>
            </a:pPr>
            <a:r>
              <a:rPr lang="uk-UA"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Валовий внутрішній продукт є сукупною ринковою вартістю кінцевих товарів та послуг, створених на території даної країни протягом певного періоду часу (як правило, за один рік). Це сукупна вартість усіх кінцевих матеріальних і нематеріальних благ, що створені, розподіляються та використовуються резидентами та нерезидентами в національній економіці протягом року.</a:t>
            </a:r>
          </a:p>
          <a:p>
            <a:pPr marL="0" indent="0">
              <a:buNone/>
            </a:pPr>
            <a:r>
              <a:rPr lang="uk-UA"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Валовий внутрішній продукт (ВВП) є найзагальнішим показником остаточного результату економічної діяльності в межах країни. Він характеризує єдність взаємопов'язаних економічних процесів як у сфері матеріального виробництва, так і в соціальній сфері, охоплює результати економічної діяльності усіх суб'єктів національної економіки. ВВП виступає грошовим вимірником ринкової вартості виробництва кінцевих благ і має кількісний та часовий вимір (рік, квартал, місяць).</a:t>
            </a:r>
          </a:p>
          <a:p>
            <a:pPr marL="0" indent="0">
              <a:buNone/>
            </a:pPr>
            <a:r>
              <a:rPr lang="uk-UA"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При обчисленні ВВП потрібно враховувати ряд обставин. </a:t>
            </a:r>
          </a:p>
          <a:p>
            <a:endParaRPr lang="uk-UA"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568726549"/>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par>
                          <p:cTn id="10" fill="hold">
                            <p:stCondLst>
                              <p:cond delay="1000"/>
                            </p:stCondLst>
                            <p:childTnLst>
                              <p:par>
                                <p:cTn id="11" presetID="37"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par>
                          <p:cTn id="17" fill="hold">
                            <p:stCondLst>
                              <p:cond delay="2000"/>
                            </p:stCondLst>
                            <p:childTnLst>
                              <p:par>
                                <p:cTn id="18" presetID="37" presetClass="entr" presetSubtype="0"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457200" y="404664"/>
            <a:ext cx="8229600" cy="5721499"/>
          </a:xfrm>
        </p:spPr>
        <p:txBody>
          <a:bodyPr>
            <a:normAutofit fontScale="55000" lnSpcReduction="20000"/>
          </a:bodyPr>
          <a:lstStyle/>
          <a:p>
            <a:pPr marL="0" indent="0">
              <a:buNone/>
            </a:pP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По-перше</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необхідно</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уникнути</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повторного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рахунку</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тобто</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врахування</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однієї</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і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тієї</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ж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продукції</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декілька</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разів</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А тому при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визначенні</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ВВП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необхідно</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брати</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до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уваги</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ринкову</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ціну</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лише</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кінцевих</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матеріальних</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і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нематеріальних</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благ.</a:t>
            </a:r>
          </a:p>
          <a:p>
            <a:pPr marL="0" indent="0">
              <a:buNone/>
            </a:pP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По-друге</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необхідно</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врахувати</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максимально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можливу</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кількість</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створених</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благ. Справа в тому,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що</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статистика не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враховує</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ряд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компонентів</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економічної</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діяльності</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Це</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насамперед</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діяльність</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що</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здійснюється</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поза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організованими</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ринками. Прикладом є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продукція</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домашніх</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господарств</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Значна</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частина</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благ,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що</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створюються</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у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цих</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господарствах</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офіційною</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статистикою не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може</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враховуватися</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бо</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використовується</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поза ринком.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Однак</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на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їх</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виготовлення</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затрачується</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праця</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і вони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збільшують</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реальний</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обсяг</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національного</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продукту. Те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саме</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стосується</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і благ,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створених</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у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тіньовій</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економіці</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продукція</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і доходи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якої</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приховуються</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від</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офіційних</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державних</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органів</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Тому при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обчисленні</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ВВП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використовуються</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спеціальні</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методи</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вартісної</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оцінки</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таких благ,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що</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дозволяє</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точніше</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визначити</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ВВП.</a:t>
            </a:r>
          </a:p>
          <a:p>
            <a:pPr marL="0" indent="0">
              <a:buNone/>
            </a:pP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По-третє</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до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вартості</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ВВП повинна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включатися</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вартість</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товарів</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виготовлених</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лише</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протягом</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поточного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періоду</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Якщо</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наприклад</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у поточному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періоді</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продається</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будинок</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збудований</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декілька</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років</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тому, то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його</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вартість</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не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включається</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у ВВП, а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враховується</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лише</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вартість</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послуги</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маклера,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який</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здійснював</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його</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продаж.</a:t>
            </a:r>
          </a:p>
          <a:p>
            <a:pPr marL="0" indent="0">
              <a:buNone/>
            </a:pP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По-четверте</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до ВВП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включається</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вартість</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благ,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створених</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як резидентами, так і нерезидентами на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території</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даної</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країни</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тобто</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весь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випуск</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продукції</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створеної</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факторами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виробництва</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що</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є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внутрішніми</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для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даної</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країни</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незалежно</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від</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того,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хто</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ними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володіє</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a:t>
            </a:r>
          </a:p>
          <a:p>
            <a:endParaRPr lang="uk-UA"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746692251"/>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Scale>
                                      <p:cBhvr>
                                        <p:cTn id="13"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3">
                                            <p:txEl>
                                              <p:pRg st="1" end="1"/>
                                            </p:txEl>
                                          </p:spTgt>
                                        </p:tgtEl>
                                        <p:attrNameLst>
                                          <p:attrName>ppt_x</p:attrName>
                                          <p:attrName>ppt_y</p:attrName>
                                        </p:attrNameLst>
                                      </p:cBhvr>
                                    </p:animMotion>
                                    <p:animEffect transition="in" filter="fade">
                                      <p:cBhvr>
                                        <p:cTn id="15" dur="1000"/>
                                        <p:tgtEl>
                                          <p:spTgt spid="3">
                                            <p:txEl>
                                              <p:pRg st="1" end="1"/>
                                            </p:txEl>
                                          </p:spTgt>
                                        </p:tgtEl>
                                      </p:cBhvr>
                                    </p:animEffect>
                                  </p:childTnLst>
                                </p:cTn>
                              </p:par>
                            </p:childTnLst>
                          </p:cTn>
                        </p:par>
                        <p:par>
                          <p:cTn id="16" fill="hold">
                            <p:stCondLst>
                              <p:cond delay="2000"/>
                            </p:stCondLst>
                            <p:childTnLst>
                              <p:par>
                                <p:cTn id="17" presetID="5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Scale>
                                      <p:cBhvr>
                                        <p:cTn id="19"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3">
                                            <p:txEl>
                                              <p:pRg st="2" end="2"/>
                                            </p:txEl>
                                          </p:spTgt>
                                        </p:tgtEl>
                                        <p:attrNameLst>
                                          <p:attrName>ppt_x</p:attrName>
                                          <p:attrName>ppt_y</p:attrName>
                                        </p:attrNameLst>
                                      </p:cBhvr>
                                    </p:animMotion>
                                    <p:animEffect transition="in" filter="fade">
                                      <p:cBhvr>
                                        <p:cTn id="21" dur="1000"/>
                                        <p:tgtEl>
                                          <p:spTgt spid="3">
                                            <p:txEl>
                                              <p:pRg st="2" end="2"/>
                                            </p:txEl>
                                          </p:spTgt>
                                        </p:tgtEl>
                                      </p:cBhvr>
                                    </p:animEffect>
                                  </p:childTnLst>
                                </p:cTn>
                              </p:par>
                            </p:childTnLst>
                          </p:cTn>
                        </p:par>
                        <p:par>
                          <p:cTn id="22" fill="hold">
                            <p:stCondLst>
                              <p:cond delay="3000"/>
                            </p:stCondLst>
                            <p:childTnLst>
                              <p:par>
                                <p:cTn id="23" presetID="5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Scale>
                                      <p:cBhvr>
                                        <p:cTn id="25"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3">
                                            <p:txEl>
                                              <p:pRg st="3" end="3"/>
                                            </p:txEl>
                                          </p:spTgt>
                                        </p:tgtEl>
                                        <p:attrNameLst>
                                          <p:attrName>ppt_x</p:attrName>
                                          <p:attrName>ppt_y</p:attrName>
                                        </p:attrNameLst>
                                      </p:cBhvr>
                                    </p:animMotion>
                                    <p:animEffect transition="in" filter="fade">
                                      <p:cBhvr>
                                        <p:cTn id="27"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21626" y="267619"/>
            <a:ext cx="6438988" cy="531490"/>
          </a:xfrm>
        </p:spPr>
        <p:txBody>
          <a:bodyPr>
            <a:normAutofit/>
          </a:bodyPr>
          <a:lstStyle/>
          <a:p>
            <a:r>
              <a:rPr lang="ru-RU" sz="1800" dirty="0" err="1">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Обчислення</a:t>
            </a:r>
            <a:r>
              <a:rPr lang="ru-RU" sz="1800" dirty="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 ВВП </a:t>
            </a:r>
            <a:r>
              <a:rPr lang="ru-RU" sz="1800" dirty="0" err="1">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здійснюється</a:t>
            </a:r>
            <a:r>
              <a:rPr lang="ru-RU" sz="1800" dirty="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 </a:t>
            </a:r>
            <a:r>
              <a:rPr lang="ru-RU" sz="1800" dirty="0" err="1">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трьома</a:t>
            </a:r>
            <a:r>
              <a:rPr lang="ru-RU" sz="1800" dirty="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 методами (див. схему </a:t>
            </a:r>
            <a:r>
              <a:rPr lang="ru-RU" sz="1800" dirty="0"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7</a:t>
            </a:r>
            <a:r>
              <a:rPr lang="ru-RU" sz="1800" dirty="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a:t>
            </a:r>
            <a:endParaRPr lang="uk-UA" sz="1800" dirty="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endParaRPr>
          </a:p>
        </p:txBody>
      </p:sp>
      <p:sp>
        <p:nvSpPr>
          <p:cNvPr id="3" name="Подзаголовок 2"/>
          <p:cNvSpPr>
            <a:spLocks noGrp="1"/>
          </p:cNvSpPr>
          <p:nvPr>
            <p:ph type="subTitle" idx="1"/>
          </p:nvPr>
        </p:nvSpPr>
        <p:spPr>
          <a:xfrm>
            <a:off x="467544" y="3690698"/>
            <a:ext cx="8352928" cy="2906654"/>
          </a:xfrm>
        </p:spPr>
        <p:txBody>
          <a:bodyPr>
            <a:noAutofit/>
          </a:bodyPr>
          <a:lstStyle/>
          <a:p>
            <a:pPr algn="l"/>
            <a:r>
              <a:rPr lang="uk-UA" sz="20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Метод доданої вартості полягає у визначенні на кожній технологічній стадії руху продукту суми даної вартості. Остання є ринковою ціною обсягу продукції, виробленої фірмою, за вирахуванням </a:t>
            </a:r>
            <a:r>
              <a:rPr lang="uk-UA" sz="2000"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спо</a:t>
            </a:r>
            <a:r>
              <a:rPr lang="uk-UA" sz="20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житої сировини, палива, матеріалів та напівфабрикатів, придбаних фірмою у постачальників. Вона, по суті, є тим доходом, що приноситься факторами виробництва - заробітною платою, прибутком, відсотком та амортизацією. Процес створення доданої вартості відбувається таким чином (див. схему </a:t>
            </a:r>
            <a:r>
              <a:rPr lang="uk-UA" sz="2000"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8</a:t>
            </a:r>
            <a:r>
              <a:rPr lang="uk-UA" sz="20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a:t>
            </a:r>
          </a:p>
        </p:txBody>
      </p:sp>
      <p:pic>
        <p:nvPicPr>
          <p:cNvPr id="2050" name="Picture 2" descr="C:\Users\Twinkle94\Desktop\image074.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25978" y="836712"/>
            <a:ext cx="8122486" cy="26170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095730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par>
                          <p:cTn id="10" fill="hold">
                            <p:stCondLst>
                              <p:cond delay="1000"/>
                            </p:stCondLst>
                            <p:childTnLst>
                              <p:par>
                                <p:cTn id="11" presetID="35" presetClass="entr" presetSubtype="0" fill="hold" nodeType="after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2000"/>
                                        <p:tgtEl>
                                          <p:spTgt spid="2050"/>
                                        </p:tgtEl>
                                      </p:cBhvr>
                                    </p:animEffect>
                                    <p:anim calcmode="lin" valueType="num">
                                      <p:cBhvr>
                                        <p:cTn id="14" dur="2000" fill="hold"/>
                                        <p:tgtEl>
                                          <p:spTgt spid="2050"/>
                                        </p:tgtEl>
                                        <p:attrNameLst>
                                          <p:attrName>style.rotation</p:attrName>
                                        </p:attrNameLst>
                                      </p:cBhvr>
                                      <p:tavLst>
                                        <p:tav tm="0">
                                          <p:val>
                                            <p:fltVal val="720"/>
                                          </p:val>
                                        </p:tav>
                                        <p:tav tm="100000">
                                          <p:val>
                                            <p:fltVal val="0"/>
                                          </p:val>
                                        </p:tav>
                                      </p:tavLst>
                                    </p:anim>
                                    <p:anim calcmode="lin" valueType="num">
                                      <p:cBhvr>
                                        <p:cTn id="15" dur="2000" fill="hold"/>
                                        <p:tgtEl>
                                          <p:spTgt spid="2050"/>
                                        </p:tgtEl>
                                        <p:attrNameLst>
                                          <p:attrName>ppt_h</p:attrName>
                                        </p:attrNameLst>
                                      </p:cBhvr>
                                      <p:tavLst>
                                        <p:tav tm="0">
                                          <p:val>
                                            <p:fltVal val="0"/>
                                          </p:val>
                                        </p:tav>
                                        <p:tav tm="100000">
                                          <p:val>
                                            <p:strVal val="#ppt_h"/>
                                          </p:val>
                                        </p:tav>
                                      </p:tavLst>
                                    </p:anim>
                                    <p:anim calcmode="lin" valueType="num">
                                      <p:cBhvr>
                                        <p:cTn id="16" dur="2000" fill="hold"/>
                                        <p:tgtEl>
                                          <p:spTgt spid="2050"/>
                                        </p:tgtEl>
                                        <p:attrNameLst>
                                          <p:attrName>ppt_w</p:attrName>
                                        </p:attrNameLst>
                                      </p:cBhvr>
                                      <p:tavLst>
                                        <p:tav tm="0">
                                          <p:val>
                                            <p:fltVal val="0"/>
                                          </p:val>
                                        </p:tav>
                                        <p:tav tm="100000">
                                          <p:val>
                                            <p:strVal val="#ppt_w"/>
                                          </p:val>
                                        </p:tav>
                                      </p:tavLst>
                                    </p:anim>
                                  </p:childTnLst>
                                </p:cTn>
                              </p:par>
                            </p:childTnLst>
                          </p:cTn>
                        </p:par>
                        <p:par>
                          <p:cTn id="17" fill="hold">
                            <p:stCondLst>
                              <p:cond delay="3000"/>
                            </p:stCondLst>
                            <p:childTnLst>
                              <p:par>
                                <p:cTn id="18" presetID="37" presetClass="entr" presetSubtype="0"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1000"/>
                                        <p:tgtEl>
                                          <p:spTgt spid="3">
                                            <p:txEl>
                                              <p:pRg st="0" end="0"/>
                                            </p:txEl>
                                          </p:spTgt>
                                        </p:tgtEl>
                                      </p:cBhvr>
                                    </p:animEffect>
                                    <p:anim calcmode="lin" valueType="num">
                                      <p:cBhvr>
                                        <p:cTn id="2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2"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567059291"/>
              </p:ext>
            </p:extLst>
          </p:nvPr>
        </p:nvGraphicFramePr>
        <p:xfrm>
          <a:off x="467544" y="332656"/>
          <a:ext cx="8229600" cy="5976663"/>
        </p:xfrm>
        <a:graphic>
          <a:graphicData uri="http://schemas.openxmlformats.org/drawingml/2006/table">
            <a:tbl>
              <a:tblPr>
                <a:tableStyleId>{3C2FFA5D-87B4-456A-9821-1D502468CF0F}</a:tableStyleId>
              </a:tblPr>
              <a:tblGrid>
                <a:gridCol w="2057400"/>
                <a:gridCol w="2057400"/>
                <a:gridCol w="2057400"/>
                <a:gridCol w="2057400"/>
              </a:tblGrid>
              <a:tr h="1219727">
                <a:tc>
                  <a:txBody>
                    <a:bodyPr/>
                    <a:lstStyle/>
                    <a:p>
                      <a:r>
                        <a:rPr lang="uk-UA" cap="none" spc="0" dirty="0">
                          <a:ln w="18415" cmpd="sng">
                            <a:solidFill>
                              <a:srgbClr val="FFFFFF"/>
                            </a:solidFill>
                            <a:prstDash val="solid"/>
                          </a:ln>
                          <a:effectLst>
                            <a:glow rad="63500">
                              <a:schemeClr val="accent1">
                                <a:satMod val="175000"/>
                                <a:alpha val="40000"/>
                              </a:schemeClr>
                            </a:glow>
                            <a:outerShdw blurRad="63500" dir="3600000" algn="tl" rotWithShape="0">
                              <a:srgbClr val="000000">
                                <a:alpha val="70000"/>
                              </a:srgbClr>
                            </a:outerShdw>
                          </a:effectLst>
                        </a:rPr>
                        <a:t>Стадії виробництва (фірми)</a:t>
                      </a:r>
                      <a:endParaRPr lang="uk-UA" b="0" cap="none" spc="0" dirty="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endParaRPr>
                    </a:p>
                  </a:txBody>
                  <a:tcPr anchor="ctr">
                    <a:cell3D prstMaterial="dkEdge">
                      <a:bevel/>
                      <a:lightRig rig="flood" dir="t"/>
                    </a:cell3D>
                  </a:tcPr>
                </a:tc>
                <a:tc>
                  <a:txBody>
                    <a:bodyPr/>
                    <a:lstStyle/>
                    <a:p>
                      <a:r>
                        <a:rPr lang="uk-UA" cap="none" spc="0" dirty="0">
                          <a:ln w="18415" cmpd="sng">
                            <a:solidFill>
                              <a:srgbClr val="FFFFFF"/>
                            </a:solidFill>
                            <a:prstDash val="solid"/>
                          </a:ln>
                          <a:effectLst>
                            <a:glow rad="63500">
                              <a:schemeClr val="accent1">
                                <a:satMod val="175000"/>
                                <a:alpha val="40000"/>
                              </a:schemeClr>
                            </a:glow>
                            <a:outerShdw blurRad="63500" dir="3600000" algn="tl" rotWithShape="0">
                              <a:srgbClr val="000000">
                                <a:alpha val="70000"/>
                              </a:srgbClr>
                            </a:outerShdw>
                          </a:effectLst>
                        </a:rPr>
                        <a:t>Ціна проданої</a:t>
                      </a:r>
                    </a:p>
                    <a:p>
                      <a:r>
                        <a:rPr lang="uk-UA" cap="none" spc="0" dirty="0">
                          <a:ln w="18415" cmpd="sng">
                            <a:solidFill>
                              <a:srgbClr val="FFFFFF"/>
                            </a:solidFill>
                            <a:prstDash val="solid"/>
                          </a:ln>
                          <a:effectLst>
                            <a:glow rad="63500">
                              <a:schemeClr val="accent1">
                                <a:satMod val="175000"/>
                                <a:alpha val="40000"/>
                              </a:schemeClr>
                            </a:glow>
                            <a:outerShdw blurRad="63500" dir="3600000" algn="tl" rotWithShape="0">
                              <a:srgbClr val="000000">
                                <a:alpha val="70000"/>
                              </a:srgbClr>
                            </a:outerShdw>
                          </a:effectLst>
                        </a:rPr>
                        <a:t>продукції (гри)</a:t>
                      </a:r>
                      <a:endParaRPr lang="uk-UA" b="0" cap="none" spc="0" dirty="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endParaRPr>
                    </a:p>
                  </a:txBody>
                  <a:tcPr anchor="ctr">
                    <a:cell3D prstMaterial="dkEdge">
                      <a:bevel/>
                      <a:lightRig rig="flood" dir="t"/>
                    </a:cell3D>
                  </a:tcPr>
                </a:tc>
                <a:tc>
                  <a:txBody>
                    <a:bodyPr/>
                    <a:lstStyle/>
                    <a:p>
                      <a:r>
                        <a:rPr lang="ru-RU" cap="none" spc="0" dirty="0" err="1">
                          <a:ln w="18415" cmpd="sng">
                            <a:solidFill>
                              <a:srgbClr val="FFFFFF"/>
                            </a:solidFill>
                            <a:prstDash val="solid"/>
                          </a:ln>
                          <a:effectLst>
                            <a:glow rad="63500">
                              <a:schemeClr val="accent1">
                                <a:satMod val="175000"/>
                                <a:alpha val="40000"/>
                              </a:schemeClr>
                            </a:glow>
                            <a:outerShdw blurRad="63500" dir="3600000" algn="tl" rotWithShape="0">
                              <a:srgbClr val="000000">
                                <a:alpha val="70000"/>
                              </a:srgbClr>
                            </a:outerShdw>
                          </a:effectLst>
                        </a:rPr>
                        <a:t>Затрати</a:t>
                      </a:r>
                      <a:r>
                        <a:rPr lang="ru-RU" cap="none" spc="0" dirty="0">
                          <a:ln w="18415" cmpd="sng">
                            <a:solidFill>
                              <a:srgbClr val="FFFFFF"/>
                            </a:solidFill>
                            <a:prstDash val="solid"/>
                          </a:ln>
                          <a:effectLst>
                            <a:glow rad="63500">
                              <a:schemeClr val="accent1">
                                <a:satMod val="175000"/>
                                <a:alpha val="40000"/>
                              </a:schemeClr>
                            </a:glow>
                            <a:outerShdw blurRad="63500" dir="3600000" algn="tl" rotWithShape="0">
                              <a:srgbClr val="000000">
                                <a:alpha val="70000"/>
                              </a:srgbClr>
                            </a:outerShdw>
                          </a:effectLst>
                        </a:rPr>
                        <a:t> на </a:t>
                      </a:r>
                      <a:r>
                        <a:rPr lang="ru-RU" cap="none" spc="0" dirty="0" err="1">
                          <a:ln w="18415" cmpd="sng">
                            <a:solidFill>
                              <a:srgbClr val="FFFFFF"/>
                            </a:solidFill>
                            <a:prstDash val="solid"/>
                          </a:ln>
                          <a:effectLst>
                            <a:glow rad="63500">
                              <a:schemeClr val="accent1">
                                <a:satMod val="175000"/>
                                <a:alpha val="40000"/>
                              </a:schemeClr>
                            </a:glow>
                            <a:outerShdw blurRad="63500" dir="3600000" algn="tl" rotWithShape="0">
                              <a:srgbClr val="000000">
                                <a:alpha val="70000"/>
                              </a:srgbClr>
                            </a:outerShdw>
                          </a:effectLst>
                        </a:rPr>
                        <a:t>проміжний</a:t>
                      </a:r>
                      <a:r>
                        <a:rPr lang="ru-RU" cap="none" spc="0" dirty="0">
                          <a:ln w="18415" cmpd="sng">
                            <a:solidFill>
                              <a:srgbClr val="FFFFFF"/>
                            </a:solidFill>
                            <a:prstDash val="solid"/>
                          </a:ln>
                          <a:effectLst>
                            <a:glow rad="63500">
                              <a:schemeClr val="accent1">
                                <a:satMod val="175000"/>
                                <a:alpha val="40000"/>
                              </a:schemeClr>
                            </a:glow>
                            <a:outerShdw blurRad="63500" dir="3600000" algn="tl" rotWithShape="0">
                              <a:srgbClr val="000000">
                                <a:alpha val="70000"/>
                              </a:srgbClr>
                            </a:outerShdw>
                          </a:effectLst>
                        </a:rPr>
                        <a:t> продукт (</a:t>
                      </a:r>
                      <a:r>
                        <a:rPr lang="ru-RU" cap="none" spc="0" dirty="0" err="1">
                          <a:ln w="18415" cmpd="sng">
                            <a:solidFill>
                              <a:srgbClr val="FFFFFF"/>
                            </a:solidFill>
                            <a:prstDash val="solid"/>
                          </a:ln>
                          <a:effectLst>
                            <a:glow rad="63500">
                              <a:schemeClr val="accent1">
                                <a:satMod val="175000"/>
                                <a:alpha val="40000"/>
                              </a:schemeClr>
                            </a:glow>
                            <a:outerShdw blurRad="63500" dir="3600000" algn="tl" rotWithShape="0">
                              <a:srgbClr val="000000">
                                <a:alpha val="70000"/>
                              </a:srgbClr>
                            </a:outerShdw>
                          </a:effectLst>
                        </a:rPr>
                        <a:t>грн</a:t>
                      </a:r>
                      <a:r>
                        <a:rPr lang="ru-RU" cap="none" spc="0" dirty="0">
                          <a:ln w="18415" cmpd="sng">
                            <a:solidFill>
                              <a:srgbClr val="FFFFFF"/>
                            </a:solidFill>
                            <a:prstDash val="solid"/>
                          </a:ln>
                          <a:effectLst>
                            <a:glow rad="63500">
                              <a:schemeClr val="accent1">
                                <a:satMod val="175000"/>
                                <a:alpha val="40000"/>
                              </a:schemeClr>
                            </a:glow>
                            <a:outerShdw blurRad="63500" dir="3600000" algn="tl" rotWithShape="0">
                              <a:srgbClr val="000000">
                                <a:alpha val="70000"/>
                              </a:srgbClr>
                            </a:outerShdw>
                          </a:effectLst>
                        </a:rPr>
                        <a:t>)</a:t>
                      </a:r>
                      <a:endParaRPr lang="ru-RU" b="0" cap="none" spc="0" dirty="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endParaRPr>
                    </a:p>
                  </a:txBody>
                  <a:tcPr anchor="ctr">
                    <a:cell3D prstMaterial="dkEdge">
                      <a:bevel/>
                      <a:lightRig rig="flood" dir="t"/>
                    </a:cell3D>
                  </a:tcPr>
                </a:tc>
                <a:tc>
                  <a:txBody>
                    <a:bodyPr/>
                    <a:lstStyle/>
                    <a:p>
                      <a:endParaRPr lang="uk-UA" cap="none" spc="0">
                        <a:ln w="18415" cmpd="sng">
                          <a:solidFill>
                            <a:srgbClr val="FFFFFF"/>
                          </a:solidFill>
                          <a:prstDash val="solid"/>
                        </a:ln>
                        <a:effectLst>
                          <a:glow rad="63500">
                            <a:schemeClr val="accent1">
                              <a:satMod val="175000"/>
                              <a:alpha val="40000"/>
                            </a:schemeClr>
                          </a:glow>
                          <a:outerShdw blurRad="63500" dir="3600000" algn="tl" rotWithShape="0">
                            <a:srgbClr val="000000">
                              <a:alpha val="70000"/>
                            </a:srgbClr>
                          </a:outerShdw>
                        </a:effectLst>
                      </a:endParaRPr>
                    </a:p>
                    <a:p>
                      <a:r>
                        <a:rPr lang="uk-UA" cap="none" spc="0">
                          <a:ln w="18415" cmpd="sng">
                            <a:solidFill>
                              <a:srgbClr val="FFFFFF"/>
                            </a:solidFill>
                            <a:prstDash val="solid"/>
                          </a:ln>
                          <a:effectLst>
                            <a:glow rad="63500">
                              <a:schemeClr val="accent1">
                                <a:satMod val="175000"/>
                                <a:alpha val="40000"/>
                              </a:schemeClr>
                            </a:glow>
                            <a:outerShdw blurRad="63500" dir="3600000" algn="tl" rotWithShape="0">
                              <a:srgbClr val="000000">
                                <a:alpha val="70000"/>
                              </a:srgbClr>
                            </a:outerShdw>
                          </a:effectLst>
                        </a:rPr>
                        <a:t>Додана вартість (грн)</a:t>
                      </a:r>
                      <a:endParaRPr lang="uk-UA" b="0" cap="none" spc="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endParaRPr>
                    </a:p>
                  </a:txBody>
                  <a:tcPr anchor="ctr">
                    <a:cell3D prstMaterial="dkEdge">
                      <a:bevel/>
                      <a:lightRig rig="flood" dir="t"/>
                    </a:cell3D>
                  </a:tcPr>
                </a:tc>
              </a:tr>
              <a:tr h="487891">
                <a:tc>
                  <a:txBody>
                    <a:bodyPr/>
                    <a:lstStyle/>
                    <a:p>
                      <a:r>
                        <a:rPr lang="uk-UA" cap="none" spc="0" dirty="0">
                          <a:ln w="18415" cmpd="sng">
                            <a:solidFill>
                              <a:srgbClr val="FFFFFF"/>
                            </a:solidFill>
                            <a:prstDash val="solid"/>
                          </a:ln>
                          <a:effectLst>
                            <a:glow rad="63500">
                              <a:schemeClr val="accent1">
                                <a:satMod val="175000"/>
                                <a:alpha val="40000"/>
                              </a:schemeClr>
                            </a:glow>
                            <a:outerShdw blurRad="63500" dir="3600000" algn="tl" rotWithShape="0">
                              <a:srgbClr val="000000">
                                <a:alpha val="70000"/>
                              </a:srgbClr>
                            </a:outerShdw>
                          </a:effectLst>
                        </a:rPr>
                        <a:t>А (вівцеферма)</a:t>
                      </a:r>
                      <a:endParaRPr lang="uk-UA" b="0" cap="none" spc="0" dirty="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endParaRPr>
                    </a:p>
                  </a:txBody>
                  <a:tcPr anchor="ctr">
                    <a:cell3D prstMaterial="dkEdge">
                      <a:bevel/>
                      <a:lightRig rig="flood" dir="t"/>
                    </a:cell3D>
                  </a:tcPr>
                </a:tc>
                <a:tc>
                  <a:txBody>
                    <a:bodyPr/>
                    <a:lstStyle/>
                    <a:p>
                      <a:r>
                        <a:rPr lang="uk-UA" cap="none" spc="0" dirty="0">
                          <a:ln w="18415" cmpd="sng">
                            <a:solidFill>
                              <a:srgbClr val="FFFFFF"/>
                            </a:solidFill>
                            <a:prstDash val="solid"/>
                          </a:ln>
                          <a:effectLst>
                            <a:glow rad="63500">
                              <a:schemeClr val="accent1">
                                <a:satMod val="175000"/>
                                <a:alpha val="40000"/>
                              </a:schemeClr>
                            </a:glow>
                            <a:outerShdw blurRad="63500" dir="3600000" algn="tl" rotWithShape="0">
                              <a:srgbClr val="000000">
                                <a:alpha val="70000"/>
                              </a:srgbClr>
                            </a:outerShdw>
                          </a:effectLst>
                        </a:rPr>
                        <a:t>60</a:t>
                      </a:r>
                      <a:endParaRPr lang="uk-UA" b="0" cap="none" spc="0" dirty="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endParaRPr>
                    </a:p>
                  </a:txBody>
                  <a:tcPr anchor="ctr">
                    <a:cell3D prstMaterial="dkEdge">
                      <a:bevel/>
                      <a:lightRig rig="flood" dir="t"/>
                    </a:cell3D>
                  </a:tcPr>
                </a:tc>
                <a:tc>
                  <a:txBody>
                    <a:bodyPr/>
                    <a:lstStyle/>
                    <a:p>
                      <a:r>
                        <a:rPr lang="uk-UA" cap="none" spc="0" dirty="0">
                          <a:ln w="18415" cmpd="sng">
                            <a:solidFill>
                              <a:srgbClr val="FFFFFF"/>
                            </a:solidFill>
                            <a:prstDash val="solid"/>
                          </a:ln>
                          <a:effectLst>
                            <a:glow rad="63500">
                              <a:schemeClr val="accent1">
                                <a:satMod val="175000"/>
                                <a:alpha val="40000"/>
                              </a:schemeClr>
                            </a:glow>
                            <a:outerShdw blurRad="63500" dir="3600000" algn="tl" rotWithShape="0">
                              <a:srgbClr val="000000">
                                <a:alpha val="70000"/>
                              </a:srgbClr>
                            </a:outerShdw>
                          </a:effectLst>
                        </a:rPr>
                        <a:t>0</a:t>
                      </a:r>
                      <a:endParaRPr lang="uk-UA" b="0" cap="none" spc="0" dirty="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endParaRPr>
                    </a:p>
                  </a:txBody>
                  <a:tcPr anchor="ctr">
                    <a:cell3D prstMaterial="dkEdge">
                      <a:bevel/>
                      <a:lightRig rig="flood" dir="t"/>
                    </a:cell3D>
                  </a:tcPr>
                </a:tc>
                <a:tc>
                  <a:txBody>
                    <a:bodyPr/>
                    <a:lstStyle/>
                    <a:p>
                      <a:r>
                        <a:rPr lang="uk-UA" cap="none" spc="0">
                          <a:ln w="18415" cmpd="sng">
                            <a:solidFill>
                              <a:srgbClr val="FFFFFF"/>
                            </a:solidFill>
                            <a:prstDash val="solid"/>
                          </a:ln>
                          <a:effectLst>
                            <a:glow rad="63500">
                              <a:schemeClr val="accent1">
                                <a:satMod val="175000"/>
                                <a:alpha val="40000"/>
                              </a:schemeClr>
                            </a:glow>
                            <a:outerShdw blurRad="63500" dir="3600000" algn="tl" rotWithShape="0">
                              <a:srgbClr val="000000">
                                <a:alpha val="70000"/>
                              </a:srgbClr>
                            </a:outerShdw>
                          </a:effectLst>
                        </a:rPr>
                        <a:t>60</a:t>
                      </a:r>
                      <a:endParaRPr lang="uk-UA" b="0" cap="none" spc="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endParaRPr>
                    </a:p>
                  </a:txBody>
                  <a:tcPr anchor="ctr">
                    <a:cell3D prstMaterial="dkEdge">
                      <a:bevel/>
                      <a:lightRig rig="flood" dir="t"/>
                    </a:cell3D>
                  </a:tcPr>
                </a:tc>
              </a:tr>
              <a:tr h="853809">
                <a:tc>
                  <a:txBody>
                    <a:bodyPr/>
                    <a:lstStyle/>
                    <a:p>
                      <a:r>
                        <a:rPr lang="uk-UA" cap="none" spc="0">
                          <a:ln w="18415" cmpd="sng">
                            <a:solidFill>
                              <a:srgbClr val="FFFFFF"/>
                            </a:solidFill>
                            <a:prstDash val="solid"/>
                          </a:ln>
                          <a:effectLst>
                            <a:glow rad="63500">
                              <a:schemeClr val="accent1">
                                <a:satMod val="175000"/>
                                <a:alpha val="40000"/>
                              </a:schemeClr>
                            </a:glow>
                            <a:outerShdw blurRad="63500" dir="3600000" algn="tl" rotWithShape="0">
                              <a:srgbClr val="000000">
                                <a:alpha val="70000"/>
                              </a:srgbClr>
                            </a:outerShdw>
                          </a:effectLst>
                        </a:rPr>
                        <a:t>Б (ткацька фабрика)</a:t>
                      </a:r>
                      <a:endParaRPr lang="uk-UA" b="0" cap="none" spc="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endParaRPr>
                    </a:p>
                  </a:txBody>
                  <a:tcPr anchor="ctr">
                    <a:cell3D prstMaterial="dkEdge">
                      <a:bevel/>
                      <a:lightRig rig="flood" dir="t"/>
                    </a:cell3D>
                  </a:tcPr>
                </a:tc>
                <a:tc>
                  <a:txBody>
                    <a:bodyPr/>
                    <a:lstStyle/>
                    <a:p>
                      <a:r>
                        <a:rPr lang="uk-UA" cap="none" spc="0" dirty="0">
                          <a:ln w="18415" cmpd="sng">
                            <a:solidFill>
                              <a:srgbClr val="FFFFFF"/>
                            </a:solidFill>
                            <a:prstDash val="solid"/>
                          </a:ln>
                          <a:effectLst>
                            <a:glow rad="63500">
                              <a:schemeClr val="accent1">
                                <a:satMod val="175000"/>
                                <a:alpha val="40000"/>
                              </a:schemeClr>
                            </a:glow>
                            <a:outerShdw blurRad="63500" dir="3600000" algn="tl" rotWithShape="0">
                              <a:srgbClr val="000000">
                                <a:alpha val="70000"/>
                              </a:srgbClr>
                            </a:outerShdw>
                          </a:effectLst>
                        </a:rPr>
                        <a:t>100</a:t>
                      </a:r>
                      <a:endParaRPr lang="uk-UA" b="0" cap="none" spc="0" dirty="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endParaRPr>
                    </a:p>
                  </a:txBody>
                  <a:tcPr anchor="ctr">
                    <a:cell3D prstMaterial="dkEdge">
                      <a:bevel/>
                      <a:lightRig rig="flood" dir="t"/>
                    </a:cell3D>
                  </a:tcPr>
                </a:tc>
                <a:tc>
                  <a:txBody>
                    <a:bodyPr/>
                    <a:lstStyle/>
                    <a:p>
                      <a:r>
                        <a:rPr lang="uk-UA" cap="none" spc="0">
                          <a:ln w="18415" cmpd="sng">
                            <a:solidFill>
                              <a:srgbClr val="FFFFFF"/>
                            </a:solidFill>
                            <a:prstDash val="solid"/>
                          </a:ln>
                          <a:effectLst>
                            <a:glow rad="63500">
                              <a:schemeClr val="accent1">
                                <a:satMod val="175000"/>
                                <a:alpha val="40000"/>
                              </a:schemeClr>
                            </a:glow>
                            <a:outerShdw blurRad="63500" dir="3600000" algn="tl" rotWithShape="0">
                              <a:srgbClr val="000000">
                                <a:alpha val="70000"/>
                              </a:srgbClr>
                            </a:outerShdw>
                          </a:effectLst>
                        </a:rPr>
                        <a:t>60</a:t>
                      </a:r>
                      <a:endParaRPr lang="uk-UA" b="0" cap="none" spc="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endParaRPr>
                    </a:p>
                  </a:txBody>
                  <a:tcPr anchor="ctr">
                    <a:cell3D prstMaterial="dkEdge">
                      <a:bevel/>
                      <a:lightRig rig="flood" dir="t"/>
                    </a:cell3D>
                  </a:tcPr>
                </a:tc>
                <a:tc>
                  <a:txBody>
                    <a:bodyPr/>
                    <a:lstStyle/>
                    <a:p>
                      <a:r>
                        <a:rPr lang="uk-UA" cap="none" spc="0">
                          <a:ln w="18415" cmpd="sng">
                            <a:solidFill>
                              <a:srgbClr val="FFFFFF"/>
                            </a:solidFill>
                            <a:prstDash val="solid"/>
                          </a:ln>
                          <a:effectLst>
                            <a:glow rad="63500">
                              <a:schemeClr val="accent1">
                                <a:satMod val="175000"/>
                                <a:alpha val="40000"/>
                              </a:schemeClr>
                            </a:glow>
                            <a:outerShdw blurRad="63500" dir="3600000" algn="tl" rotWithShape="0">
                              <a:srgbClr val="000000">
                                <a:alpha val="70000"/>
                              </a:srgbClr>
                            </a:outerShdw>
                          </a:effectLst>
                        </a:rPr>
                        <a:t>40</a:t>
                      </a:r>
                      <a:endParaRPr lang="uk-UA" b="0" cap="none" spc="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endParaRPr>
                    </a:p>
                  </a:txBody>
                  <a:tcPr anchor="ctr">
                    <a:cell3D prstMaterial="dkEdge">
                      <a:bevel/>
                      <a:lightRig rig="flood" dir="t"/>
                    </a:cell3D>
                  </a:tcPr>
                </a:tc>
              </a:tr>
              <a:tr h="853809">
                <a:tc>
                  <a:txBody>
                    <a:bodyPr/>
                    <a:lstStyle/>
                    <a:p>
                      <a:r>
                        <a:rPr lang="uk-UA" cap="none" spc="0">
                          <a:ln w="18415" cmpd="sng">
                            <a:solidFill>
                              <a:srgbClr val="FFFFFF"/>
                            </a:solidFill>
                            <a:prstDash val="solid"/>
                          </a:ln>
                          <a:effectLst>
                            <a:glow rad="63500">
                              <a:schemeClr val="accent1">
                                <a:satMod val="175000"/>
                                <a:alpha val="40000"/>
                              </a:schemeClr>
                            </a:glow>
                            <a:outerShdw blurRad="63500" dir="3600000" algn="tl" rotWithShape="0">
                              <a:srgbClr val="000000">
                                <a:alpha val="70000"/>
                              </a:srgbClr>
                            </a:outerShdw>
                          </a:effectLst>
                        </a:rPr>
                        <a:t>В (швейна фабрика)</a:t>
                      </a:r>
                      <a:endParaRPr lang="uk-UA" b="0" cap="none" spc="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endParaRPr>
                    </a:p>
                  </a:txBody>
                  <a:tcPr anchor="ctr">
                    <a:cell3D prstMaterial="dkEdge">
                      <a:bevel/>
                      <a:lightRig rig="flood" dir="t"/>
                    </a:cell3D>
                  </a:tcPr>
                </a:tc>
                <a:tc>
                  <a:txBody>
                    <a:bodyPr/>
                    <a:lstStyle/>
                    <a:p>
                      <a:r>
                        <a:rPr lang="uk-UA" cap="none" spc="0">
                          <a:ln w="18415" cmpd="sng">
                            <a:solidFill>
                              <a:srgbClr val="FFFFFF"/>
                            </a:solidFill>
                            <a:prstDash val="solid"/>
                          </a:ln>
                          <a:effectLst>
                            <a:glow rad="63500">
                              <a:schemeClr val="accent1">
                                <a:satMod val="175000"/>
                                <a:alpha val="40000"/>
                              </a:schemeClr>
                            </a:glow>
                            <a:outerShdw blurRad="63500" dir="3600000" algn="tl" rotWithShape="0">
                              <a:srgbClr val="000000">
                                <a:alpha val="70000"/>
                              </a:srgbClr>
                            </a:outerShdw>
                          </a:effectLst>
                        </a:rPr>
                        <a:t>150</a:t>
                      </a:r>
                      <a:endParaRPr lang="uk-UA" b="0" cap="none" spc="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endParaRPr>
                    </a:p>
                  </a:txBody>
                  <a:tcPr anchor="ctr">
                    <a:cell3D prstMaterial="dkEdge">
                      <a:bevel/>
                      <a:lightRig rig="flood" dir="t"/>
                    </a:cell3D>
                  </a:tcPr>
                </a:tc>
                <a:tc>
                  <a:txBody>
                    <a:bodyPr/>
                    <a:lstStyle/>
                    <a:p>
                      <a:r>
                        <a:rPr lang="uk-UA" cap="none" spc="0" dirty="0">
                          <a:ln w="18415" cmpd="sng">
                            <a:solidFill>
                              <a:srgbClr val="FFFFFF"/>
                            </a:solidFill>
                            <a:prstDash val="solid"/>
                          </a:ln>
                          <a:effectLst>
                            <a:glow rad="63500">
                              <a:schemeClr val="accent1">
                                <a:satMod val="175000"/>
                                <a:alpha val="40000"/>
                              </a:schemeClr>
                            </a:glow>
                            <a:outerShdw blurRad="63500" dir="3600000" algn="tl" rotWithShape="0">
                              <a:srgbClr val="000000">
                                <a:alpha val="70000"/>
                              </a:srgbClr>
                            </a:outerShdw>
                          </a:effectLst>
                        </a:rPr>
                        <a:t>100</a:t>
                      </a:r>
                      <a:endParaRPr lang="uk-UA" b="0" cap="none" spc="0" dirty="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endParaRPr>
                    </a:p>
                  </a:txBody>
                  <a:tcPr anchor="ctr">
                    <a:cell3D prstMaterial="dkEdge">
                      <a:bevel/>
                      <a:lightRig rig="flood" dir="t"/>
                    </a:cell3D>
                  </a:tcPr>
                </a:tc>
                <a:tc>
                  <a:txBody>
                    <a:bodyPr/>
                    <a:lstStyle/>
                    <a:p>
                      <a:r>
                        <a:rPr lang="uk-UA" cap="none" spc="0">
                          <a:ln w="18415" cmpd="sng">
                            <a:solidFill>
                              <a:srgbClr val="FFFFFF"/>
                            </a:solidFill>
                            <a:prstDash val="solid"/>
                          </a:ln>
                          <a:effectLst>
                            <a:glow rad="63500">
                              <a:schemeClr val="accent1">
                                <a:satMod val="175000"/>
                                <a:alpha val="40000"/>
                              </a:schemeClr>
                            </a:glow>
                            <a:outerShdw blurRad="63500" dir="3600000" algn="tl" rotWithShape="0">
                              <a:srgbClr val="000000">
                                <a:alpha val="70000"/>
                              </a:srgbClr>
                            </a:outerShdw>
                          </a:effectLst>
                        </a:rPr>
                        <a:t>50</a:t>
                      </a:r>
                      <a:endParaRPr lang="uk-UA" b="0" cap="none" spc="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endParaRPr>
                    </a:p>
                  </a:txBody>
                  <a:tcPr anchor="ctr">
                    <a:cell3D prstMaterial="dkEdge">
                      <a:bevel/>
                      <a:lightRig rig="flood" dir="t"/>
                    </a:cell3D>
                  </a:tcPr>
                </a:tc>
              </a:tr>
              <a:tr h="853809">
                <a:tc>
                  <a:txBody>
                    <a:bodyPr/>
                    <a:lstStyle/>
                    <a:p>
                      <a:r>
                        <a:rPr lang="uk-UA" cap="none" spc="0">
                          <a:ln w="18415" cmpd="sng">
                            <a:solidFill>
                              <a:srgbClr val="FFFFFF"/>
                            </a:solidFill>
                            <a:prstDash val="solid"/>
                          </a:ln>
                          <a:effectLst>
                            <a:glow rad="63500">
                              <a:schemeClr val="accent1">
                                <a:satMod val="175000"/>
                                <a:alpha val="40000"/>
                              </a:schemeClr>
                            </a:glow>
                            <a:outerShdw blurRad="63500" dir="3600000" algn="tl" rotWithShape="0">
                              <a:srgbClr val="000000">
                                <a:alpha val="70000"/>
                              </a:srgbClr>
                            </a:outerShdw>
                          </a:effectLst>
                        </a:rPr>
                        <a:t>Г (оптовий продавець)</a:t>
                      </a:r>
                      <a:endParaRPr lang="uk-UA" b="0" cap="none" spc="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endParaRPr>
                    </a:p>
                  </a:txBody>
                  <a:tcPr anchor="ctr">
                    <a:cell3D prstMaterial="dkEdge">
                      <a:bevel/>
                      <a:lightRig rig="flood" dir="t"/>
                    </a:cell3D>
                  </a:tcPr>
                </a:tc>
                <a:tc>
                  <a:txBody>
                    <a:bodyPr/>
                    <a:lstStyle/>
                    <a:p>
                      <a:r>
                        <a:rPr lang="uk-UA" cap="none" spc="0">
                          <a:ln w="18415" cmpd="sng">
                            <a:solidFill>
                              <a:srgbClr val="FFFFFF"/>
                            </a:solidFill>
                            <a:prstDash val="solid"/>
                          </a:ln>
                          <a:effectLst>
                            <a:glow rad="63500">
                              <a:schemeClr val="accent1">
                                <a:satMod val="175000"/>
                                <a:alpha val="40000"/>
                              </a:schemeClr>
                            </a:glow>
                            <a:outerShdw blurRad="63500" dir="3600000" algn="tl" rotWithShape="0">
                              <a:srgbClr val="000000">
                                <a:alpha val="70000"/>
                              </a:srgbClr>
                            </a:outerShdw>
                          </a:effectLst>
                        </a:rPr>
                        <a:t>175</a:t>
                      </a:r>
                      <a:endParaRPr lang="uk-UA" b="0" cap="none" spc="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endParaRPr>
                    </a:p>
                  </a:txBody>
                  <a:tcPr anchor="ctr">
                    <a:cell3D prstMaterial="dkEdge">
                      <a:bevel/>
                      <a:lightRig rig="flood" dir="t"/>
                    </a:cell3D>
                  </a:tcPr>
                </a:tc>
                <a:tc>
                  <a:txBody>
                    <a:bodyPr/>
                    <a:lstStyle/>
                    <a:p>
                      <a:r>
                        <a:rPr lang="uk-UA" cap="none" spc="0" dirty="0">
                          <a:ln w="18415" cmpd="sng">
                            <a:solidFill>
                              <a:srgbClr val="FFFFFF"/>
                            </a:solidFill>
                            <a:prstDash val="solid"/>
                          </a:ln>
                          <a:effectLst>
                            <a:glow rad="63500">
                              <a:schemeClr val="accent1">
                                <a:satMod val="175000"/>
                                <a:alpha val="40000"/>
                              </a:schemeClr>
                            </a:glow>
                            <a:outerShdw blurRad="63500" dir="3600000" algn="tl" rotWithShape="0">
                              <a:srgbClr val="000000">
                                <a:alpha val="70000"/>
                              </a:srgbClr>
                            </a:outerShdw>
                          </a:effectLst>
                        </a:rPr>
                        <a:t>150</a:t>
                      </a:r>
                      <a:endParaRPr lang="uk-UA" b="0" cap="none" spc="0" dirty="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endParaRPr>
                    </a:p>
                  </a:txBody>
                  <a:tcPr anchor="ctr">
                    <a:cell3D prstMaterial="dkEdge">
                      <a:bevel/>
                      <a:lightRig rig="flood" dir="t"/>
                    </a:cell3D>
                  </a:tcPr>
                </a:tc>
                <a:tc>
                  <a:txBody>
                    <a:bodyPr/>
                    <a:lstStyle/>
                    <a:p>
                      <a:r>
                        <a:rPr lang="uk-UA" cap="none" spc="0">
                          <a:ln w="18415" cmpd="sng">
                            <a:solidFill>
                              <a:srgbClr val="FFFFFF"/>
                            </a:solidFill>
                            <a:prstDash val="solid"/>
                          </a:ln>
                          <a:effectLst>
                            <a:glow rad="63500">
                              <a:schemeClr val="accent1">
                                <a:satMod val="175000"/>
                                <a:alpha val="40000"/>
                              </a:schemeClr>
                            </a:glow>
                            <a:outerShdw blurRad="63500" dir="3600000" algn="tl" rotWithShape="0">
                              <a:srgbClr val="000000">
                                <a:alpha val="70000"/>
                              </a:srgbClr>
                            </a:outerShdw>
                          </a:effectLst>
                        </a:rPr>
                        <a:t>25</a:t>
                      </a:r>
                      <a:endParaRPr lang="uk-UA" b="0" cap="none" spc="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endParaRPr>
                    </a:p>
                  </a:txBody>
                  <a:tcPr anchor="ctr">
                    <a:cell3D prstMaterial="dkEdge">
                      <a:bevel/>
                      <a:lightRig rig="flood" dir="t"/>
                    </a:cell3D>
                  </a:tcPr>
                </a:tc>
              </a:tr>
              <a:tr h="853809">
                <a:tc>
                  <a:txBody>
                    <a:bodyPr/>
                    <a:lstStyle/>
                    <a:p>
                      <a:r>
                        <a:rPr lang="uk-UA" cap="none" spc="0">
                          <a:ln w="18415" cmpd="sng">
                            <a:solidFill>
                              <a:srgbClr val="FFFFFF"/>
                            </a:solidFill>
                            <a:prstDash val="solid"/>
                          </a:ln>
                          <a:effectLst>
                            <a:glow rad="63500">
                              <a:schemeClr val="accent1">
                                <a:satMod val="175000"/>
                                <a:alpha val="40000"/>
                              </a:schemeClr>
                            </a:glow>
                            <a:outerShdw blurRad="63500" dir="3600000" algn="tl" rotWithShape="0">
                              <a:srgbClr val="000000">
                                <a:alpha val="70000"/>
                              </a:srgbClr>
                            </a:outerShdw>
                          </a:effectLst>
                        </a:rPr>
                        <a:t>Д (роздрібний продавець)</a:t>
                      </a:r>
                      <a:endParaRPr lang="uk-UA" b="0" cap="none" spc="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endParaRPr>
                    </a:p>
                  </a:txBody>
                  <a:tcPr anchor="ctr">
                    <a:cell3D prstMaterial="dkEdge">
                      <a:bevel/>
                      <a:lightRig rig="flood" dir="t"/>
                    </a:cell3D>
                  </a:tcPr>
                </a:tc>
                <a:tc>
                  <a:txBody>
                    <a:bodyPr/>
                    <a:lstStyle/>
                    <a:p>
                      <a:r>
                        <a:rPr lang="uk-UA" cap="none" spc="0">
                          <a:ln w="18415" cmpd="sng">
                            <a:solidFill>
                              <a:srgbClr val="FFFFFF"/>
                            </a:solidFill>
                            <a:prstDash val="solid"/>
                          </a:ln>
                          <a:effectLst>
                            <a:glow rad="63500">
                              <a:schemeClr val="accent1">
                                <a:satMod val="175000"/>
                                <a:alpha val="40000"/>
                              </a:schemeClr>
                            </a:glow>
                            <a:outerShdw blurRad="63500" dir="3600000" algn="tl" rotWithShape="0">
                              <a:srgbClr val="000000">
                                <a:alpha val="70000"/>
                              </a:srgbClr>
                            </a:outerShdw>
                          </a:effectLst>
                        </a:rPr>
                        <a:t>205</a:t>
                      </a:r>
                      <a:endParaRPr lang="uk-UA" b="0" cap="none" spc="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endParaRPr>
                    </a:p>
                  </a:txBody>
                  <a:tcPr anchor="ctr">
                    <a:cell3D prstMaterial="dkEdge">
                      <a:bevel/>
                      <a:lightRig rig="flood" dir="t"/>
                    </a:cell3D>
                  </a:tcPr>
                </a:tc>
                <a:tc>
                  <a:txBody>
                    <a:bodyPr/>
                    <a:lstStyle/>
                    <a:p>
                      <a:r>
                        <a:rPr lang="uk-UA" cap="none" spc="0" dirty="0">
                          <a:ln w="18415" cmpd="sng">
                            <a:solidFill>
                              <a:srgbClr val="FFFFFF"/>
                            </a:solidFill>
                            <a:prstDash val="solid"/>
                          </a:ln>
                          <a:effectLst>
                            <a:glow rad="63500">
                              <a:schemeClr val="accent1">
                                <a:satMod val="175000"/>
                                <a:alpha val="40000"/>
                              </a:schemeClr>
                            </a:glow>
                            <a:outerShdw blurRad="63500" dir="3600000" algn="tl" rotWithShape="0">
                              <a:srgbClr val="000000">
                                <a:alpha val="70000"/>
                              </a:srgbClr>
                            </a:outerShdw>
                          </a:effectLst>
                        </a:rPr>
                        <a:t>175</a:t>
                      </a:r>
                      <a:endParaRPr lang="uk-UA" b="0" cap="none" spc="0" dirty="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endParaRPr>
                    </a:p>
                  </a:txBody>
                  <a:tcPr anchor="ctr">
                    <a:cell3D prstMaterial="dkEdge">
                      <a:bevel/>
                      <a:lightRig rig="flood" dir="t"/>
                    </a:cell3D>
                  </a:tcPr>
                </a:tc>
                <a:tc>
                  <a:txBody>
                    <a:bodyPr/>
                    <a:lstStyle/>
                    <a:p>
                      <a:r>
                        <a:rPr lang="uk-UA" cap="none" spc="0" dirty="0">
                          <a:ln w="18415" cmpd="sng">
                            <a:solidFill>
                              <a:srgbClr val="FFFFFF"/>
                            </a:solidFill>
                            <a:prstDash val="solid"/>
                          </a:ln>
                          <a:effectLst>
                            <a:glow rad="63500">
                              <a:schemeClr val="accent1">
                                <a:satMod val="175000"/>
                                <a:alpha val="40000"/>
                              </a:schemeClr>
                            </a:glow>
                            <a:outerShdw blurRad="63500" dir="3600000" algn="tl" rotWithShape="0">
                              <a:srgbClr val="000000">
                                <a:alpha val="70000"/>
                              </a:srgbClr>
                            </a:outerShdw>
                          </a:effectLst>
                        </a:rPr>
                        <a:t>ЗО</a:t>
                      </a:r>
                      <a:endParaRPr lang="uk-UA" b="0" cap="none" spc="0" dirty="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endParaRPr>
                    </a:p>
                  </a:txBody>
                  <a:tcPr anchor="ctr">
                    <a:cell3D prstMaterial="dkEdge">
                      <a:bevel/>
                      <a:lightRig rig="flood" dir="t"/>
                    </a:cell3D>
                  </a:tcPr>
                </a:tc>
              </a:tr>
              <a:tr h="853809">
                <a:tc>
                  <a:txBody>
                    <a:bodyPr/>
                    <a:lstStyle/>
                    <a:p>
                      <a:r>
                        <a:rPr lang="uk-UA" cap="none" spc="0">
                          <a:ln w="18415" cmpd="sng">
                            <a:solidFill>
                              <a:srgbClr val="FFFFFF"/>
                            </a:solidFill>
                            <a:prstDash val="solid"/>
                          </a:ln>
                          <a:effectLst>
                            <a:glow rad="63500">
                              <a:schemeClr val="accent1">
                                <a:satMod val="175000"/>
                                <a:alpha val="40000"/>
                              </a:schemeClr>
                            </a:glow>
                            <a:outerShdw blurRad="63500" dir="3600000" algn="tl" rotWithShape="0">
                              <a:srgbClr val="000000">
                                <a:alpha val="70000"/>
                              </a:srgbClr>
                            </a:outerShdw>
                          </a:effectLst>
                        </a:rPr>
                        <a:t>Загальна вартість продукції</a:t>
                      </a:r>
                      <a:endParaRPr lang="uk-UA" b="0" cap="none" spc="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endParaRPr>
                    </a:p>
                  </a:txBody>
                  <a:tcPr anchor="ctr">
                    <a:cell3D prstMaterial="dkEdge">
                      <a:bevel/>
                      <a:lightRig rig="flood" dir="t"/>
                    </a:cell3D>
                  </a:tcPr>
                </a:tc>
                <a:tc>
                  <a:txBody>
                    <a:bodyPr/>
                    <a:lstStyle/>
                    <a:p>
                      <a:r>
                        <a:rPr lang="uk-UA" cap="none" spc="0" dirty="0">
                          <a:ln w="18415" cmpd="sng">
                            <a:solidFill>
                              <a:srgbClr val="FFFFFF"/>
                            </a:solidFill>
                            <a:prstDash val="solid"/>
                          </a:ln>
                          <a:effectLst>
                            <a:glow rad="63500">
                              <a:schemeClr val="accent1">
                                <a:satMod val="175000"/>
                                <a:alpha val="40000"/>
                              </a:schemeClr>
                            </a:glow>
                            <a:outerShdw blurRad="63500" dir="3600000" algn="tl" rotWithShape="0">
                              <a:srgbClr val="000000">
                                <a:alpha val="70000"/>
                              </a:srgbClr>
                            </a:outerShdw>
                          </a:effectLst>
                        </a:rPr>
                        <a:t>690</a:t>
                      </a:r>
                      <a:endParaRPr lang="uk-UA" b="0" cap="none" spc="0" dirty="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endParaRPr>
                    </a:p>
                  </a:txBody>
                  <a:tcPr anchor="ctr">
                    <a:cell3D prstMaterial="dkEdge">
                      <a:bevel/>
                      <a:lightRig rig="flood" dir="t"/>
                    </a:cell3D>
                  </a:tcPr>
                </a:tc>
                <a:tc>
                  <a:txBody>
                    <a:bodyPr/>
                    <a:lstStyle/>
                    <a:p>
                      <a:r>
                        <a:rPr lang="uk-UA" cap="none" spc="0">
                          <a:ln w="18415" cmpd="sng">
                            <a:solidFill>
                              <a:srgbClr val="FFFFFF"/>
                            </a:solidFill>
                            <a:prstDash val="solid"/>
                          </a:ln>
                          <a:effectLst>
                            <a:glow rad="63500">
                              <a:schemeClr val="accent1">
                                <a:satMod val="175000"/>
                                <a:alpha val="40000"/>
                              </a:schemeClr>
                            </a:glow>
                            <a:outerShdw blurRad="63500" dir="3600000" algn="tl" rotWithShape="0">
                              <a:srgbClr val="000000">
                                <a:alpha val="70000"/>
                              </a:srgbClr>
                            </a:outerShdw>
                          </a:effectLst>
                        </a:rPr>
                        <a:t>485</a:t>
                      </a:r>
                      <a:endParaRPr lang="uk-UA" b="0" cap="none" spc="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endParaRPr>
                    </a:p>
                  </a:txBody>
                  <a:tcPr anchor="ctr">
                    <a:cell3D prstMaterial="dkEdge">
                      <a:bevel/>
                      <a:lightRig rig="flood" dir="t"/>
                    </a:cell3D>
                  </a:tcPr>
                </a:tc>
                <a:tc>
                  <a:txBody>
                    <a:bodyPr/>
                    <a:lstStyle/>
                    <a:p>
                      <a:r>
                        <a:rPr lang="uk-UA" cap="none" spc="0" dirty="0">
                          <a:ln w="18415" cmpd="sng">
                            <a:solidFill>
                              <a:srgbClr val="FFFFFF"/>
                            </a:solidFill>
                            <a:prstDash val="solid"/>
                          </a:ln>
                          <a:effectLst>
                            <a:glow rad="63500">
                              <a:schemeClr val="accent1">
                                <a:satMod val="175000"/>
                                <a:alpha val="40000"/>
                              </a:schemeClr>
                            </a:glow>
                            <a:outerShdw blurRad="63500" dir="3600000" algn="tl" rotWithShape="0">
                              <a:srgbClr val="000000">
                                <a:alpha val="70000"/>
                              </a:srgbClr>
                            </a:outerShdw>
                          </a:effectLst>
                        </a:rPr>
                        <a:t>205</a:t>
                      </a:r>
                      <a:endParaRPr lang="uk-UA" b="0" cap="none" spc="0" dirty="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endParaRPr>
                    </a:p>
                  </a:txBody>
                  <a:tcPr anchor="ctr">
                    <a:cell3D prstMaterial="dkEdge">
                      <a:bevel/>
                      <a:lightRig rig="flood" dir="t"/>
                    </a:cell3D>
                  </a:tcPr>
                </a:tc>
              </a:tr>
            </a:tbl>
          </a:graphicData>
        </a:graphic>
      </p:graphicFrame>
      <p:sp>
        <p:nvSpPr>
          <p:cNvPr id="5" name="TextBox 4"/>
          <p:cNvSpPr txBox="1"/>
          <p:nvPr/>
        </p:nvSpPr>
        <p:spPr>
          <a:xfrm>
            <a:off x="1547664" y="6381328"/>
            <a:ext cx="6624736" cy="400110"/>
          </a:xfrm>
          <a:prstGeom prst="rect">
            <a:avLst/>
          </a:prstGeom>
          <a:noFill/>
        </p:spPr>
        <p:txBody>
          <a:bodyPr wrap="square" rtlCol="0">
            <a:spAutoFit/>
          </a:bodyPr>
          <a:lstStyle/>
          <a:p>
            <a:r>
              <a:rPr lang="ru-RU" sz="20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Схема </a:t>
            </a:r>
            <a:r>
              <a:rPr lang="ru-RU" sz="2000"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8</a:t>
            </a:r>
            <a:r>
              <a:rPr lang="ru-RU" sz="20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sz="20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Механізм</a:t>
            </a:r>
            <a:r>
              <a:rPr lang="ru-RU" sz="20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sz="20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створення</a:t>
            </a:r>
            <a:r>
              <a:rPr lang="ru-RU" sz="20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sz="20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доданої</a:t>
            </a:r>
            <a:r>
              <a:rPr lang="ru-RU" sz="20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sz="20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вартості</a:t>
            </a:r>
            <a:endParaRPr lang="uk-UA" sz="20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626029637"/>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5"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940966"/>
          </a:xfrm>
        </p:spPr>
        <p:style>
          <a:lnRef idx="0">
            <a:schemeClr val="accent3"/>
          </a:lnRef>
          <a:fillRef idx="3">
            <a:schemeClr val="accent3"/>
          </a:fillRef>
          <a:effectRef idx="3">
            <a:schemeClr val="accent3"/>
          </a:effectRef>
          <a:fontRef idx="minor">
            <a:schemeClr val="lt1"/>
          </a:fontRef>
        </p:style>
        <p:txBody>
          <a:bodyPr>
            <a:normAutofit fontScale="90000"/>
          </a:bodyPr>
          <a:lstStyle/>
          <a:p>
            <a:r>
              <a:rPr lang="uk-UA" dirty="0"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
            </a:r>
            <a:br>
              <a:rPr lang="uk-UA" dirty="0"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br>
            <a:r>
              <a:rPr lang="uk-UA" dirty="0"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Макроекономіка</a:t>
            </a:r>
            <a:r>
              <a:rPr lang="uk-UA" dirty="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
            </a:r>
            <a:br>
              <a:rPr lang="uk-UA" dirty="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br>
            <a:endParaRPr lang="uk-UA" dirty="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endParaRPr>
          </a:p>
        </p:txBody>
      </p:sp>
      <p:sp>
        <p:nvSpPr>
          <p:cNvPr id="3" name="Объект 2"/>
          <p:cNvSpPr>
            <a:spLocks noGrp="1"/>
          </p:cNvSpPr>
          <p:nvPr>
            <p:ph idx="1"/>
          </p:nvPr>
        </p:nvSpPr>
        <p:spPr>
          <a:xfrm>
            <a:off x="467544" y="1196752"/>
            <a:ext cx="8229600" cy="5472608"/>
          </a:xfrm>
        </p:spPr>
        <p:txBody>
          <a:bodyPr>
            <a:noAutofit/>
          </a:bodyPr>
          <a:lstStyle/>
          <a:p>
            <a:pPr marL="0" indent="0">
              <a:buNone/>
            </a:pPr>
            <a:r>
              <a:rPr lang="uk-UA" sz="16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Економічна діяльність будь-якого суспільства здійснюється такими суб'єктами, як домогосподарства, підприємства (фірми) та держава. У процесі такої діяльності між усіма її суб'єктами формується розгалужена система взаємозв'язків, що надають їй цілісного, системного характеру. Це і зумовлює, з одного боку, сукупну результативність цієї системи, що перевищує сумарний результат її складових частин, а з іншого - закономірності, що регулюють її діяльність. Макроекономіка і є тією складовою економічної теорії, що вивчає такі закономірності. Цей розділ економічної науки досліджує економіку як ціле, а також такі її складові, як домогосподарства, бізнес, державний сектор, та використовує при цьому узагальнені (сумарні) показники.</a:t>
            </a:r>
          </a:p>
          <a:p>
            <a:pPr marL="0" indent="0">
              <a:buNone/>
            </a:pPr>
            <a:r>
              <a:rPr lang="uk-UA" sz="16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Макроекономіка дає можливість вивчити не лише взаємодію елементів економічної системи, а й роль економічних факторів у її розвитку. Ця галузь економіки допомагає віднайти відповіді на такі питання: чому одна країна багатша за іншу? Як можна подолати інфляцію? Які причини безробіття? Яка економічна політика держави? Які методи впливу грошового обігу і кредитної системи на економіку? По суті, це вчення про загальний рівень національного обсягу виробництва, зайнятості, безробіття, інфляції, стан платіжного балансу країни.</a:t>
            </a:r>
          </a:p>
          <a:p>
            <a:pPr marL="0" indent="0">
              <a:buNone/>
            </a:pPr>
            <a:r>
              <a:rPr lang="uk-UA" sz="16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Макроекономіка тісно пов'язана з мікроекономікою. Вивчення макроекономічних процесів неможливе без знання законів попиту і пропозиції, формування витрат виробництва і цін на товари та економічні ресурси. Подібно до того, як неможливо розкрити закономірності функціонування живого організму без знання законів клітини, без розуміння законів мікроекономіки не можна виявити закономірності функціонування макроекономіки.</a:t>
            </a:r>
          </a:p>
          <a:p>
            <a:endParaRPr lang="uk-UA" sz="16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733358408"/>
      </p:ext>
    </p:extLst>
  </p:cSld>
  <p:clrMapOvr>
    <a:masterClrMapping/>
  </p:clrMapOvr>
  <mc:AlternateContent xmlns:mc="http://schemas.openxmlformats.org/markup-compatibility/2006">
    <mc:Choice xmlns:p14="http://schemas.microsoft.com/office/powerpoint/2010/main" Requires="p14">
      <p:transition spd="slow" p14:dur="35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52"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Scale>
                                      <p:cBhvr>
                                        <p:cTn id="14"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0" end="0"/>
                                            </p:txEl>
                                          </p:spTgt>
                                        </p:tgtEl>
                                        <p:attrNameLst>
                                          <p:attrName>ppt_x</p:attrName>
                                          <p:attrName>ppt_y</p:attrName>
                                        </p:attrNameLst>
                                      </p:cBhvr>
                                    </p:animMotion>
                                    <p:animEffect transition="in" filter="fade">
                                      <p:cBhvr>
                                        <p:cTn id="16" dur="1000"/>
                                        <p:tgtEl>
                                          <p:spTgt spid="3">
                                            <p:txEl>
                                              <p:pRg st="0" end="0"/>
                                            </p:txEl>
                                          </p:spTgt>
                                        </p:tgtEl>
                                      </p:cBhvr>
                                    </p:animEffect>
                                  </p:childTnLst>
                                </p:cTn>
                              </p:par>
                            </p:childTnLst>
                          </p:cTn>
                        </p:par>
                        <p:par>
                          <p:cTn id="17" fill="hold">
                            <p:stCondLst>
                              <p:cond delay="2000"/>
                            </p:stCondLst>
                            <p:childTnLst>
                              <p:par>
                                <p:cTn id="18" presetID="52" presetClass="entr" presetSubtype="0"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Scale>
                                      <p:cBhvr>
                                        <p:cTn id="20"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3">
                                            <p:txEl>
                                              <p:pRg st="1" end="1"/>
                                            </p:txEl>
                                          </p:spTgt>
                                        </p:tgtEl>
                                        <p:attrNameLst>
                                          <p:attrName>ppt_x</p:attrName>
                                          <p:attrName>ppt_y</p:attrName>
                                        </p:attrNameLst>
                                      </p:cBhvr>
                                    </p:animMotion>
                                    <p:animEffect transition="in" filter="fade">
                                      <p:cBhvr>
                                        <p:cTn id="22" dur="1000"/>
                                        <p:tgtEl>
                                          <p:spTgt spid="3">
                                            <p:txEl>
                                              <p:pRg st="1" end="1"/>
                                            </p:txEl>
                                          </p:spTgt>
                                        </p:tgtEl>
                                      </p:cBhvr>
                                    </p:animEffect>
                                  </p:childTnLst>
                                </p:cTn>
                              </p:par>
                            </p:childTnLst>
                          </p:cTn>
                        </p:par>
                        <p:par>
                          <p:cTn id="23" fill="hold">
                            <p:stCondLst>
                              <p:cond delay="3000"/>
                            </p:stCondLst>
                            <p:childTnLst>
                              <p:par>
                                <p:cTn id="24" presetID="52" presetClass="entr" presetSubtype="0" fill="hold" grpId="0" nodeType="after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Scale>
                                      <p:cBhvr>
                                        <p:cTn id="26"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3">
                                            <p:txEl>
                                              <p:pRg st="2" end="2"/>
                                            </p:txEl>
                                          </p:spTgt>
                                        </p:tgtEl>
                                        <p:attrNameLst>
                                          <p:attrName>ppt_x</p:attrName>
                                          <p:attrName>ppt_y</p:attrName>
                                        </p:attrNameLst>
                                      </p:cBhvr>
                                    </p:animMotion>
                                    <p:animEffect transition="in" filter="fade">
                                      <p:cBhvr>
                                        <p:cTn id="28"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457200" y="188640"/>
            <a:ext cx="8229600" cy="6669360"/>
          </a:xfrm>
        </p:spPr>
        <p:txBody>
          <a:bodyPr>
            <a:noAutofit/>
          </a:bodyPr>
          <a:lstStyle/>
          <a:p>
            <a:pPr marL="0" indent="0">
              <a:buNone/>
            </a:pPr>
            <a:r>
              <a:rPr lang="uk-UA" sz="15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На цій схемі показано процес створення доданої вартості при виготовленні вовняної куртки. Фірма А, вирощуючи овець, одержує з них вовну, яку продає ткацькій фабриці за 60 грн. Оскільки фермер не здійснив жодних закупок, щоб отримати цю вовну, то ці 60 </a:t>
            </a:r>
            <a:r>
              <a:rPr lang="uk-UA" sz="15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грн</a:t>
            </a:r>
            <a:r>
              <a:rPr lang="uk-UA" sz="15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є для нього доданою вартістю, тобто отриманим доходом. На ткацькій фабриці з придбаної вовни виробляють тканину, що реалізується за 100 грн. Оскільки при цьому було придбано вовни за 60 </a:t>
            </a:r>
            <a:r>
              <a:rPr lang="uk-UA" sz="15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грн</a:t>
            </a:r>
            <a:r>
              <a:rPr lang="uk-UA" sz="15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то з вирученої суми від продажу тканини вони вираховуються, і додана вартість становить 40 </a:t>
            </a:r>
            <a:r>
              <a:rPr lang="uk-UA" sz="15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грн</a:t>
            </a:r>
            <a:r>
              <a:rPr lang="uk-UA" sz="15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(100 мінус 60). Аналогічно визначається додана вартість і іншими фірмами. При цьому загальна сума доданої вартості, створеної усіма фірмами, становить 205 </a:t>
            </a:r>
            <a:r>
              <a:rPr lang="uk-UA" sz="15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грн</a:t>
            </a:r>
            <a:r>
              <a:rPr lang="uk-UA" sz="15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тоді як сума цін проданих усіма фірмами товарів дорівнює 690 грн. Остання включає, крім доданої вартості, і проміжний продукт - 485 грн.</a:t>
            </a:r>
          </a:p>
          <a:p>
            <a:pPr marL="0" indent="0">
              <a:buNone/>
            </a:pPr>
            <a:r>
              <a:rPr lang="uk-UA" sz="15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Слід звернути увагу ще на один момент. Сума доданої вартості, створеної усіма фірмами, дорівнює ціні кінцевого продукту, яким є вовняна куртка, продана роздрібним продавцем за 205 грн. Звідси висновок: вартість кінцевого продукту дорівнює сумі доданої вартості, створеної усіма виробниками цього продукту. І якщо скласти додану вартість, створену всіма суб'єктами національної економіки, то одержана сума за величиною буде вартістю кінцевого продукту, або валовим внутрішнім продуктом.</a:t>
            </a:r>
          </a:p>
          <a:p>
            <a:pPr marL="0" indent="0">
              <a:buNone/>
            </a:pPr>
            <a:r>
              <a:rPr lang="uk-UA" sz="15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Другим є метод витрат, або кінцевого використання. ВВП, як уже зазначалось, є кінцевим продуктом, тобто таким, що надходить в остаточне споживання. Тому обчислити його можна шляхом визначення витрат тих суб'єктів національної економіки, що є покупцями цього кінцевого продукту. Ними є домогосподарства, що купують споживчі товари, приватні підприємці, які купують інвестиційні товари, та уряд, що витрачає державні кошти на придбання певних товарів та послуг. Оскільки ці кінцеві товари реалізуються за ринковими цінами, то сума останніх визначає величину ВВП. А вона буде дорівнювати сумі тих витрат, які всі категорії покупців кінцевих товарів, що складають ВВП, витрачають на їх придбання. Тому цей метод і називається методом витрат або потоку товарів чи кінцевого використання.</a:t>
            </a:r>
          </a:p>
          <a:p>
            <a:pPr marL="0" indent="0">
              <a:buNone/>
            </a:pPr>
            <a:r>
              <a:rPr lang="uk-UA" sz="15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Обчислення ВВП цим методом здійснюється за такою формулою: ВВП = С + І + У + </a:t>
            </a:r>
            <a:r>
              <a:rPr lang="uk-UA" sz="15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Еч</a:t>
            </a:r>
            <a:r>
              <a:rPr lang="uk-UA" sz="15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a:t>
            </a:r>
          </a:p>
          <a:p>
            <a:pPr marL="0" indent="0">
              <a:buNone/>
            </a:pPr>
            <a:r>
              <a:rPr lang="uk-UA" sz="15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де С - споживчі витрати; І - валові приватні інвестиції; У - урядові витрати; </a:t>
            </a:r>
            <a:r>
              <a:rPr lang="uk-UA" sz="15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Еч</a:t>
            </a:r>
            <a:r>
              <a:rPr lang="uk-UA" sz="15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 чистий експорт, тобто різниця між експортом і імпортом товарів.</a:t>
            </a:r>
          </a:p>
          <a:p>
            <a:endParaRPr lang="uk-UA" sz="15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16868148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Scale>
                                      <p:cBhvr>
                                        <p:cTn id="13"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3">
                                            <p:txEl>
                                              <p:pRg st="1" end="1"/>
                                            </p:txEl>
                                          </p:spTgt>
                                        </p:tgtEl>
                                        <p:attrNameLst>
                                          <p:attrName>ppt_x</p:attrName>
                                          <p:attrName>ppt_y</p:attrName>
                                        </p:attrNameLst>
                                      </p:cBhvr>
                                    </p:animMotion>
                                    <p:animEffect transition="in" filter="fade">
                                      <p:cBhvr>
                                        <p:cTn id="15" dur="1000"/>
                                        <p:tgtEl>
                                          <p:spTgt spid="3">
                                            <p:txEl>
                                              <p:pRg st="1" end="1"/>
                                            </p:txEl>
                                          </p:spTgt>
                                        </p:tgtEl>
                                      </p:cBhvr>
                                    </p:animEffect>
                                  </p:childTnLst>
                                </p:cTn>
                              </p:par>
                            </p:childTnLst>
                          </p:cTn>
                        </p:par>
                        <p:par>
                          <p:cTn id="16" fill="hold">
                            <p:stCondLst>
                              <p:cond delay="2000"/>
                            </p:stCondLst>
                            <p:childTnLst>
                              <p:par>
                                <p:cTn id="17" presetID="5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Scale>
                                      <p:cBhvr>
                                        <p:cTn id="19"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3">
                                            <p:txEl>
                                              <p:pRg st="2" end="2"/>
                                            </p:txEl>
                                          </p:spTgt>
                                        </p:tgtEl>
                                        <p:attrNameLst>
                                          <p:attrName>ppt_x</p:attrName>
                                          <p:attrName>ppt_y</p:attrName>
                                        </p:attrNameLst>
                                      </p:cBhvr>
                                    </p:animMotion>
                                    <p:animEffect transition="in" filter="fade">
                                      <p:cBhvr>
                                        <p:cTn id="21" dur="1000"/>
                                        <p:tgtEl>
                                          <p:spTgt spid="3">
                                            <p:txEl>
                                              <p:pRg st="2" end="2"/>
                                            </p:txEl>
                                          </p:spTgt>
                                        </p:tgtEl>
                                      </p:cBhvr>
                                    </p:animEffect>
                                  </p:childTnLst>
                                </p:cTn>
                              </p:par>
                            </p:childTnLst>
                          </p:cTn>
                        </p:par>
                        <p:par>
                          <p:cTn id="22" fill="hold">
                            <p:stCondLst>
                              <p:cond delay="3000"/>
                            </p:stCondLst>
                            <p:childTnLst>
                              <p:par>
                                <p:cTn id="23" presetID="5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Scale>
                                      <p:cBhvr>
                                        <p:cTn id="25"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3">
                                            <p:txEl>
                                              <p:pRg st="3" end="3"/>
                                            </p:txEl>
                                          </p:spTgt>
                                        </p:tgtEl>
                                        <p:attrNameLst>
                                          <p:attrName>ppt_x</p:attrName>
                                          <p:attrName>ppt_y</p:attrName>
                                        </p:attrNameLst>
                                      </p:cBhvr>
                                    </p:animMotion>
                                    <p:animEffect transition="in" filter="fade">
                                      <p:cBhvr>
                                        <p:cTn id="27" dur="1000"/>
                                        <p:tgtEl>
                                          <p:spTgt spid="3">
                                            <p:txEl>
                                              <p:pRg st="3" end="3"/>
                                            </p:txEl>
                                          </p:spTgt>
                                        </p:tgtEl>
                                      </p:cBhvr>
                                    </p:animEffect>
                                  </p:childTnLst>
                                </p:cTn>
                              </p:par>
                            </p:childTnLst>
                          </p:cTn>
                        </p:par>
                        <p:par>
                          <p:cTn id="28" fill="hold">
                            <p:stCondLst>
                              <p:cond delay="4000"/>
                            </p:stCondLst>
                            <p:childTnLst>
                              <p:par>
                                <p:cTn id="29" presetID="52"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Scale>
                                      <p:cBhvr>
                                        <p:cTn id="31"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3">
                                            <p:txEl>
                                              <p:pRg st="4" end="4"/>
                                            </p:txEl>
                                          </p:spTgt>
                                        </p:tgtEl>
                                        <p:attrNameLst>
                                          <p:attrName>ppt_x</p:attrName>
                                          <p:attrName>ppt_y</p:attrName>
                                        </p:attrNameLst>
                                      </p:cBhvr>
                                    </p:animMotion>
                                    <p:animEffect transition="in" filter="fade">
                                      <p:cBhvr>
                                        <p:cTn id="33"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6" name="Текст 5"/>
          <p:cNvSpPr>
            <a:spLocks noGrp="1"/>
          </p:cNvSpPr>
          <p:nvPr>
            <p:ph type="body" sz="half" idx="2"/>
          </p:nvPr>
        </p:nvSpPr>
        <p:spPr>
          <a:xfrm>
            <a:off x="575556" y="0"/>
            <a:ext cx="8064896" cy="3240360"/>
          </a:xfrm>
        </p:spPr>
        <p:txBody>
          <a:bodyPr>
            <a:noAutofit/>
          </a:bodyPr>
          <a:lstStyle/>
          <a:p>
            <a:r>
              <a:rPr lang="ru-RU" sz="16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Валовий</a:t>
            </a:r>
            <a:r>
              <a:rPr lang="ru-RU" sz="16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sz="16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внутрішній</a:t>
            </a:r>
            <a:r>
              <a:rPr lang="ru-RU" sz="16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продукт, </a:t>
            </a:r>
            <a:r>
              <a:rPr lang="ru-RU" sz="16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обчислений</a:t>
            </a:r>
            <a:r>
              <a:rPr lang="ru-RU" sz="16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за </a:t>
            </a:r>
            <a:r>
              <a:rPr lang="ru-RU" sz="16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цією</a:t>
            </a:r>
            <a:r>
              <a:rPr lang="ru-RU" sz="16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формулою, </a:t>
            </a:r>
            <a:r>
              <a:rPr lang="ru-RU" sz="16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має</a:t>
            </a:r>
            <a:r>
              <a:rPr lang="ru-RU" sz="16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sz="16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таку</a:t>
            </a:r>
            <a:r>
              <a:rPr lang="ru-RU" sz="16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структуру (див. схему </a:t>
            </a:r>
            <a:r>
              <a:rPr lang="ru-RU" sz="1600"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9</a:t>
            </a:r>
            <a:r>
              <a:rPr lang="ru-RU" sz="16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a:t>
            </a:r>
          </a:p>
          <a:p>
            <a:r>
              <a:rPr lang="ru-RU" sz="16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Споживчі</a:t>
            </a:r>
            <a:r>
              <a:rPr lang="ru-RU" sz="16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sz="16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витрати</a:t>
            </a:r>
            <a:r>
              <a:rPr lang="ru-RU" sz="16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sz="16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становлять</a:t>
            </a:r>
            <a:r>
              <a:rPr lang="ru-RU" sz="16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sz="16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витрати</a:t>
            </a:r>
            <a:r>
              <a:rPr lang="ru-RU" sz="16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sz="16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домогосподарств</a:t>
            </a:r>
            <a:r>
              <a:rPr lang="ru-RU" sz="16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на </a:t>
            </a:r>
            <a:r>
              <a:rPr lang="ru-RU" sz="16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придбання</a:t>
            </a:r>
            <a:r>
              <a:rPr lang="ru-RU" sz="16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sz="16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споживчих</a:t>
            </a:r>
            <a:r>
              <a:rPr lang="ru-RU" sz="16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sz="16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товарів</a:t>
            </a:r>
            <a:r>
              <a:rPr lang="ru-RU" sz="16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sz="16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що</a:t>
            </a:r>
            <a:r>
              <a:rPr lang="ru-RU" sz="16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sz="16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використовуються</a:t>
            </a:r>
            <a:r>
              <a:rPr lang="ru-RU" sz="16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для </a:t>
            </a:r>
            <a:r>
              <a:rPr lang="ru-RU" sz="16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особистого</a:t>
            </a:r>
            <a:r>
              <a:rPr lang="ru-RU" sz="16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sz="16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споживання</a:t>
            </a:r>
            <a:r>
              <a:rPr lang="ru-RU" sz="16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sz="16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тобто</a:t>
            </a:r>
            <a:r>
              <a:rPr lang="ru-RU" sz="16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sz="16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задоволення</a:t>
            </a:r>
            <a:r>
              <a:rPr lang="ru-RU" sz="16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sz="16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особистих</a:t>
            </a:r>
            <a:r>
              <a:rPr lang="ru-RU" sz="16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потреб. </a:t>
            </a:r>
            <a:r>
              <a:rPr lang="ru-RU" sz="16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Інвестиційні</a:t>
            </a:r>
            <a:r>
              <a:rPr lang="ru-RU" sz="16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sz="16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витрати</a:t>
            </a:r>
            <a:r>
              <a:rPr lang="ru-RU" sz="16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sz="16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включають</a:t>
            </a:r>
            <a:r>
              <a:rPr lang="ru-RU" sz="16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sz="16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витрати</a:t>
            </a:r>
            <a:r>
              <a:rPr lang="ru-RU" sz="16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sz="16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приватних</a:t>
            </a:r>
            <a:r>
              <a:rPr lang="ru-RU" sz="16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sz="16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підприємців</a:t>
            </a:r>
            <a:r>
              <a:rPr lang="ru-RU" sz="16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на </a:t>
            </a:r>
            <a:r>
              <a:rPr lang="ru-RU" sz="16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капіталовкладення</a:t>
            </a:r>
            <a:r>
              <a:rPr lang="ru-RU" sz="16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і </a:t>
            </a:r>
            <a:r>
              <a:rPr lang="ru-RU" sz="16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приріст</a:t>
            </a:r>
            <a:r>
              <a:rPr lang="ru-RU" sz="16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sz="16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запасів</a:t>
            </a:r>
            <a:r>
              <a:rPr lang="ru-RU" sz="16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sz="16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Урядові</a:t>
            </a:r>
            <a:r>
              <a:rPr lang="ru-RU" sz="16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sz="16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витрати</a:t>
            </a:r>
            <a:r>
              <a:rPr lang="ru-RU" sz="16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 </a:t>
            </a:r>
            <a:r>
              <a:rPr lang="ru-RU" sz="16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це</a:t>
            </a:r>
            <a:r>
              <a:rPr lang="ru-RU" sz="16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sz="16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витрати</a:t>
            </a:r>
            <a:r>
              <a:rPr lang="ru-RU" sz="16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з державного бюджету на </a:t>
            </a:r>
            <a:r>
              <a:rPr lang="ru-RU" sz="16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придбання</a:t>
            </a:r>
            <a:r>
              <a:rPr lang="ru-RU" sz="16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sz="16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товарів</a:t>
            </a:r>
            <a:r>
              <a:rPr lang="ru-RU" sz="16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і </a:t>
            </a:r>
            <a:r>
              <a:rPr lang="ru-RU" sz="16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послуг</a:t>
            </a:r>
            <a:r>
              <a:rPr lang="ru-RU" sz="16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для </a:t>
            </a:r>
            <a:r>
              <a:rPr lang="ru-RU" sz="16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державних</a:t>
            </a:r>
            <a:r>
              <a:rPr lang="ru-RU" sz="16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потреб. </a:t>
            </a:r>
            <a:r>
              <a:rPr lang="ru-RU" sz="16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Щодо</a:t>
            </a:r>
            <a:r>
              <a:rPr lang="ru-RU" sz="16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чистого </a:t>
            </a:r>
            <a:r>
              <a:rPr lang="ru-RU" sz="16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експорту</a:t>
            </a:r>
            <a:r>
              <a:rPr lang="ru-RU" sz="16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то </a:t>
            </a:r>
            <a:r>
              <a:rPr lang="ru-RU" sz="16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його</a:t>
            </a:r>
            <a:r>
              <a:rPr lang="ru-RU" sz="16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sz="16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необхідно</a:t>
            </a:r>
            <a:r>
              <a:rPr lang="ru-RU" sz="16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sz="16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враховувати</a:t>
            </a:r>
            <a:r>
              <a:rPr lang="ru-RU" sz="16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sz="16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оскільки</a:t>
            </a:r>
            <a:r>
              <a:rPr lang="ru-RU" sz="16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sz="16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частина</a:t>
            </a:r>
            <a:r>
              <a:rPr lang="ru-RU" sz="16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sz="16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кінцевих</a:t>
            </a:r>
            <a:r>
              <a:rPr lang="ru-RU" sz="16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sz="16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товарів</a:t>
            </a:r>
            <a:r>
              <a:rPr lang="ru-RU" sz="16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sz="16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створених</a:t>
            </a:r>
            <a:r>
              <a:rPr lang="ru-RU" sz="16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у </a:t>
            </a:r>
            <a:r>
              <a:rPr lang="ru-RU" sz="16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національній</a:t>
            </a:r>
            <a:r>
              <a:rPr lang="ru-RU" sz="16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sz="16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економіці</a:t>
            </a:r>
            <a:r>
              <a:rPr lang="ru-RU" sz="16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sz="1600" dirty="0" err="1"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реалізується</a:t>
            </a:r>
            <a:r>
              <a:rPr lang="ru-RU" sz="1600"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uk-UA" sz="16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за межами країни, і внутрішні покупці їх не можуть придбати, але в той же час вони купують ті товари, що ввозяться в країну, тобто імпортуються. При цьому при перевищенні експорту над імпортом сума витрат усіх покупців національної економіки збільшується на це перевищення, а при перевищенні імпорту над експортом ця різниця </a:t>
            </a:r>
            <a:r>
              <a:rPr lang="uk-UA" sz="16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мінусується</a:t>
            </a:r>
            <a:r>
              <a:rPr lang="uk-UA" sz="16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a:t>
            </a:r>
            <a:endParaRPr lang="ru-RU" sz="16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endParaRPr>
          </a:p>
          <a:p>
            <a:endParaRPr lang="uk-UA" sz="16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endParaRPr>
          </a:p>
        </p:txBody>
      </p:sp>
      <p:pic>
        <p:nvPicPr>
          <p:cNvPr id="4098" name="Picture 2" descr="C:\Users\Twinkle94\Desktop\image075.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899592" y="3108948"/>
            <a:ext cx="7272808" cy="35333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062462" y="6551734"/>
            <a:ext cx="5922519" cy="338554"/>
          </a:xfrm>
          <a:prstGeom prst="rect">
            <a:avLst/>
          </a:prstGeom>
          <a:noFill/>
        </p:spPr>
        <p:txBody>
          <a:bodyPr wrap="none" rtlCol="0">
            <a:spAutoFit/>
          </a:bodyPr>
          <a:lstStyle/>
          <a:p>
            <a:r>
              <a:rPr lang="ru-RU" sz="16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Схема </a:t>
            </a:r>
            <a:r>
              <a:rPr lang="ru-RU" sz="1600"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9.</a:t>
            </a:r>
            <a:r>
              <a:rPr lang="ru-RU" sz="16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Структура валового </a:t>
            </a:r>
            <a:r>
              <a:rPr lang="ru-RU" sz="16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внутрішнього</a:t>
            </a:r>
            <a:r>
              <a:rPr lang="ru-RU" sz="16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продукту за </a:t>
            </a:r>
            <a:r>
              <a:rPr lang="ru-RU" sz="16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витратами</a:t>
            </a:r>
            <a:endParaRPr lang="uk-UA" sz="16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24435801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xEl>
                                              <p:pRg st="0" end="0"/>
                                            </p:txEl>
                                          </p:spTgt>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6">
                                            <p:txEl>
                                              <p:pRg st="1" end="1"/>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6">
                                            <p:txEl>
                                              <p:pRg st="1" end="1"/>
                                            </p:txEl>
                                          </p:spTgt>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5" presetClass="entr" presetSubtype="0" fill="hold" nodeType="afterEffect">
                                  <p:stCondLst>
                                    <p:cond delay="0"/>
                                  </p:stCondLst>
                                  <p:childTnLst>
                                    <p:set>
                                      <p:cBhvr>
                                        <p:cTn id="20" dur="1" fill="hold">
                                          <p:stCondLst>
                                            <p:cond delay="0"/>
                                          </p:stCondLst>
                                        </p:cTn>
                                        <p:tgtEl>
                                          <p:spTgt spid="4098"/>
                                        </p:tgtEl>
                                        <p:attrNameLst>
                                          <p:attrName>style.visibility</p:attrName>
                                        </p:attrNameLst>
                                      </p:cBhvr>
                                      <p:to>
                                        <p:strVal val="visible"/>
                                      </p:to>
                                    </p:set>
                                    <p:animEffect transition="in" filter="fade">
                                      <p:cBhvr>
                                        <p:cTn id="21" dur="2000"/>
                                        <p:tgtEl>
                                          <p:spTgt spid="4098"/>
                                        </p:tgtEl>
                                      </p:cBhvr>
                                    </p:animEffect>
                                    <p:anim calcmode="lin" valueType="num">
                                      <p:cBhvr>
                                        <p:cTn id="22" dur="2000" fill="hold"/>
                                        <p:tgtEl>
                                          <p:spTgt spid="4098"/>
                                        </p:tgtEl>
                                        <p:attrNameLst>
                                          <p:attrName>style.rotation</p:attrName>
                                        </p:attrNameLst>
                                      </p:cBhvr>
                                      <p:tavLst>
                                        <p:tav tm="0">
                                          <p:val>
                                            <p:fltVal val="720"/>
                                          </p:val>
                                        </p:tav>
                                        <p:tav tm="100000">
                                          <p:val>
                                            <p:fltVal val="0"/>
                                          </p:val>
                                        </p:tav>
                                      </p:tavLst>
                                    </p:anim>
                                    <p:anim calcmode="lin" valueType="num">
                                      <p:cBhvr>
                                        <p:cTn id="23" dur="2000" fill="hold"/>
                                        <p:tgtEl>
                                          <p:spTgt spid="4098"/>
                                        </p:tgtEl>
                                        <p:attrNameLst>
                                          <p:attrName>ppt_h</p:attrName>
                                        </p:attrNameLst>
                                      </p:cBhvr>
                                      <p:tavLst>
                                        <p:tav tm="0">
                                          <p:val>
                                            <p:fltVal val="0"/>
                                          </p:val>
                                        </p:tav>
                                        <p:tav tm="100000">
                                          <p:val>
                                            <p:strVal val="#ppt_h"/>
                                          </p:val>
                                        </p:tav>
                                      </p:tavLst>
                                    </p:anim>
                                    <p:anim calcmode="lin" valueType="num">
                                      <p:cBhvr>
                                        <p:cTn id="24" dur="2000" fill="hold"/>
                                        <p:tgtEl>
                                          <p:spTgt spid="4098"/>
                                        </p:tgtEl>
                                        <p:attrNameLst>
                                          <p:attrName>ppt_w</p:attrName>
                                        </p:attrNameLst>
                                      </p:cBhvr>
                                      <p:tavLst>
                                        <p:tav tm="0">
                                          <p:val>
                                            <p:fltVal val="0"/>
                                          </p:val>
                                        </p:tav>
                                        <p:tav tm="100000">
                                          <p:val>
                                            <p:strVal val="#ppt_w"/>
                                          </p:val>
                                        </p:tav>
                                      </p:tavLst>
                                    </p:anim>
                                  </p:childTnLst>
                                </p:cTn>
                              </p:par>
                            </p:childTnLst>
                          </p:cTn>
                        </p:par>
                        <p:par>
                          <p:cTn id="25" fill="hold">
                            <p:stCondLst>
                              <p:cond delay="4000"/>
                            </p:stCondLst>
                            <p:childTnLst>
                              <p:par>
                                <p:cTn id="26" presetID="52"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Scale>
                                      <p:cBhvr>
                                        <p:cTn id="28"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7"/>
                                        </p:tgtEl>
                                        <p:attrNameLst>
                                          <p:attrName>ppt_x</p:attrName>
                                          <p:attrName>ppt_y</p:attrName>
                                        </p:attrNameLst>
                                      </p:cBhvr>
                                    </p:animMotion>
                                    <p:animEffect transition="in" filter="fade">
                                      <p:cBhvr>
                                        <p:cTn id="3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467544" y="260648"/>
            <a:ext cx="8229600" cy="936105"/>
          </a:xfrm>
        </p:spPr>
        <p:txBody>
          <a:bodyPr>
            <a:normAutofit/>
          </a:bodyPr>
          <a:lstStyle/>
          <a:p>
            <a:pPr marL="0" indent="0">
              <a:buNone/>
            </a:pPr>
            <a:r>
              <a:rPr lang="ru-RU" sz="24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Уявлення</a:t>
            </a:r>
            <a:r>
              <a:rPr lang="ru-RU" sz="24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про склад ВВП </a:t>
            </a:r>
            <a:r>
              <a:rPr lang="ru-RU" sz="24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України</a:t>
            </a:r>
            <a:r>
              <a:rPr lang="ru-RU" sz="24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sz="24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визначений</a:t>
            </a:r>
            <a:r>
              <a:rPr lang="ru-RU" sz="24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методом </a:t>
            </a:r>
            <a:r>
              <a:rPr lang="ru-RU" sz="24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витрат</a:t>
            </a:r>
            <a:r>
              <a:rPr lang="ru-RU" sz="24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sz="24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дає</a:t>
            </a:r>
            <a:r>
              <a:rPr lang="ru-RU" sz="24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sz="24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таблиця</a:t>
            </a:r>
            <a:r>
              <a:rPr lang="ru-RU" sz="24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sz="2400"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1</a:t>
            </a:r>
            <a:r>
              <a:rPr lang="ru-RU" sz="24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a:t>
            </a:r>
            <a:endParaRPr lang="uk-UA" sz="24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endParaRPr>
          </a:p>
        </p:txBody>
      </p:sp>
      <p:graphicFrame>
        <p:nvGraphicFramePr>
          <p:cNvPr id="4" name="Таблица 3"/>
          <p:cNvGraphicFramePr>
            <a:graphicFrameLocks noGrp="1"/>
          </p:cNvGraphicFramePr>
          <p:nvPr>
            <p:extLst>
              <p:ext uri="{D42A27DB-BD31-4B8C-83A1-F6EECF244321}">
                <p14:modId xmlns:p14="http://schemas.microsoft.com/office/powerpoint/2010/main" val="2479078441"/>
              </p:ext>
            </p:extLst>
          </p:nvPr>
        </p:nvGraphicFramePr>
        <p:xfrm>
          <a:off x="539552" y="1196752"/>
          <a:ext cx="7992890" cy="5052056"/>
        </p:xfrm>
        <a:graphic>
          <a:graphicData uri="http://schemas.openxmlformats.org/drawingml/2006/table">
            <a:tbl>
              <a:tblPr>
                <a:tableStyleId>{35758FB7-9AC5-4552-8A53-C91805E547FA}</a:tableStyleId>
              </a:tblPr>
              <a:tblGrid>
                <a:gridCol w="1598578"/>
                <a:gridCol w="1598578"/>
                <a:gridCol w="1598578"/>
                <a:gridCol w="1598578"/>
                <a:gridCol w="1598578"/>
              </a:tblGrid>
              <a:tr h="360642">
                <a:tc>
                  <a:txBody>
                    <a:bodyPr/>
                    <a:lstStyle/>
                    <a:p>
                      <a:r>
                        <a:rPr lang="uk-UA" sz="1600" b="0" cap="none" spc="0" dirty="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Роки</a:t>
                      </a:r>
                    </a:p>
                  </a:txBody>
                  <a:tcPr marL="80821" marR="80821" marT="40410" marB="40410" anchor="ctr"/>
                </a:tc>
                <a:tc>
                  <a:txBody>
                    <a:bodyPr/>
                    <a:lstStyle/>
                    <a:p>
                      <a:r>
                        <a:rPr lang="uk-UA" sz="1600" b="0" cap="none" spc="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1995</a:t>
                      </a:r>
                    </a:p>
                  </a:txBody>
                  <a:tcPr marL="80821" marR="80821" marT="40410" marB="40410" anchor="ctr"/>
                </a:tc>
                <a:tc>
                  <a:txBody>
                    <a:bodyPr/>
                    <a:lstStyle/>
                    <a:p>
                      <a:r>
                        <a:rPr lang="uk-UA" sz="1600" b="0" cap="none" spc="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2000</a:t>
                      </a:r>
                    </a:p>
                  </a:txBody>
                  <a:tcPr marL="80821" marR="80821" marT="40410" marB="40410" anchor="ctr"/>
                </a:tc>
                <a:tc>
                  <a:txBody>
                    <a:bodyPr/>
                    <a:lstStyle/>
                    <a:p>
                      <a:r>
                        <a:rPr lang="uk-UA" sz="1600" b="0" cap="none" spc="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2005</a:t>
                      </a:r>
                    </a:p>
                  </a:txBody>
                  <a:tcPr marL="80821" marR="80821" marT="40410" marB="40410" anchor="ctr"/>
                </a:tc>
                <a:tc>
                  <a:txBody>
                    <a:bodyPr/>
                    <a:lstStyle/>
                    <a:p>
                      <a:r>
                        <a:rPr lang="uk-UA" sz="1600" b="0" cap="none" spc="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2008</a:t>
                      </a:r>
                    </a:p>
                  </a:txBody>
                  <a:tcPr marL="80821" marR="80821" marT="40410" marB="40410" anchor="ctr"/>
                </a:tc>
              </a:tr>
              <a:tr h="360642">
                <a:tc>
                  <a:txBody>
                    <a:bodyPr/>
                    <a:lstStyle/>
                    <a:p>
                      <a:r>
                        <a:rPr lang="uk-UA" sz="1600" b="0" cap="none" spc="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Складові ВВП</a:t>
                      </a:r>
                    </a:p>
                  </a:txBody>
                  <a:tcPr marL="80821" marR="80821" marT="40410" marB="40410" anchor="ctr"/>
                </a:tc>
                <a:tc>
                  <a:txBody>
                    <a:bodyPr/>
                    <a:lstStyle/>
                    <a:p>
                      <a:r>
                        <a:rPr lang="uk-UA" sz="1600" b="0" cap="none" spc="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трлн крб</a:t>
                      </a:r>
                    </a:p>
                  </a:txBody>
                  <a:tcPr marL="80821" marR="80821" marT="40410" marB="40410" anchor="ctr"/>
                </a:tc>
                <a:tc gridSpan="3">
                  <a:txBody>
                    <a:bodyPr/>
                    <a:lstStyle/>
                    <a:p>
                      <a:r>
                        <a:rPr lang="uk-UA" sz="1600" b="0" cap="none" spc="0" dirty="0" err="1">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млрд</a:t>
                      </a:r>
                      <a:r>
                        <a:rPr lang="uk-UA" sz="1600" b="0" cap="none" spc="0" dirty="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 </a:t>
                      </a:r>
                      <a:r>
                        <a:rPr lang="uk-UA" sz="1600" b="0" cap="none" spc="0" dirty="0" err="1">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грн</a:t>
                      </a:r>
                      <a:endParaRPr lang="uk-UA" sz="1600" b="0" cap="none" spc="0" dirty="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endParaRPr>
                    </a:p>
                  </a:txBody>
                  <a:tcPr marL="80821" marR="80821" marT="40410" marB="40410" anchor="ctr"/>
                </a:tc>
                <a:tc hMerge="1">
                  <a:txBody>
                    <a:bodyPr/>
                    <a:lstStyle/>
                    <a:p>
                      <a:endParaRPr lang="uk-UA"/>
                    </a:p>
                  </a:txBody>
                  <a:tcPr/>
                </a:tc>
                <a:tc hMerge="1">
                  <a:txBody>
                    <a:bodyPr/>
                    <a:lstStyle/>
                    <a:p>
                      <a:endParaRPr lang="uk-UA"/>
                    </a:p>
                  </a:txBody>
                  <a:tcPr/>
                </a:tc>
              </a:tr>
              <a:tr h="631507">
                <a:tc>
                  <a:txBody>
                    <a:bodyPr/>
                    <a:lstStyle/>
                    <a:p>
                      <a:r>
                        <a:rPr lang="ru-RU" sz="1600" b="0" cap="none" spc="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ВВП (усього) в т. ч.</a:t>
                      </a:r>
                    </a:p>
                  </a:txBody>
                  <a:tcPr marL="80821" marR="80821" marT="40410" marB="40410" anchor="ctr"/>
                </a:tc>
                <a:tc>
                  <a:txBody>
                    <a:bodyPr/>
                    <a:lstStyle/>
                    <a:p>
                      <a:r>
                        <a:rPr lang="uk-UA" sz="1600" b="0" cap="none" spc="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5452</a:t>
                      </a:r>
                    </a:p>
                  </a:txBody>
                  <a:tcPr marL="80821" marR="80821" marT="40410" marB="40410" anchor="ctr"/>
                </a:tc>
                <a:tc>
                  <a:txBody>
                    <a:bodyPr/>
                    <a:lstStyle/>
                    <a:p>
                      <a:r>
                        <a:rPr lang="uk-UA" sz="1600" b="0" cap="none" spc="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170,0</a:t>
                      </a:r>
                    </a:p>
                  </a:txBody>
                  <a:tcPr marL="80821" marR="80821" marT="40410" marB="40410" anchor="ctr"/>
                </a:tc>
                <a:tc>
                  <a:txBody>
                    <a:bodyPr/>
                    <a:lstStyle/>
                    <a:p>
                      <a:r>
                        <a:rPr lang="uk-UA" sz="1600" b="0" cap="none" spc="0" dirty="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441,5</a:t>
                      </a:r>
                    </a:p>
                  </a:txBody>
                  <a:tcPr marL="80821" marR="80821" marT="40410" marB="40410" anchor="ctr"/>
                </a:tc>
                <a:tc>
                  <a:txBody>
                    <a:bodyPr/>
                    <a:lstStyle/>
                    <a:p>
                      <a:r>
                        <a:rPr lang="uk-UA" sz="1600" b="0" cap="none" spc="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949,8</a:t>
                      </a:r>
                    </a:p>
                  </a:txBody>
                  <a:tcPr marL="80821" marR="80821" marT="40410" marB="40410" anchor="ctr"/>
                </a:tc>
              </a:tr>
              <a:tr h="902372">
                <a:tc>
                  <a:txBody>
                    <a:bodyPr/>
                    <a:lstStyle/>
                    <a:p>
                      <a:r>
                        <a:rPr lang="uk-UA" sz="1600" b="0" cap="none" spc="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Кінцеві споживчі витрати</a:t>
                      </a:r>
                    </a:p>
                  </a:txBody>
                  <a:tcPr marL="80821" marR="80821" marT="40410" marB="40410" anchor="ctr"/>
                </a:tc>
                <a:tc>
                  <a:txBody>
                    <a:bodyPr/>
                    <a:lstStyle/>
                    <a:p>
                      <a:r>
                        <a:rPr lang="uk-UA" sz="1600" b="0" cap="none" spc="0" dirty="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4165</a:t>
                      </a:r>
                    </a:p>
                  </a:txBody>
                  <a:tcPr marL="80821" marR="80821" marT="40410" marB="40410" anchor="ctr"/>
                </a:tc>
                <a:tc>
                  <a:txBody>
                    <a:bodyPr/>
                    <a:lstStyle/>
                    <a:p>
                      <a:r>
                        <a:rPr lang="uk-UA" sz="1600" b="0" cap="none" spc="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128,0</a:t>
                      </a:r>
                    </a:p>
                  </a:txBody>
                  <a:tcPr marL="80821" marR="80821" marT="40410" marB="40410" anchor="ctr"/>
                </a:tc>
                <a:tc>
                  <a:txBody>
                    <a:bodyPr/>
                    <a:lstStyle/>
                    <a:p>
                      <a:r>
                        <a:rPr lang="uk-UA" sz="1600" b="0" cap="none" spc="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337,9</a:t>
                      </a:r>
                    </a:p>
                  </a:txBody>
                  <a:tcPr marL="80821" marR="80821" marT="40410" marB="40410" anchor="ctr"/>
                </a:tc>
                <a:tc>
                  <a:txBody>
                    <a:bodyPr/>
                    <a:lstStyle/>
                    <a:p>
                      <a:r>
                        <a:rPr lang="uk-UA" sz="1600" b="0" cap="none" spc="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752,5</a:t>
                      </a:r>
                    </a:p>
                  </a:txBody>
                  <a:tcPr marL="80821" marR="80821" marT="40410" marB="40410" anchor="ctr"/>
                </a:tc>
              </a:tr>
              <a:tr h="902372">
                <a:tc>
                  <a:txBody>
                    <a:bodyPr/>
                    <a:lstStyle/>
                    <a:p>
                      <a:r>
                        <a:rPr lang="uk-UA" sz="1600" b="0" cap="none" spc="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з них домогосподарств</a:t>
                      </a:r>
                    </a:p>
                  </a:txBody>
                  <a:tcPr marL="80821" marR="80821" marT="40410" marB="40410" anchor="ctr"/>
                </a:tc>
                <a:tc>
                  <a:txBody>
                    <a:bodyPr/>
                    <a:lstStyle/>
                    <a:p>
                      <a:r>
                        <a:rPr lang="uk-UA" sz="1600" b="0" cap="none" spc="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2709</a:t>
                      </a:r>
                    </a:p>
                  </a:txBody>
                  <a:tcPr marL="80821" marR="80821" marT="40410" marB="40410" anchor="ctr"/>
                </a:tc>
                <a:tc>
                  <a:txBody>
                    <a:bodyPr/>
                    <a:lstStyle/>
                    <a:p>
                      <a:r>
                        <a:rPr lang="uk-UA" sz="1600" b="0" cap="none" spc="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92,4</a:t>
                      </a:r>
                    </a:p>
                  </a:txBody>
                  <a:tcPr marL="80821" marR="80821" marT="40410" marB="40410" anchor="ctr"/>
                </a:tc>
                <a:tc>
                  <a:txBody>
                    <a:bodyPr/>
                    <a:lstStyle/>
                    <a:p>
                      <a:r>
                        <a:rPr lang="uk-UA" sz="1600" b="0" cap="none" spc="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252,6</a:t>
                      </a:r>
                    </a:p>
                  </a:txBody>
                  <a:tcPr marL="80821" marR="80821" marT="40410" marB="40410" anchor="ctr"/>
                </a:tc>
                <a:tc>
                  <a:txBody>
                    <a:bodyPr/>
                    <a:lstStyle/>
                    <a:p>
                      <a:r>
                        <a:rPr lang="uk-UA" sz="1600" b="0" cap="none" spc="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576,6</a:t>
                      </a:r>
                    </a:p>
                  </a:txBody>
                  <a:tcPr marL="80821" marR="80821" marT="40410" marB="40410" anchor="ctr"/>
                </a:tc>
              </a:tr>
              <a:tr h="631507">
                <a:tc>
                  <a:txBody>
                    <a:bodyPr/>
                    <a:lstStyle/>
                    <a:p>
                      <a:r>
                        <a:rPr lang="uk-UA" sz="1600" b="0" cap="none" spc="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державного управління</a:t>
                      </a:r>
                    </a:p>
                  </a:txBody>
                  <a:tcPr marL="80821" marR="80821" marT="40410" marB="40410" anchor="ctr"/>
                </a:tc>
                <a:tc>
                  <a:txBody>
                    <a:bodyPr/>
                    <a:lstStyle/>
                    <a:p>
                      <a:r>
                        <a:rPr lang="uk-UA" sz="1600" b="0" cap="none" spc="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1160</a:t>
                      </a:r>
                    </a:p>
                  </a:txBody>
                  <a:tcPr marL="80821" marR="80821" marT="40410" marB="40410" anchor="ctr"/>
                </a:tc>
                <a:tc>
                  <a:txBody>
                    <a:bodyPr/>
                    <a:lstStyle/>
                    <a:p>
                      <a:r>
                        <a:rPr lang="uk-UA" sz="1600" b="0" cap="none" spc="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31,7</a:t>
                      </a:r>
                    </a:p>
                  </a:txBody>
                  <a:tcPr marL="80821" marR="80821" marT="40410" marB="40410" anchor="ctr"/>
                </a:tc>
                <a:tc>
                  <a:txBody>
                    <a:bodyPr/>
                    <a:lstStyle/>
                    <a:p>
                      <a:r>
                        <a:rPr lang="uk-UA" sz="1600" b="0" cap="none" spc="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80,5</a:t>
                      </a:r>
                    </a:p>
                  </a:txBody>
                  <a:tcPr marL="80821" marR="80821" marT="40410" marB="40410" anchor="ctr"/>
                </a:tc>
                <a:tc>
                  <a:txBody>
                    <a:bodyPr/>
                    <a:lstStyle/>
                    <a:p>
                      <a:r>
                        <a:rPr lang="uk-UA" sz="1600" b="0" cap="none" spc="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168,3</a:t>
                      </a:r>
                    </a:p>
                  </a:txBody>
                  <a:tcPr marL="80821" marR="80821" marT="40410" marB="40410" anchor="ctr"/>
                </a:tc>
              </a:tr>
              <a:tr h="631507">
                <a:tc>
                  <a:txBody>
                    <a:bodyPr/>
                    <a:lstStyle/>
                    <a:p>
                      <a:r>
                        <a:rPr lang="uk-UA" sz="1600" b="0" cap="none" spc="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інвестиції приватні</a:t>
                      </a:r>
                    </a:p>
                  </a:txBody>
                  <a:tcPr marL="80821" marR="80821" marT="40410" marB="40410" anchor="ctr"/>
                </a:tc>
                <a:tc>
                  <a:txBody>
                    <a:bodyPr/>
                    <a:lstStyle/>
                    <a:p>
                      <a:r>
                        <a:rPr lang="uk-UA" sz="1600" b="0" cap="none" spc="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1447</a:t>
                      </a:r>
                    </a:p>
                  </a:txBody>
                  <a:tcPr marL="80821" marR="80821" marT="40410" marB="40410" anchor="ctr"/>
                </a:tc>
                <a:tc>
                  <a:txBody>
                    <a:bodyPr/>
                    <a:lstStyle/>
                    <a:p>
                      <a:r>
                        <a:rPr lang="uk-UA" sz="1600" b="0" cap="none" spc="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33,4</a:t>
                      </a:r>
                    </a:p>
                  </a:txBody>
                  <a:tcPr marL="80821" marR="80821" marT="40410" marB="40410" anchor="ctr"/>
                </a:tc>
                <a:tc>
                  <a:txBody>
                    <a:bodyPr/>
                    <a:lstStyle/>
                    <a:p>
                      <a:r>
                        <a:rPr lang="uk-UA" sz="1600" b="0" cap="none" spc="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99,7</a:t>
                      </a:r>
                    </a:p>
                  </a:txBody>
                  <a:tcPr marL="80821" marR="80821" marT="40410" marB="40410" anchor="ctr"/>
                </a:tc>
                <a:tc>
                  <a:txBody>
                    <a:bodyPr/>
                    <a:lstStyle/>
                    <a:p>
                      <a:r>
                        <a:rPr lang="uk-UA" sz="1600" b="0" cap="none" spc="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273,7</a:t>
                      </a:r>
                    </a:p>
                  </a:txBody>
                  <a:tcPr marL="80821" marR="80821" marT="40410" marB="40410" anchor="ctr"/>
                </a:tc>
              </a:tr>
              <a:tr h="631507">
                <a:tc>
                  <a:txBody>
                    <a:bodyPr/>
                    <a:lstStyle/>
                    <a:p>
                      <a:r>
                        <a:rPr lang="uk-UA" sz="1600" b="0" cap="none" spc="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Чистий експорт</a:t>
                      </a:r>
                    </a:p>
                  </a:txBody>
                  <a:tcPr marL="80821" marR="80821" marT="40410" marB="40410" anchor="ctr"/>
                </a:tc>
                <a:tc>
                  <a:txBody>
                    <a:bodyPr/>
                    <a:lstStyle/>
                    <a:p>
                      <a:r>
                        <a:rPr lang="uk-UA" sz="1600" b="0" cap="none" spc="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-168</a:t>
                      </a:r>
                    </a:p>
                  </a:txBody>
                  <a:tcPr marL="80821" marR="80821" marT="40410" marB="40410" anchor="ctr"/>
                </a:tc>
                <a:tc>
                  <a:txBody>
                    <a:bodyPr/>
                    <a:lstStyle/>
                    <a:p>
                      <a:r>
                        <a:rPr lang="uk-UA" sz="1600" b="0" cap="none" spc="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8,6</a:t>
                      </a:r>
                    </a:p>
                  </a:txBody>
                  <a:tcPr marL="80821" marR="80821" marT="40410" marB="40410" anchor="ctr"/>
                </a:tc>
                <a:tc>
                  <a:txBody>
                    <a:bodyPr/>
                    <a:lstStyle/>
                    <a:p>
                      <a:r>
                        <a:rPr lang="uk-UA" sz="1600" b="0" cap="none" spc="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37,0</a:t>
                      </a:r>
                    </a:p>
                  </a:txBody>
                  <a:tcPr marL="80821" marR="80821" marT="40410" marB="40410" anchor="ctr"/>
                </a:tc>
                <a:tc>
                  <a:txBody>
                    <a:bodyPr/>
                    <a:lstStyle/>
                    <a:p>
                      <a:r>
                        <a:rPr lang="uk-UA" sz="1600" b="0" cap="none" spc="0" dirty="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-76,6</a:t>
                      </a:r>
                    </a:p>
                  </a:txBody>
                  <a:tcPr marL="80821" marR="80821" marT="40410" marB="40410" anchor="ctr"/>
                </a:tc>
              </a:tr>
            </a:tbl>
          </a:graphicData>
        </a:graphic>
      </p:graphicFrame>
      <p:sp>
        <p:nvSpPr>
          <p:cNvPr id="5" name="TextBox 4"/>
          <p:cNvSpPr txBox="1"/>
          <p:nvPr/>
        </p:nvSpPr>
        <p:spPr>
          <a:xfrm>
            <a:off x="539552" y="6285633"/>
            <a:ext cx="8280920" cy="323165"/>
          </a:xfrm>
          <a:prstGeom prst="rect">
            <a:avLst/>
          </a:prstGeom>
          <a:noFill/>
        </p:spPr>
        <p:txBody>
          <a:bodyPr wrap="square" rtlCol="0">
            <a:spAutoFit/>
          </a:bodyPr>
          <a:lstStyle/>
          <a:p>
            <a:r>
              <a:rPr lang="ru-RU" sz="15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Таблиця</a:t>
            </a:r>
            <a:r>
              <a:rPr lang="ru-RU" sz="15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sz="1500"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1</a:t>
            </a:r>
            <a:r>
              <a:rPr lang="ru-RU" sz="15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Структура ВВП </a:t>
            </a:r>
            <a:r>
              <a:rPr lang="ru-RU" sz="15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України</a:t>
            </a:r>
            <a:r>
              <a:rPr lang="ru-RU" sz="15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за </a:t>
            </a:r>
            <a:r>
              <a:rPr lang="ru-RU" sz="15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категоріями</a:t>
            </a:r>
            <a:r>
              <a:rPr lang="ru-RU" sz="15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sz="15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кінцевого</a:t>
            </a:r>
            <a:r>
              <a:rPr lang="ru-RU" sz="15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sz="15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використання</a:t>
            </a:r>
            <a:r>
              <a:rPr lang="ru-RU" sz="15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(у </a:t>
            </a:r>
            <a:r>
              <a:rPr lang="ru-RU" sz="15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фактичних</a:t>
            </a:r>
            <a:r>
              <a:rPr lang="ru-RU" sz="15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sz="15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цінах</a:t>
            </a:r>
            <a:r>
              <a:rPr lang="ru-RU" sz="15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a:t>
            </a:r>
            <a:endParaRPr lang="uk-UA" sz="15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479595163"/>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5"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style.rotation</p:attrName>
                                        </p:attrNameLst>
                                      </p:cBhvr>
                                      <p:tavLst>
                                        <p:tav tm="0">
                                          <p:val>
                                            <p:fltVal val="720"/>
                                          </p:val>
                                        </p:tav>
                                        <p:tav tm="100000">
                                          <p:val>
                                            <p:fltVal val="0"/>
                                          </p:val>
                                        </p:tav>
                                      </p:tavLst>
                                    </p:anim>
                                    <p:anim calcmode="lin" valueType="num">
                                      <p:cBhvr>
                                        <p:cTn id="16" dur="2000" fill="hold"/>
                                        <p:tgtEl>
                                          <p:spTgt spid="4"/>
                                        </p:tgtEl>
                                        <p:attrNameLst>
                                          <p:attrName>ppt_h</p:attrName>
                                        </p:attrNameLst>
                                      </p:cBhvr>
                                      <p:tavLst>
                                        <p:tav tm="0">
                                          <p:val>
                                            <p:fltVal val="0"/>
                                          </p:val>
                                        </p:tav>
                                        <p:tav tm="100000">
                                          <p:val>
                                            <p:strVal val="#ppt_h"/>
                                          </p:val>
                                        </p:tav>
                                      </p:tavLst>
                                    </p:anim>
                                    <p:anim calcmode="lin" valueType="num">
                                      <p:cBhvr>
                                        <p:cTn id="17" dur="2000" fill="hold"/>
                                        <p:tgtEl>
                                          <p:spTgt spid="4"/>
                                        </p:tgtEl>
                                        <p:attrNameLst>
                                          <p:attrName>ppt_w</p:attrName>
                                        </p:attrNameLst>
                                      </p:cBhvr>
                                      <p:tavLst>
                                        <p:tav tm="0">
                                          <p:val>
                                            <p:fltVal val="0"/>
                                          </p:val>
                                        </p:tav>
                                        <p:tav tm="100000">
                                          <p:val>
                                            <p:strVal val="#ppt_w"/>
                                          </p:val>
                                        </p:tav>
                                      </p:tavLst>
                                    </p:anim>
                                  </p:childTnLst>
                                </p:cTn>
                              </p:par>
                            </p:childTnLst>
                          </p:cTn>
                        </p:par>
                        <p:par>
                          <p:cTn id="18" fill="hold">
                            <p:stCondLst>
                              <p:cond delay="3000"/>
                            </p:stCondLst>
                            <p:childTnLst>
                              <p:par>
                                <p:cTn id="19" presetID="15"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467544" y="332656"/>
            <a:ext cx="8229600" cy="6120680"/>
          </a:xfrm>
        </p:spPr>
        <p:txBody>
          <a:bodyPr>
            <a:normAutofit fontScale="55000" lnSpcReduction="20000"/>
          </a:bodyPr>
          <a:lstStyle/>
          <a:p>
            <a:pPr marL="0" indent="0">
              <a:buNone/>
            </a:pPr>
            <a:r>
              <a:rPr lang="uk-UA"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ВВП обчислюється і методом доходів, або розподілу. Суть його полягає в тому, що витрати покупців кінцевих товарів та послуг є одночасно доходами їх продавців, тому визначивши всі доходи, які одержують суб'єкти національної економіки як компенсацію затрат на фактори виробництва, можна визначити і величину ВВП як суму всіх доходів. Такими доходами в межах національної економіки є заробітна плата як оплата такого фактора виробництва, як праця; рента як плата за землю та іншу нерухомість, взяті в оренду; прибуток, виплачений на капітал; позичковий відсоток як плата за користування позичковим капіталом. Це факторні доходи. Однак потрібно врахувати ще два види доходів: доходи держави у вигляді непрямих податків на бізнес та суму амортизації, яка не є власне доходом, але яку потрібно враховувати як частину виручки від реалізації товару, що дорівнює зносу основного капіталу. Обчислення ВВП за цим методом здійснюється за такою формулою:</a:t>
            </a:r>
          </a:p>
          <a:p>
            <a:pPr marL="0" indent="0">
              <a:buNone/>
            </a:pPr>
            <a:r>
              <a:rPr lang="uk-UA"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ВВП = ЗП + РП + П + ПВ + НП + А,</a:t>
            </a:r>
          </a:p>
          <a:p>
            <a:pPr marL="0" indent="0">
              <a:buNone/>
            </a:pPr>
            <a:r>
              <a:rPr lang="uk-UA"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де ЗП - заробітна плата найманих працівників з нарахуваннями на соціальне страхування;</a:t>
            </a:r>
          </a:p>
          <a:p>
            <a:pPr marL="0" indent="0">
              <a:buNone/>
            </a:pPr>
            <a:r>
              <a:rPr lang="uk-UA"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РП - рентні платежі від здавання ресурсів в оренду;</a:t>
            </a:r>
          </a:p>
          <a:p>
            <a:pPr marL="0" indent="0">
              <a:buNone/>
            </a:pPr>
            <a:r>
              <a:rPr lang="uk-UA"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П - прибуток, одержаний від підприємницької діяльності;</a:t>
            </a:r>
          </a:p>
          <a:p>
            <a:pPr marL="0" indent="0">
              <a:buNone/>
            </a:pPr>
            <a:r>
              <a:rPr lang="uk-UA"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ПВ - позичковий відсоток, що є доходом від наданого у позику грошового капіталу;</a:t>
            </a:r>
          </a:p>
          <a:p>
            <a:pPr marL="0" indent="0">
              <a:buNone/>
            </a:pPr>
            <a:r>
              <a:rPr lang="uk-UA"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НП - непрямі податки, що входять до ціни товарів та послуг, вносяться в бюджет підприємцями, але зрештою оплачуються споживачами товарів та послуг;</a:t>
            </a:r>
          </a:p>
          <a:p>
            <a:pPr marL="0" indent="0">
              <a:buNone/>
            </a:pPr>
            <a:r>
              <a:rPr lang="uk-UA"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А - амортизаційні відрахування, що є відрахуваннями на спожитий основний капітал.</a:t>
            </a:r>
          </a:p>
          <a:p>
            <a:endParaRPr lang="uk-UA"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00891774"/>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7" presetClass="entr" presetSubtype="0" fill="hold" grpId="0"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37" presetClass="entr" presetSubtype="0" fill="hold" grpId="0" nodeType="after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37" presetClass="entr" presetSubtype="0" fill="hold" grpId="0" nodeType="after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par>
                          <p:cTn id="46" fill="hold">
                            <p:stCondLst>
                              <p:cond delay="6000"/>
                            </p:stCondLst>
                            <p:childTnLst>
                              <p:par>
                                <p:cTn id="47" presetID="37" presetClass="entr" presetSubtype="0" fill="hold" grpId="0" nodeType="after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par>
                          <p:cTn id="53" fill="hold">
                            <p:stCondLst>
                              <p:cond delay="7000"/>
                            </p:stCondLst>
                            <p:childTnLst>
                              <p:par>
                                <p:cTn id="54" presetID="37" presetClass="entr" presetSubtype="0" fill="hold" grpId="0" nodeType="after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900"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3">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9776" y="168051"/>
            <a:ext cx="7772400" cy="819522"/>
          </a:xfrm>
        </p:spPr>
        <p:txBody>
          <a:bodyPr>
            <a:noAutofit/>
          </a:bodyPr>
          <a:lstStyle/>
          <a:p>
            <a:pPr algn="l"/>
            <a:r>
              <a:rPr lang="ru-RU" sz="18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Валовий</a:t>
            </a:r>
            <a:r>
              <a:rPr lang="ru-RU" sz="18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sz="18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внутрішній</a:t>
            </a:r>
            <a:r>
              <a:rPr lang="ru-RU" sz="18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продукт, </a:t>
            </a:r>
            <a:r>
              <a:rPr lang="ru-RU" sz="18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визначений</a:t>
            </a:r>
            <a:r>
              <a:rPr lang="ru-RU" sz="18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за </a:t>
            </a:r>
            <a:r>
              <a:rPr lang="ru-RU" sz="18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описаним</a:t>
            </a:r>
            <a:r>
              <a:rPr lang="ru-RU" sz="18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sz="18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вище</a:t>
            </a:r>
            <a:r>
              <a:rPr lang="ru-RU" sz="18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методом, </a:t>
            </a:r>
            <a:r>
              <a:rPr lang="ru-RU" sz="18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має</a:t>
            </a:r>
            <a:r>
              <a:rPr lang="ru-RU" sz="18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sz="18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таку</a:t>
            </a:r>
            <a:r>
              <a:rPr lang="ru-RU" sz="18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структуру (див. схему </a:t>
            </a:r>
            <a:r>
              <a:rPr lang="ru-RU" sz="1800"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10</a:t>
            </a:r>
            <a:r>
              <a:rPr lang="ru-RU" sz="18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a:t>
            </a:r>
            <a:endParaRPr lang="uk-UA" sz="18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endParaRPr>
          </a:p>
        </p:txBody>
      </p:sp>
      <p:sp>
        <p:nvSpPr>
          <p:cNvPr id="3" name="Подзаголовок 2"/>
          <p:cNvSpPr>
            <a:spLocks noGrp="1"/>
          </p:cNvSpPr>
          <p:nvPr>
            <p:ph type="subTitle" idx="1"/>
          </p:nvPr>
        </p:nvSpPr>
        <p:spPr>
          <a:xfrm>
            <a:off x="611560" y="4172374"/>
            <a:ext cx="7848872" cy="2639144"/>
          </a:xfrm>
        </p:spPr>
        <p:txBody>
          <a:bodyPr>
            <a:normAutofit fontScale="62500" lnSpcReduction="20000"/>
          </a:bodyPr>
          <a:lstStyle/>
          <a:p>
            <a:pPr algn="l"/>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Слід</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зазначити</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що</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визначення</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ВВП за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цим</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методом не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зводиться</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до простого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складання</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усіх</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доходів</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При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цьому</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враховуються</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лише</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доходи,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що</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пов'язані</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з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поточним</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виробництвом</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товарів</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та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послуг</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тобто</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доходи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власників</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факторів</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виробництва</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Ті</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ж доходи,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які</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не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виступають</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як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платежі</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за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поточну</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виробничу</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діяльність</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не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враховуються</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при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визначенні</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ВВП. До них належать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трансфертні</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доходи,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джерелом</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яких</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є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трансфертні</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платежі</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що</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є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виплатами</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фізичним</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особам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державними</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органами без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обміну</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на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товари</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та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послуги</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Прикладом таких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платежів</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є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стипендії</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студентам,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пенсії</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допомога</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по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соціальному</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страхуванню</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a:t>
            </a:r>
            <a:endParaRPr lang="uk-UA"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endParaRPr>
          </a:p>
        </p:txBody>
      </p:sp>
      <p:pic>
        <p:nvPicPr>
          <p:cNvPr id="6146" name="Picture 2" descr="C:\Users\Twinkle94\Desktop\image076.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259632" y="836712"/>
            <a:ext cx="6192688" cy="281899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14623" y="3668735"/>
            <a:ext cx="6025111" cy="338554"/>
          </a:xfrm>
          <a:prstGeom prst="rect">
            <a:avLst/>
          </a:prstGeom>
          <a:noFill/>
        </p:spPr>
        <p:txBody>
          <a:bodyPr wrap="none" rtlCol="0">
            <a:spAutoFit/>
          </a:bodyPr>
          <a:lstStyle/>
          <a:p>
            <a:r>
              <a:rPr lang="ru-RU" sz="16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Схема </a:t>
            </a:r>
            <a:r>
              <a:rPr lang="ru-RU" sz="1600"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10.</a:t>
            </a:r>
            <a:r>
              <a:rPr lang="ru-RU" sz="16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Структура валового </a:t>
            </a:r>
            <a:r>
              <a:rPr lang="ru-RU" sz="16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внутрішнього</a:t>
            </a:r>
            <a:r>
              <a:rPr lang="ru-RU" sz="16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продукту за доходами</a:t>
            </a:r>
            <a:endParaRPr lang="uk-UA" sz="16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0209177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par>
                          <p:cTn id="10" fill="hold">
                            <p:stCondLst>
                              <p:cond delay="1000"/>
                            </p:stCondLst>
                            <p:childTnLst>
                              <p:par>
                                <p:cTn id="11" presetID="15" presetClass="entr" presetSubtype="0" fill="hold" nodeType="afterEffect">
                                  <p:stCondLst>
                                    <p:cond delay="0"/>
                                  </p:stCondLst>
                                  <p:childTnLst>
                                    <p:set>
                                      <p:cBhvr>
                                        <p:cTn id="12" dur="1" fill="hold">
                                          <p:stCondLst>
                                            <p:cond delay="0"/>
                                          </p:stCondLst>
                                        </p:cTn>
                                        <p:tgtEl>
                                          <p:spTgt spid="6146"/>
                                        </p:tgtEl>
                                        <p:attrNameLst>
                                          <p:attrName>style.visibility</p:attrName>
                                        </p:attrNameLst>
                                      </p:cBhvr>
                                      <p:to>
                                        <p:strVal val="visible"/>
                                      </p:to>
                                    </p:set>
                                    <p:anim calcmode="lin" valueType="num">
                                      <p:cBhvr>
                                        <p:cTn id="13" dur="1000" fill="hold"/>
                                        <p:tgtEl>
                                          <p:spTgt spid="6146"/>
                                        </p:tgtEl>
                                        <p:attrNameLst>
                                          <p:attrName>ppt_w</p:attrName>
                                        </p:attrNameLst>
                                      </p:cBhvr>
                                      <p:tavLst>
                                        <p:tav tm="0">
                                          <p:val>
                                            <p:fltVal val="0"/>
                                          </p:val>
                                        </p:tav>
                                        <p:tav tm="100000">
                                          <p:val>
                                            <p:strVal val="#ppt_w"/>
                                          </p:val>
                                        </p:tav>
                                      </p:tavLst>
                                    </p:anim>
                                    <p:anim calcmode="lin" valueType="num">
                                      <p:cBhvr>
                                        <p:cTn id="14" dur="1000" fill="hold"/>
                                        <p:tgtEl>
                                          <p:spTgt spid="6146"/>
                                        </p:tgtEl>
                                        <p:attrNameLst>
                                          <p:attrName>ppt_h</p:attrName>
                                        </p:attrNameLst>
                                      </p:cBhvr>
                                      <p:tavLst>
                                        <p:tav tm="0">
                                          <p:val>
                                            <p:fltVal val="0"/>
                                          </p:val>
                                        </p:tav>
                                        <p:tav tm="100000">
                                          <p:val>
                                            <p:strVal val="#ppt_h"/>
                                          </p:val>
                                        </p:tav>
                                      </p:tavLst>
                                    </p:anim>
                                    <p:anim calcmode="lin" valueType="num">
                                      <p:cBhvr>
                                        <p:cTn id="15" dur="1000" fill="hold"/>
                                        <p:tgtEl>
                                          <p:spTgt spid="6146"/>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6146"/>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2000"/>
                            </p:stCondLst>
                            <p:childTnLst>
                              <p:par>
                                <p:cTn id="18" presetID="52"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Scale>
                                      <p:cBhvr>
                                        <p:cTn id="20"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4"/>
                                        </p:tgtEl>
                                        <p:attrNameLst>
                                          <p:attrName>ppt_x</p:attrName>
                                          <p:attrName>ppt_y</p:attrName>
                                        </p:attrNameLst>
                                      </p:cBhvr>
                                    </p:animMotion>
                                    <p:animEffect transition="in" filter="fade">
                                      <p:cBhvr>
                                        <p:cTn id="22" dur="1000"/>
                                        <p:tgtEl>
                                          <p:spTgt spid="4"/>
                                        </p:tgtEl>
                                      </p:cBhvr>
                                    </p:animEffect>
                                  </p:childTnLst>
                                </p:cTn>
                              </p:par>
                            </p:childTnLst>
                          </p:cTn>
                        </p:par>
                        <p:par>
                          <p:cTn id="23" fill="hold">
                            <p:stCondLst>
                              <p:cond delay="3000"/>
                            </p:stCondLst>
                            <p:childTnLst>
                              <p:par>
                                <p:cTn id="24" presetID="30" presetClass="entr" presetSubtype="0" fill="hold" grpId="0" nodeType="after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fade">
                                      <p:cBhvr>
                                        <p:cTn id="26" dur="800" decel="100000"/>
                                        <p:tgtEl>
                                          <p:spTgt spid="3">
                                            <p:txEl>
                                              <p:pRg st="0" end="0"/>
                                            </p:txEl>
                                          </p:spTgt>
                                        </p:tgtEl>
                                      </p:cBhvr>
                                    </p:animEffect>
                                    <p:anim calcmode="lin" valueType="num">
                                      <p:cBhvr>
                                        <p:cTn id="27"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28"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29"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8150" y="260648"/>
            <a:ext cx="8229600" cy="998984"/>
          </a:xfrm>
        </p:spPr>
        <p:txBody>
          <a:bodyPr>
            <a:noAutofit/>
          </a:bodyPr>
          <a:lstStyle/>
          <a:p>
            <a:pPr algn="l"/>
            <a:r>
              <a:rPr lang="ru-RU" sz="24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Структуру ВВП </a:t>
            </a:r>
            <a:r>
              <a:rPr lang="ru-RU" sz="24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України</a:t>
            </a:r>
            <a:r>
              <a:rPr lang="ru-RU" sz="24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sz="24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визначеного</a:t>
            </a:r>
            <a:r>
              <a:rPr lang="ru-RU" sz="24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методом </a:t>
            </a:r>
            <a:r>
              <a:rPr lang="ru-RU" sz="24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доходів</a:t>
            </a:r>
            <a:r>
              <a:rPr lang="ru-RU" sz="24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наведено у </a:t>
            </a:r>
            <a:r>
              <a:rPr lang="ru-RU" sz="24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таблиці</a:t>
            </a:r>
            <a:r>
              <a:rPr lang="ru-RU" sz="24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2</a:t>
            </a:r>
            <a:r>
              <a:rPr lang="ru-RU" sz="2400"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a:t>
            </a:r>
            <a:endParaRPr lang="uk-UA" sz="24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endParaRPr>
          </a:p>
        </p:txBody>
      </p:sp>
      <p:sp>
        <p:nvSpPr>
          <p:cNvPr id="3" name="Объект 2"/>
          <p:cNvSpPr>
            <a:spLocks noGrp="1"/>
          </p:cNvSpPr>
          <p:nvPr>
            <p:ph idx="1"/>
          </p:nvPr>
        </p:nvSpPr>
        <p:spPr>
          <a:xfrm>
            <a:off x="403614" y="4221088"/>
            <a:ext cx="8581562" cy="2581747"/>
          </a:xfrm>
        </p:spPr>
        <p:txBody>
          <a:bodyPr>
            <a:normAutofit fontScale="92500" lnSpcReduction="10000"/>
          </a:bodyPr>
          <a:lstStyle/>
          <a:p>
            <a:pPr marL="0" indent="0">
              <a:buNone/>
            </a:pP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Отже</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обчислювати</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ВВП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можна</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різними</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методами. Але при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їх</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правильному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використанні</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величина ВВП буде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однаковою</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для кожного методу.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Розбіжності</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які</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виникають</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на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практиці</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пов'язані</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з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похибками</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у тих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статистичних</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даних</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на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підставі</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яких</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відбувається</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обчислення</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ВВП.</a:t>
            </a:r>
            <a:endParaRPr lang="uk-UA"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endParaRPr>
          </a:p>
        </p:txBody>
      </p:sp>
      <p:pic>
        <p:nvPicPr>
          <p:cNvPr id="7170" name="Picture 2" descr="C:\Users\Twinkle94\Desktop\image077.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467544" y="1335942"/>
            <a:ext cx="8134900" cy="234694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71600" y="3717620"/>
            <a:ext cx="6360908" cy="369332"/>
          </a:xfrm>
          <a:prstGeom prst="rect">
            <a:avLst/>
          </a:prstGeom>
          <a:noFill/>
        </p:spPr>
        <p:txBody>
          <a:bodyPr wrap="none" rtlCol="0">
            <a:spAutoFit/>
          </a:bodyPr>
          <a:lstStyle/>
          <a:p>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Таблиця</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2</a:t>
            </a:r>
            <a:r>
              <a:rPr lang="ru-RU"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Структура ВВП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України</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за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категоріями</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доходу (у %)</a:t>
            </a:r>
            <a:endParaRPr lang="uk-UA"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568726549"/>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par>
                          <p:cTn id="10" fill="hold">
                            <p:stCondLst>
                              <p:cond delay="1000"/>
                            </p:stCondLst>
                            <p:childTnLst>
                              <p:par>
                                <p:cTn id="11" presetID="15" presetClass="entr" presetSubtype="0" fill="hold" nodeType="afterEffect">
                                  <p:stCondLst>
                                    <p:cond delay="0"/>
                                  </p:stCondLst>
                                  <p:childTnLst>
                                    <p:set>
                                      <p:cBhvr>
                                        <p:cTn id="12" dur="1" fill="hold">
                                          <p:stCondLst>
                                            <p:cond delay="0"/>
                                          </p:stCondLst>
                                        </p:cTn>
                                        <p:tgtEl>
                                          <p:spTgt spid="7170"/>
                                        </p:tgtEl>
                                        <p:attrNameLst>
                                          <p:attrName>style.visibility</p:attrName>
                                        </p:attrNameLst>
                                      </p:cBhvr>
                                      <p:to>
                                        <p:strVal val="visible"/>
                                      </p:to>
                                    </p:set>
                                    <p:anim calcmode="lin" valueType="num">
                                      <p:cBhvr>
                                        <p:cTn id="13" dur="1000" fill="hold"/>
                                        <p:tgtEl>
                                          <p:spTgt spid="7170"/>
                                        </p:tgtEl>
                                        <p:attrNameLst>
                                          <p:attrName>ppt_w</p:attrName>
                                        </p:attrNameLst>
                                      </p:cBhvr>
                                      <p:tavLst>
                                        <p:tav tm="0">
                                          <p:val>
                                            <p:fltVal val="0"/>
                                          </p:val>
                                        </p:tav>
                                        <p:tav tm="100000">
                                          <p:val>
                                            <p:strVal val="#ppt_w"/>
                                          </p:val>
                                        </p:tav>
                                      </p:tavLst>
                                    </p:anim>
                                    <p:anim calcmode="lin" valueType="num">
                                      <p:cBhvr>
                                        <p:cTn id="14" dur="1000" fill="hold"/>
                                        <p:tgtEl>
                                          <p:spTgt spid="7170"/>
                                        </p:tgtEl>
                                        <p:attrNameLst>
                                          <p:attrName>ppt_h</p:attrName>
                                        </p:attrNameLst>
                                      </p:cBhvr>
                                      <p:tavLst>
                                        <p:tav tm="0">
                                          <p:val>
                                            <p:fltVal val="0"/>
                                          </p:val>
                                        </p:tav>
                                        <p:tav tm="100000">
                                          <p:val>
                                            <p:strVal val="#ppt_h"/>
                                          </p:val>
                                        </p:tav>
                                      </p:tavLst>
                                    </p:anim>
                                    <p:anim calcmode="lin" valueType="num">
                                      <p:cBhvr>
                                        <p:cTn id="15" dur="1000" fill="hold"/>
                                        <p:tgtEl>
                                          <p:spTgt spid="7170"/>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7170"/>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2000"/>
                            </p:stCondLst>
                            <p:childTnLst>
                              <p:par>
                                <p:cTn id="18" presetID="30"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800" decel="100000"/>
                                        <p:tgtEl>
                                          <p:spTgt spid="4"/>
                                        </p:tgtEl>
                                      </p:cBhvr>
                                    </p:animEffect>
                                    <p:anim calcmode="lin" valueType="num">
                                      <p:cBhvr>
                                        <p:cTn id="21" dur="800" decel="100000" fill="hold"/>
                                        <p:tgtEl>
                                          <p:spTgt spid="4"/>
                                        </p:tgtEl>
                                        <p:attrNameLst>
                                          <p:attrName>style.rotation</p:attrName>
                                        </p:attrNameLst>
                                      </p:cBhvr>
                                      <p:tavLst>
                                        <p:tav tm="0">
                                          <p:val>
                                            <p:fltVal val="-90"/>
                                          </p:val>
                                        </p:tav>
                                        <p:tav tm="100000">
                                          <p:val>
                                            <p:fltVal val="0"/>
                                          </p:val>
                                        </p:tav>
                                      </p:tavLst>
                                    </p:anim>
                                    <p:anim calcmode="lin" valueType="num">
                                      <p:cBhvr>
                                        <p:cTn id="22" dur="800" decel="100000" fill="hold"/>
                                        <p:tgtEl>
                                          <p:spTgt spid="4"/>
                                        </p:tgtEl>
                                        <p:attrNameLst>
                                          <p:attrName>ppt_x</p:attrName>
                                        </p:attrNameLst>
                                      </p:cBhvr>
                                      <p:tavLst>
                                        <p:tav tm="0">
                                          <p:val>
                                            <p:strVal val="#ppt_x+0.4"/>
                                          </p:val>
                                        </p:tav>
                                        <p:tav tm="100000">
                                          <p:val>
                                            <p:strVal val="#ppt_x-0.05"/>
                                          </p:val>
                                        </p:tav>
                                      </p:tavLst>
                                    </p:anim>
                                    <p:anim calcmode="lin" valueType="num">
                                      <p:cBhvr>
                                        <p:cTn id="23" dur="800" decel="100000" fill="hold"/>
                                        <p:tgtEl>
                                          <p:spTgt spid="4"/>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fade">
                                      <p:cBhvr>
                                        <p:cTn id="29" dur="1000"/>
                                        <p:tgtEl>
                                          <p:spTgt spid="3">
                                            <p:txEl>
                                              <p:pRg st="0" end="0"/>
                                            </p:txEl>
                                          </p:spTgt>
                                        </p:tgtEl>
                                      </p:cBhvr>
                                    </p:animEffect>
                                    <p:anim calcmode="lin" valueType="num">
                                      <p:cBhvr>
                                        <p:cTn id="3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3" name="Объект 2"/>
          <p:cNvSpPr>
            <a:spLocks noGrp="1"/>
          </p:cNvSpPr>
          <p:nvPr>
            <p:ph type="body" sz="half" idx="2"/>
          </p:nvPr>
        </p:nvSpPr>
        <p:spPr>
          <a:xfrm>
            <a:off x="755576" y="116632"/>
            <a:ext cx="7488832" cy="3528392"/>
          </a:xfrm>
        </p:spPr>
        <p:txBody>
          <a:bodyPr>
            <a:noAutofit/>
          </a:bodyPr>
          <a:lstStyle/>
          <a:p>
            <a:pPr marL="0" indent="0">
              <a:buNone/>
            </a:pPr>
            <a:r>
              <a:rPr lang="uk-UA" sz="1600"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Визначення </a:t>
            </a:r>
            <a:r>
              <a:rPr lang="uk-UA" sz="16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ВВП здійснюється на підставі ринкових цін товарів та послуг. Але в сучасних умовах ціни постійно змінюються, відбуваються інфляційні процеси, що супроводжуються зростанням ціни та знеціненням грошей. Цей фактор безперечно позначається на якості вимірювання ВВП, спотворюючи його справжню величину. Особливо це відчутно при визначенні динаміки ВВП. Щоб нейтралізувати вплив зміни цін при визначенні ВВП, розрізняють номінальний та реальний валовий внутрішній продукт. Номінальний ВВП- це ВВП, обчислений у поточних цінах періоду, за яким він визначається. А реальний ВВП визначається у незмінних або порівняльних цінах (в цінах базового періоду). Визначення ВВП у незмінних цінах дає змогу уникнути викривлення, створюваною зміною цін, і визначити динаміку фізичного обсягу товарів та послуг, що становлять В ВП. Саме реальний ВВП відображає його справжню динаміку, оскільки усувається вплив цінового фактору.</a:t>
            </a:r>
          </a:p>
          <a:p>
            <a:pPr marL="0" indent="0">
              <a:buNone/>
            </a:pPr>
            <a:r>
              <a:rPr lang="uk-UA" sz="16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Залежність між номінальним та реальним ВВП проявляється через так званий </a:t>
            </a:r>
            <a:r>
              <a:rPr lang="uk-UA" sz="16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дефлятор</a:t>
            </a:r>
            <a:r>
              <a:rPr lang="uk-UA" sz="16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який є відношенням між першим та другим. </a:t>
            </a:r>
            <a:r>
              <a:rPr lang="uk-UA" sz="1600"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Тобто</a:t>
            </a:r>
          </a:p>
          <a:p>
            <a:pPr marL="0" indent="0">
              <a:buNone/>
            </a:pPr>
            <a:endParaRPr lang="uk-UA" sz="16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endParaRPr>
          </a:p>
          <a:p>
            <a:pPr marL="0" indent="0">
              <a:buNone/>
            </a:pPr>
            <a:endParaRPr lang="uk-UA" sz="16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endParaRPr>
          </a:p>
        </p:txBody>
      </p:sp>
      <p:pic>
        <p:nvPicPr>
          <p:cNvPr id="8194" name="Picture 2" descr="C:\Users\Twinkle94\Desktop\image078.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874801" y="3717032"/>
            <a:ext cx="2209800" cy="462409"/>
          </a:xfrm>
          <a:prstGeom prst="rect">
            <a:avLst/>
          </a:prstGeom>
          <a:noFill/>
          <a:ln>
            <a:noFill/>
          </a:ln>
          <a:effectLst>
            <a:glow rad="635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1" name="Заголовок 4"/>
          <p:cNvSpPr>
            <a:spLocks noGrp="1"/>
          </p:cNvSpPr>
          <p:nvPr>
            <p:ph idx="1"/>
          </p:nvPr>
        </p:nvSpPr>
        <p:spPr>
          <a:xfrm>
            <a:off x="755576" y="4293096"/>
            <a:ext cx="7931224" cy="1658690"/>
          </a:xfrm>
        </p:spPr>
        <p:txBody>
          <a:bodyPr>
            <a:normAutofit fontScale="70000" lnSpcReduction="20000"/>
          </a:bodyPr>
          <a:lstStyle/>
          <a:p>
            <a:pPr marL="0" indent="0">
              <a:buNone/>
            </a:pPr>
            <a:r>
              <a:rPr lang="uk-UA"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Він є загальним індексом цін, що визначається з урахуванням усіх товарів та послуг, що створюються в національній економіці. Це індекс цін, який використовується для того, щоб відрізнити зміни ВВП, що є результатом руху цін, і зміни фізичного обсягу виробництва.</a:t>
            </a:r>
          </a:p>
        </p:txBody>
      </p:sp>
    </p:spTree>
    <p:extLst>
      <p:ext uri="{BB962C8B-B14F-4D97-AF65-F5344CB8AC3E}">
        <p14:creationId xmlns:p14="http://schemas.microsoft.com/office/powerpoint/2010/main" val="1746692251"/>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par>
                                <p:cTn id="18" presetID="15" presetClass="entr" presetSubtype="0" fill="hold" nodeType="withEffect">
                                  <p:stCondLst>
                                    <p:cond delay="0"/>
                                  </p:stCondLst>
                                  <p:childTnLst>
                                    <p:set>
                                      <p:cBhvr>
                                        <p:cTn id="19" dur="1" fill="hold">
                                          <p:stCondLst>
                                            <p:cond delay="0"/>
                                          </p:stCondLst>
                                        </p:cTn>
                                        <p:tgtEl>
                                          <p:spTgt spid="8194"/>
                                        </p:tgtEl>
                                        <p:attrNameLst>
                                          <p:attrName>style.visibility</p:attrName>
                                        </p:attrNameLst>
                                      </p:cBhvr>
                                      <p:to>
                                        <p:strVal val="visible"/>
                                      </p:to>
                                    </p:set>
                                    <p:anim calcmode="lin" valueType="num">
                                      <p:cBhvr>
                                        <p:cTn id="20" dur="1000" fill="hold"/>
                                        <p:tgtEl>
                                          <p:spTgt spid="8194"/>
                                        </p:tgtEl>
                                        <p:attrNameLst>
                                          <p:attrName>ppt_w</p:attrName>
                                        </p:attrNameLst>
                                      </p:cBhvr>
                                      <p:tavLst>
                                        <p:tav tm="0">
                                          <p:val>
                                            <p:fltVal val="0"/>
                                          </p:val>
                                        </p:tav>
                                        <p:tav tm="100000">
                                          <p:val>
                                            <p:strVal val="#ppt_w"/>
                                          </p:val>
                                        </p:tav>
                                      </p:tavLst>
                                    </p:anim>
                                    <p:anim calcmode="lin" valueType="num">
                                      <p:cBhvr>
                                        <p:cTn id="21" dur="1000" fill="hold"/>
                                        <p:tgtEl>
                                          <p:spTgt spid="8194"/>
                                        </p:tgtEl>
                                        <p:attrNameLst>
                                          <p:attrName>ppt_h</p:attrName>
                                        </p:attrNameLst>
                                      </p:cBhvr>
                                      <p:tavLst>
                                        <p:tav tm="0">
                                          <p:val>
                                            <p:fltVal val="0"/>
                                          </p:val>
                                        </p:tav>
                                        <p:tav tm="100000">
                                          <p:val>
                                            <p:strVal val="#ppt_h"/>
                                          </p:val>
                                        </p:tav>
                                      </p:tavLst>
                                    </p:anim>
                                    <p:anim calcmode="lin" valueType="num">
                                      <p:cBhvr>
                                        <p:cTn id="22" dur="1000" fill="hold"/>
                                        <p:tgtEl>
                                          <p:spTgt spid="8194"/>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8194"/>
                                        </p:tgtEl>
                                        <p:attrNameLst>
                                          <p:attrName>ppt_y</p:attrName>
                                        </p:attrNameLst>
                                      </p:cBhvr>
                                      <p:tavLst>
                                        <p:tav tm="0" fmla="#ppt_y+(sin(-2*pi*(1-$))*-#ppt_x+cos(-2*pi*(1-$))*(1-#ppt_y))*(1-$)">
                                          <p:val>
                                            <p:fltVal val="0"/>
                                          </p:val>
                                        </p:tav>
                                        <p:tav tm="100000">
                                          <p:val>
                                            <p:fltVal val="1"/>
                                          </p:val>
                                        </p:tav>
                                      </p:tavLst>
                                    </p:anim>
                                  </p:childTnLst>
                                </p:cTn>
                              </p:par>
                              <p:par>
                                <p:cTn id="24" presetID="15" presetClass="entr" presetSubtype="0" fill="hold" grpId="0" nodeType="with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 calcmode="lin" valueType="num">
                                      <p:cBhvr>
                                        <p:cTn id="26"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27" dur="1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28" dur="1000" fill="hold"/>
                                        <p:tgtEl>
                                          <p:spTgt spid="1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1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188640"/>
            <a:ext cx="7772400" cy="963538"/>
          </a:xfrm>
        </p:spPr>
        <p:style>
          <a:lnRef idx="0">
            <a:schemeClr val="accent3"/>
          </a:lnRef>
          <a:fillRef idx="3">
            <a:schemeClr val="accent3"/>
          </a:fillRef>
          <a:effectRef idx="3">
            <a:schemeClr val="accent3"/>
          </a:effectRef>
          <a:fontRef idx="minor">
            <a:schemeClr val="lt1"/>
          </a:fontRef>
        </p:style>
        <p:txBody>
          <a:bodyPr>
            <a:normAutofit fontScale="90000"/>
          </a:bodyPr>
          <a:lstStyle/>
          <a:p>
            <a:r>
              <a:rPr lang="uk-UA" dirty="0"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
            </a:r>
            <a:br>
              <a:rPr lang="uk-UA" dirty="0"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br>
            <a:r>
              <a:rPr lang="uk-UA" dirty="0"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Система </a:t>
            </a:r>
            <a:r>
              <a:rPr lang="uk-UA" dirty="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національних рахунків</a:t>
            </a:r>
            <a:br>
              <a:rPr lang="uk-UA" dirty="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br>
            <a:endParaRPr lang="uk-UA" dirty="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endParaRPr>
          </a:p>
        </p:txBody>
      </p:sp>
      <p:sp>
        <p:nvSpPr>
          <p:cNvPr id="3" name="Подзаголовок 2"/>
          <p:cNvSpPr>
            <a:spLocks noGrp="1"/>
          </p:cNvSpPr>
          <p:nvPr>
            <p:ph type="subTitle" idx="1"/>
          </p:nvPr>
        </p:nvSpPr>
        <p:spPr>
          <a:xfrm>
            <a:off x="683568" y="1268760"/>
            <a:ext cx="7776864" cy="4824536"/>
          </a:xfrm>
        </p:spPr>
        <p:txBody>
          <a:bodyPr>
            <a:normAutofit fontScale="70000" lnSpcReduction="20000"/>
          </a:bodyPr>
          <a:lstStyle/>
          <a:p>
            <a:pPr algn="l"/>
            <a:r>
              <a:rPr lang="uk-UA"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Валовий внутрішній продукт є показником, що одночасно враховує сукупний дохід усіх суб'єктів національної економіки і загальний обсяг витрат на виробництво усіх товарів і послуг. Це дає можливість ведення всеохоплюючого обліку результатів економічної діяльності у</a:t>
            </a:r>
          </a:p>
          <a:p>
            <a:pPr algn="l"/>
            <a:r>
              <a:rPr lang="uk-UA"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межах усієї країни. Здійснюється такий облік через систему національних рахунків. Вона є </a:t>
            </a:r>
            <a:r>
              <a:rPr lang="uk-UA"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високоохоплюючою</a:t>
            </a:r>
            <a:r>
              <a:rPr lang="uk-UA"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системою обліку, статистичних розрахунків і балансової моделі процесів виробництва і перерозподілу національного продукту країни. Ця система дає можливість складати цілісну картину руху національного продукту у формі доходів, характеризувати міжгалузеві зв'язки, фінансові та перерозподільні потоки. Система національних рахунків описує конкретний механізм функціонування національної економіки на усіх її рівнях, виходячи з тих реальних економічних зв'язків, що склалися в ній, та фактичної організації виробництва і розподілу продукту.</a:t>
            </a:r>
          </a:p>
          <a:p>
            <a:pPr algn="l"/>
            <a:endParaRPr lang="uk-UA"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740957302"/>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800"/>
                            </p:stCondLst>
                            <p:childTnLst>
                              <p:par>
                                <p:cTn id="13" presetID="37"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par>
                          <p:cTn id="19" fill="hold">
                            <p:stCondLst>
                              <p:cond delay="2800"/>
                            </p:stCondLst>
                            <p:childTnLst>
                              <p:par>
                                <p:cTn id="20" presetID="37" presetClass="entr" presetSubtype="0" fill="hold" grpId="0" nodeType="after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457200" y="476672"/>
            <a:ext cx="8229600" cy="6381328"/>
          </a:xfrm>
        </p:spPr>
        <p:txBody>
          <a:bodyPr>
            <a:normAutofit fontScale="55000" lnSpcReduction="20000"/>
          </a:bodyPr>
          <a:lstStyle/>
          <a:p>
            <a:pPr marL="0" indent="0">
              <a:buNone/>
            </a:pPr>
            <a:r>
              <a:rPr lang="uk-UA"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Система національних рахунків є статистичною моделлю ринкової економіки, сукупністю міжнародних стандартів і сучасних параметрів економічного розвитку країни. Вона охоплює всі види діяльності суб'єктів національної економіки, пов'язаної з виробництвом матеріальних благ і послуг, їх розподілом, перерозподілом і споживанням, розкриває економічні зв'язки між виробництвом, доходами і витратами. Головним призначенням системи національних рахунків є створення всеохоплюючої різноманітної інформації про стан і тенденції функціонування національної економіки. Це об'єктивна оцінка економічного минулого країни, на підставі якої можна обґрунтувати заходи впливу на національну економіку з метою досягнення певних загальноекономічних цілей для комплексного і всебічного аналізу процесу створення та використання валового внутрішнього продукту, співставлення економічних показників різних країн. Система національних рахунків, як зазначають автори популярного американського підручника "</a:t>
            </a:r>
            <a:r>
              <a:rPr lang="uk-UA"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Економікс</a:t>
            </a:r>
            <a:r>
              <a:rPr lang="uk-UA"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професори К. Р. </a:t>
            </a:r>
            <a:r>
              <a:rPr lang="uk-UA"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Макконнелл</a:t>
            </a:r>
            <a:r>
              <a:rPr lang="uk-UA"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і С. Л. </a:t>
            </a:r>
            <a:r>
              <a:rPr lang="uk-UA"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Брю</a:t>
            </a:r>
            <a:r>
              <a:rPr lang="uk-UA"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дозволяє тримати руку на економічному пульсі країни, вимірювати обсяг виробництва в конкретний момент часу, передбачити функціонування економіки в довгостроковій перспективі і виступає основою формування державної політики, яка без таких розрахунків ґрунтувалась би на інтуїції.</a:t>
            </a:r>
          </a:p>
          <a:p>
            <a:pPr marL="0" indent="0">
              <a:buNone/>
            </a:pPr>
            <a:r>
              <a:rPr lang="uk-UA"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Система національних рахунків почала формуватись з кінця 1940-х років. Велику увагу цьому процесу надавала Статистична комісія 00Н. Під її егідою ця система удосконалювалась і зараз застосується в понад 150 країнах. З середини 90-х років минулого століття вона використовується і в Україні.</a:t>
            </a:r>
          </a:p>
          <a:p>
            <a:pPr marL="0" indent="0">
              <a:buNone/>
            </a:pPr>
            <a:r>
              <a:rPr lang="uk-UA"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Система національних рахунків базується на концепції, ухваленій Статистичною комісією 00Н у 1993 </a:t>
            </a:r>
            <a:r>
              <a:rPr lang="en-US"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p., </a:t>
            </a:r>
            <a:r>
              <a:rPr lang="uk-UA"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і включає такі принципи (див. схему </a:t>
            </a:r>
            <a:r>
              <a:rPr lang="uk-UA"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11</a:t>
            </a:r>
            <a:r>
              <a:rPr lang="uk-UA"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a:t>
            </a:r>
          </a:p>
          <a:p>
            <a:endParaRPr lang="uk-UA"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626029637"/>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Scale>
                                      <p:cBhvr>
                                        <p:cTn id="13"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3">
                                            <p:txEl>
                                              <p:pRg st="1" end="1"/>
                                            </p:txEl>
                                          </p:spTgt>
                                        </p:tgtEl>
                                        <p:attrNameLst>
                                          <p:attrName>ppt_x</p:attrName>
                                          <p:attrName>ppt_y</p:attrName>
                                        </p:attrNameLst>
                                      </p:cBhvr>
                                    </p:animMotion>
                                    <p:animEffect transition="in" filter="fade">
                                      <p:cBhvr>
                                        <p:cTn id="15" dur="1000"/>
                                        <p:tgtEl>
                                          <p:spTgt spid="3">
                                            <p:txEl>
                                              <p:pRg st="1" end="1"/>
                                            </p:txEl>
                                          </p:spTgt>
                                        </p:tgtEl>
                                      </p:cBhvr>
                                    </p:animEffect>
                                  </p:childTnLst>
                                </p:cTn>
                              </p:par>
                            </p:childTnLst>
                          </p:cTn>
                        </p:par>
                        <p:par>
                          <p:cTn id="16" fill="hold">
                            <p:stCondLst>
                              <p:cond delay="2000"/>
                            </p:stCondLst>
                            <p:childTnLst>
                              <p:par>
                                <p:cTn id="17" presetID="5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Scale>
                                      <p:cBhvr>
                                        <p:cTn id="19"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3">
                                            <p:txEl>
                                              <p:pRg st="2" end="2"/>
                                            </p:txEl>
                                          </p:spTgt>
                                        </p:tgtEl>
                                        <p:attrNameLst>
                                          <p:attrName>ppt_x</p:attrName>
                                          <p:attrName>ppt_y</p:attrName>
                                        </p:attrNameLst>
                                      </p:cBhvr>
                                    </p:animMotion>
                                    <p:animEffect transition="in" filter="fade">
                                      <p:cBhvr>
                                        <p:cTn id="21"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433644" y="3861048"/>
            <a:ext cx="8229600" cy="2469415"/>
          </a:xfrm>
        </p:spPr>
        <p:txBody>
          <a:bodyPr>
            <a:normAutofit fontScale="62500" lnSpcReduction="20000"/>
          </a:bodyPr>
          <a:lstStyle/>
          <a:p>
            <a:pPr marL="0" indent="0">
              <a:buNone/>
            </a:pPr>
            <a:r>
              <a:rPr lang="uk-UA"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Основу системи національних рахунків складають зведені рахунки, що є балансовими побудовами за принципом: доходи - видатки, ресурси - їх використання. Система включає такі національні рахунки: виробництва; споживчих витрат; </a:t>
            </a:r>
            <a:r>
              <a:rPr lang="uk-UA"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доходів  і  </a:t>
            </a:r>
            <a:r>
              <a:rPr lang="uk-UA"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їх </a:t>
            </a:r>
            <a:r>
              <a:rPr lang="uk-UA"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використання;</a:t>
            </a:r>
            <a:r>
              <a:rPr lang="uk-UA"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uk-UA"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нагромадження </a:t>
            </a:r>
            <a:r>
              <a:rPr lang="uk-UA"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a:t>
            </a:r>
            <a:r>
              <a:rPr lang="uk-UA"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капіталоутворення</a:t>
            </a:r>
            <a:r>
              <a:rPr lang="uk-UA"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фінансування капітальних затрат. Усі вони, врешті-решт, об'єднуються у зведену економічну таблицю, на основі якої складається міжгалузевий баланс у вигляді таблиці "затрати - випуск". Усі показники системи національних рахунків кореспондуються між собою у вигляді рівностей.</a:t>
            </a:r>
          </a:p>
        </p:txBody>
      </p:sp>
      <p:pic>
        <p:nvPicPr>
          <p:cNvPr id="1026" name="Picture 2" descr="C:\Users\Twinkle94\Desktop\image079.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971598" y="548680"/>
            <a:ext cx="7153691" cy="31702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91680" y="104087"/>
            <a:ext cx="5883149" cy="338554"/>
          </a:xfrm>
          <a:prstGeom prst="rect">
            <a:avLst/>
          </a:prstGeom>
          <a:noFill/>
        </p:spPr>
        <p:txBody>
          <a:bodyPr wrap="none" rtlCol="0">
            <a:spAutoFit/>
          </a:bodyPr>
          <a:lstStyle/>
          <a:p>
            <a:r>
              <a:rPr lang="ru-RU" sz="16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Схема 12.11. </a:t>
            </a:r>
            <a:r>
              <a:rPr lang="ru-RU" sz="16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Принципи</a:t>
            </a:r>
            <a:r>
              <a:rPr lang="ru-RU" sz="16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sz="16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побудови</a:t>
            </a:r>
            <a:r>
              <a:rPr lang="ru-RU" sz="16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sz="16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системи</a:t>
            </a:r>
            <a:r>
              <a:rPr lang="ru-RU" sz="16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sz="16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національних</a:t>
            </a:r>
            <a:r>
              <a:rPr lang="ru-RU" sz="16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sz="16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рахунків</a:t>
            </a:r>
            <a:endParaRPr lang="uk-UA" sz="16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16868148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30" presetClass="entr" presetSubtype="0" fill="hold" nodeType="after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800" decel="100000"/>
                                        <p:tgtEl>
                                          <p:spTgt spid="1026"/>
                                        </p:tgtEl>
                                      </p:cBhvr>
                                    </p:animEffect>
                                    <p:anim calcmode="lin" valueType="num">
                                      <p:cBhvr>
                                        <p:cTn id="15" dur="800" decel="100000" fill="hold"/>
                                        <p:tgtEl>
                                          <p:spTgt spid="1026"/>
                                        </p:tgtEl>
                                        <p:attrNameLst>
                                          <p:attrName>style.rotation</p:attrName>
                                        </p:attrNameLst>
                                      </p:cBhvr>
                                      <p:tavLst>
                                        <p:tav tm="0">
                                          <p:val>
                                            <p:fltVal val="-90"/>
                                          </p:val>
                                        </p:tav>
                                        <p:tav tm="100000">
                                          <p:val>
                                            <p:fltVal val="0"/>
                                          </p:val>
                                        </p:tav>
                                      </p:tavLst>
                                    </p:anim>
                                    <p:anim calcmode="lin" valueType="num">
                                      <p:cBhvr>
                                        <p:cTn id="16" dur="800" decel="100000" fill="hold"/>
                                        <p:tgtEl>
                                          <p:spTgt spid="1026"/>
                                        </p:tgtEl>
                                        <p:attrNameLst>
                                          <p:attrName>ppt_x</p:attrName>
                                        </p:attrNameLst>
                                      </p:cBhvr>
                                      <p:tavLst>
                                        <p:tav tm="0">
                                          <p:val>
                                            <p:strVal val="#ppt_x+0.4"/>
                                          </p:val>
                                        </p:tav>
                                        <p:tav tm="100000">
                                          <p:val>
                                            <p:strVal val="#ppt_x-0.05"/>
                                          </p:val>
                                        </p:tav>
                                      </p:tavLst>
                                    </p:anim>
                                    <p:anim calcmode="lin" valueType="num">
                                      <p:cBhvr>
                                        <p:cTn id="17" dur="800" decel="100000" fill="hold"/>
                                        <p:tgtEl>
                                          <p:spTgt spid="1026"/>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1026"/>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1026"/>
                                        </p:tgtEl>
                                        <p:attrNameLst>
                                          <p:attrName>ppt_y</p:attrName>
                                        </p:attrNameLst>
                                      </p:cBhvr>
                                      <p:tavLst>
                                        <p:tav tm="0">
                                          <p:val>
                                            <p:strVal val="#ppt_y+0.1"/>
                                          </p:val>
                                        </p:tav>
                                        <p:tav tm="100000">
                                          <p:val>
                                            <p:strVal val="#ppt_y"/>
                                          </p:val>
                                        </p:tav>
                                      </p:tavLst>
                                    </p:anim>
                                  </p:childTnLst>
                                </p:cTn>
                              </p:par>
                            </p:childTnLst>
                          </p:cTn>
                        </p:par>
                        <p:par>
                          <p:cTn id="20" fill="hold">
                            <p:stCondLst>
                              <p:cond delay="2000"/>
                            </p:stCondLst>
                            <p:childTnLst>
                              <p:par>
                                <p:cTn id="21" presetID="52" presetClass="entr" presetSubtype="0" fill="hold" grpId="0" nodeType="after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Scale>
                                      <p:cBhvr>
                                        <p:cTn id="23"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3">
                                            <p:txEl>
                                              <p:pRg st="0" end="0"/>
                                            </p:txEl>
                                          </p:spTgt>
                                        </p:tgtEl>
                                        <p:attrNameLst>
                                          <p:attrName>ppt_x</p:attrName>
                                          <p:attrName>ppt_y</p:attrName>
                                        </p:attrNameLst>
                                      </p:cBhvr>
                                    </p:animMotion>
                                    <p:animEffect transition="in" filter="fade">
                                      <p:cBhvr>
                                        <p:cTn id="25"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467544" y="476672"/>
            <a:ext cx="8229600" cy="5760640"/>
          </a:xfrm>
        </p:spPr>
        <p:txBody>
          <a:bodyPr>
            <a:normAutofit fontScale="62500" lnSpcReduction="20000"/>
          </a:bodyPr>
          <a:lstStyle/>
          <a:p>
            <a:pPr marL="0" indent="0">
              <a:buNone/>
            </a:pPr>
            <a:r>
              <a:rPr lang="uk-UA"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Макроекономічний аналіз започаткував один із класиків-фізіократів Ф. </a:t>
            </a:r>
            <a:r>
              <a:rPr lang="uk-UA"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Кене</a:t>
            </a:r>
            <a:r>
              <a:rPr lang="uk-UA"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у своїй праці "Економічні таблиці". Це була перша спроба здійснення аналізу суспільного відтворення. Великий внесок у цей процес зробив К. Маркс, здійснивши дослідження відтворення суспільного капіталу. Французький економіст Л. </a:t>
            </a:r>
            <a:r>
              <a:rPr lang="uk-UA"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Вальрас</a:t>
            </a:r>
            <a:r>
              <a:rPr lang="uk-UA"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заклав основи загальної теорії рівноваги, на основі якої сформувалася макроекономіка.</a:t>
            </a:r>
          </a:p>
          <a:p>
            <a:pPr marL="0" indent="0">
              <a:buNone/>
            </a:pPr>
            <a:r>
              <a:rPr lang="uk-UA"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У сучасному своєму вигляді поняття макроекономіки було сформульоване Джоном Кейнсом в його праці "Загальна теорія зайнятості, процента і грошей". Він переконливо показав, що досягти стійкого зростання виробництва в масштабі всієї країни і забезпечити повну зайнятість неможливо без участі держави у сфері економіки. Цим зумовлюється потреба з'ясування тих закономірностей, що регулюють розвиток усієї економіки.</a:t>
            </a:r>
          </a:p>
          <a:p>
            <a:pPr marL="0" indent="0">
              <a:buNone/>
            </a:pPr>
            <a:r>
              <a:rPr lang="uk-UA"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Вивчення макроекономіки в сучасних умовах має важливе значення, оскільки дозволяє науково </a:t>
            </a:r>
            <a:r>
              <a:rPr lang="uk-UA"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обгрунтувати</a:t>
            </a:r>
            <a:r>
              <a:rPr lang="uk-UA"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ту економічну політику, яку здійснює держава. Уряд будь-якої країни, регулюючи економічну діяльність суспільства, повинен володіти інструментами макроекономіки та вибирати з альтернативних варіантів розвитку економіки найефективніші. Розглянемо основні положення цього розділу економічної теорії.</a:t>
            </a:r>
          </a:p>
          <a:p>
            <a:endParaRPr lang="uk-UA"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66694942"/>
      </p:ext>
    </p:extLst>
  </p:cSld>
  <p:clrMapOvr>
    <a:masterClrMapping/>
  </p:clrMapOvr>
  <mc:AlternateContent xmlns:mc="http://schemas.openxmlformats.org/markup-compatibility/2006">
    <mc:Choice xmlns:p14="http://schemas.microsoft.com/office/powerpoint/2010/main" Requires="p14">
      <p:transition spd="slow" p14:dur="325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2000"/>
                            </p:stCondLst>
                            <p:childTnLst>
                              <p:par>
                                <p:cTn id="19" presetID="15" presetClass="entr" presetSubtype="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395536" y="610158"/>
            <a:ext cx="8229600" cy="6059202"/>
          </a:xfrm>
        </p:spPr>
        <p:txBody>
          <a:bodyPr>
            <a:normAutofit/>
          </a:bodyPr>
          <a:lstStyle/>
          <a:p>
            <a:pPr marL="0" indent="0">
              <a:buNone/>
            </a:pPr>
            <a:r>
              <a:rPr lang="ru-RU" sz="1500" dirty="0" err="1">
                <a:ln w="18415" cmpd="sng">
                  <a:solidFill>
                    <a:srgbClr val="FFFFFF"/>
                  </a:solidFill>
                  <a:prstDash val="solid"/>
                </a:ln>
                <a:solidFill>
                  <a:srgbClr val="FFFFFF"/>
                </a:solidFill>
                <a:effectLst>
                  <a:outerShdw blurRad="63500" dir="3600000" algn="tl" rotWithShape="0">
                    <a:srgbClr val="000000">
                      <a:alpha val="70000"/>
                    </a:srgbClr>
                  </a:outerShdw>
                </a:effectLst>
              </a:rPr>
              <a:t>Розглянемо</a:t>
            </a:r>
            <a:r>
              <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1500" dirty="0" err="1">
                <a:ln w="18415" cmpd="sng">
                  <a:solidFill>
                    <a:srgbClr val="FFFFFF"/>
                  </a:solidFill>
                  <a:prstDash val="solid"/>
                </a:ln>
                <a:solidFill>
                  <a:srgbClr val="FFFFFF"/>
                </a:solidFill>
                <a:effectLst>
                  <a:outerShdw blurRad="63500" dir="3600000" algn="tl" rotWithShape="0">
                    <a:srgbClr val="000000">
                      <a:alpha val="70000"/>
                    </a:srgbClr>
                  </a:outerShdw>
                </a:effectLst>
              </a:rPr>
              <a:t>основні</a:t>
            </a:r>
            <a:r>
              <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1500" dirty="0" err="1">
                <a:ln w="18415" cmpd="sng">
                  <a:solidFill>
                    <a:srgbClr val="FFFFFF"/>
                  </a:solidFill>
                  <a:prstDash val="solid"/>
                </a:ln>
                <a:solidFill>
                  <a:srgbClr val="FFFFFF"/>
                </a:solidFill>
                <a:effectLst>
                  <a:outerShdw blurRad="63500" dir="3600000" algn="tl" rotWithShape="0">
                    <a:srgbClr val="000000">
                      <a:alpha val="70000"/>
                    </a:srgbClr>
                  </a:outerShdw>
                </a:effectLst>
              </a:rPr>
              <a:t>макроекономічні</a:t>
            </a:r>
            <a:r>
              <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1500" dirty="0" err="1">
                <a:ln w="18415" cmpd="sng">
                  <a:solidFill>
                    <a:srgbClr val="FFFFFF"/>
                  </a:solidFill>
                  <a:prstDash val="solid"/>
                </a:ln>
                <a:solidFill>
                  <a:srgbClr val="FFFFFF"/>
                </a:solidFill>
                <a:effectLst>
                  <a:outerShdw blurRad="63500" dir="3600000" algn="tl" rotWithShape="0">
                    <a:srgbClr val="000000">
                      <a:alpha val="70000"/>
                    </a:srgbClr>
                  </a:outerShdw>
                </a:effectLst>
              </a:rPr>
              <a:t>показники</a:t>
            </a:r>
            <a:r>
              <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1500" dirty="0" err="1">
                <a:ln w="18415" cmpd="sng">
                  <a:solidFill>
                    <a:srgbClr val="FFFFFF"/>
                  </a:solidFill>
                  <a:prstDash val="solid"/>
                </a:ln>
                <a:solidFill>
                  <a:srgbClr val="FFFFFF"/>
                </a:solidFill>
                <a:effectLst>
                  <a:outerShdw blurRad="63500" dir="3600000" algn="tl" rotWithShape="0">
                    <a:srgbClr val="000000">
                      <a:alpha val="70000"/>
                    </a:srgbClr>
                  </a:outerShdw>
                </a:effectLst>
              </a:rPr>
              <a:t>виміру</a:t>
            </a:r>
            <a:r>
              <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1500" dirty="0" err="1">
                <a:ln w="18415" cmpd="sng">
                  <a:solidFill>
                    <a:srgbClr val="FFFFFF"/>
                  </a:solidFill>
                  <a:prstDash val="solid"/>
                </a:ln>
                <a:solidFill>
                  <a:srgbClr val="FFFFFF"/>
                </a:solidFill>
                <a:effectLst>
                  <a:outerShdw blurRad="63500" dir="3600000" algn="tl" rotWithShape="0">
                    <a:srgbClr val="000000">
                      <a:alpha val="70000"/>
                    </a:srgbClr>
                  </a:outerShdw>
                </a:effectLst>
              </a:rPr>
              <a:t>національного</a:t>
            </a:r>
            <a:r>
              <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rPr>
              <a:t> продукту. </a:t>
            </a:r>
            <a:r>
              <a:rPr lang="ru-RU" sz="1500" dirty="0" err="1">
                <a:ln w="18415" cmpd="sng">
                  <a:solidFill>
                    <a:srgbClr val="FFFFFF"/>
                  </a:solidFill>
                  <a:prstDash val="solid"/>
                </a:ln>
                <a:solidFill>
                  <a:srgbClr val="FFFFFF"/>
                </a:solidFill>
                <a:effectLst>
                  <a:outerShdw blurRad="63500" dir="3600000" algn="tl" rotWithShape="0">
                    <a:srgbClr val="000000">
                      <a:alpha val="70000"/>
                    </a:srgbClr>
                  </a:outerShdw>
                </a:effectLst>
              </a:rPr>
              <a:t>Вихідним</a:t>
            </a:r>
            <a:r>
              <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rPr>
              <a:t> є </a:t>
            </a:r>
            <a:r>
              <a:rPr lang="ru-RU" sz="1500" dirty="0" err="1">
                <a:ln w="18415" cmpd="sng">
                  <a:solidFill>
                    <a:srgbClr val="FFFFFF"/>
                  </a:solidFill>
                  <a:prstDash val="solid"/>
                </a:ln>
                <a:solidFill>
                  <a:srgbClr val="FFFFFF"/>
                </a:solidFill>
                <a:effectLst>
                  <a:outerShdw blurRad="63500" dir="3600000" algn="tl" rotWithShape="0">
                    <a:srgbClr val="000000">
                      <a:alpha val="70000"/>
                    </a:srgbClr>
                  </a:outerShdw>
                </a:effectLst>
              </a:rPr>
              <a:t>показник</a:t>
            </a:r>
            <a:r>
              <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rPr>
              <a:t> валового </a:t>
            </a:r>
            <a:r>
              <a:rPr lang="ru-RU" sz="1500" dirty="0" err="1">
                <a:ln w="18415" cmpd="sng">
                  <a:solidFill>
                    <a:srgbClr val="FFFFFF"/>
                  </a:solidFill>
                  <a:prstDash val="solid"/>
                </a:ln>
                <a:solidFill>
                  <a:srgbClr val="FFFFFF"/>
                </a:solidFill>
                <a:effectLst>
                  <a:outerShdw blurRad="63500" dir="3600000" algn="tl" rotWithShape="0">
                    <a:srgbClr val="000000">
                      <a:alpha val="70000"/>
                    </a:srgbClr>
                  </a:outerShdw>
                </a:effectLst>
              </a:rPr>
              <a:t>внутрішнього</a:t>
            </a:r>
            <a:r>
              <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rPr>
              <a:t> продукту (ВВП), </a:t>
            </a:r>
            <a:r>
              <a:rPr lang="ru-RU" sz="1500" dirty="0" err="1">
                <a:ln w="18415" cmpd="sng">
                  <a:solidFill>
                    <a:srgbClr val="FFFFFF"/>
                  </a:solidFill>
                  <a:prstDash val="solid"/>
                </a:ln>
                <a:solidFill>
                  <a:srgbClr val="FFFFFF"/>
                </a:solidFill>
                <a:effectLst>
                  <a:outerShdw blurRad="63500" dir="3600000" algn="tl" rotWithShape="0">
                    <a:srgbClr val="000000">
                      <a:alpha val="70000"/>
                    </a:srgbClr>
                  </a:outerShdw>
                </a:effectLst>
              </a:rPr>
              <a:t>що</a:t>
            </a:r>
            <a:r>
              <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rPr>
              <a:t>, як ми </a:t>
            </a:r>
            <a:r>
              <a:rPr lang="ru-RU" sz="1500" dirty="0" err="1">
                <a:ln w="18415" cmpd="sng">
                  <a:solidFill>
                    <a:srgbClr val="FFFFFF"/>
                  </a:solidFill>
                  <a:prstDash val="solid"/>
                </a:ln>
                <a:solidFill>
                  <a:srgbClr val="FFFFFF"/>
                </a:solidFill>
                <a:effectLst>
                  <a:outerShdw blurRad="63500" dir="3600000" algn="tl" rotWithShape="0">
                    <a:srgbClr val="000000">
                      <a:alpha val="70000"/>
                    </a:srgbClr>
                  </a:outerShdw>
                </a:effectLst>
              </a:rPr>
              <a:t>вже</a:t>
            </a:r>
            <a:r>
              <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1500" dirty="0" err="1">
                <a:ln w="18415" cmpd="sng">
                  <a:solidFill>
                    <a:srgbClr val="FFFFFF"/>
                  </a:solidFill>
                  <a:prstDash val="solid"/>
                </a:ln>
                <a:solidFill>
                  <a:srgbClr val="FFFFFF"/>
                </a:solidFill>
                <a:effectLst>
                  <a:outerShdw blurRad="63500" dir="3600000" algn="tl" rotWithShape="0">
                    <a:srgbClr val="000000">
                      <a:alpha val="70000"/>
                    </a:srgbClr>
                  </a:outerShdw>
                </a:effectLst>
              </a:rPr>
              <a:t>з'ясували</a:t>
            </a:r>
            <a:r>
              <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1500" dirty="0" err="1">
                <a:ln w="18415" cmpd="sng">
                  <a:solidFill>
                    <a:srgbClr val="FFFFFF"/>
                  </a:solidFill>
                  <a:prstDash val="solid"/>
                </a:ln>
                <a:solidFill>
                  <a:srgbClr val="FFFFFF"/>
                </a:solidFill>
                <a:effectLst>
                  <a:outerShdw blurRad="63500" dir="3600000" algn="tl" rotWithShape="0">
                    <a:srgbClr val="000000">
                      <a:alpha val="70000"/>
                    </a:srgbClr>
                  </a:outerShdw>
                </a:effectLst>
              </a:rPr>
              <a:t>визначає</a:t>
            </a:r>
            <a:r>
              <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1500" dirty="0" err="1">
                <a:ln w="18415" cmpd="sng">
                  <a:solidFill>
                    <a:srgbClr val="FFFFFF"/>
                  </a:solidFill>
                  <a:prstDash val="solid"/>
                </a:ln>
                <a:solidFill>
                  <a:srgbClr val="FFFFFF"/>
                </a:solidFill>
                <a:effectLst>
                  <a:outerShdw blurRad="63500" dir="3600000" algn="tl" rotWithShape="0">
                    <a:srgbClr val="000000">
                      <a:alpha val="70000"/>
                    </a:srgbClr>
                  </a:outerShdw>
                </a:effectLst>
              </a:rPr>
              <a:t>сукупну</a:t>
            </a:r>
            <a:r>
              <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1500" dirty="0" err="1">
                <a:ln w="18415" cmpd="sng">
                  <a:solidFill>
                    <a:srgbClr val="FFFFFF"/>
                  </a:solidFill>
                  <a:prstDash val="solid"/>
                </a:ln>
                <a:solidFill>
                  <a:srgbClr val="FFFFFF"/>
                </a:solidFill>
                <a:effectLst>
                  <a:outerShdw blurRad="63500" dir="3600000" algn="tl" rotWithShape="0">
                    <a:srgbClr val="000000">
                      <a:alpha val="70000"/>
                    </a:srgbClr>
                  </a:outerShdw>
                </a:effectLst>
              </a:rPr>
              <a:t>ринкову</a:t>
            </a:r>
            <a:r>
              <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1500" dirty="0" err="1">
                <a:ln w="18415" cmpd="sng">
                  <a:solidFill>
                    <a:srgbClr val="FFFFFF"/>
                  </a:solidFill>
                  <a:prstDash val="solid"/>
                </a:ln>
                <a:solidFill>
                  <a:srgbClr val="FFFFFF"/>
                </a:solidFill>
                <a:effectLst>
                  <a:outerShdw blurRad="63500" dir="3600000" algn="tl" rotWithShape="0">
                    <a:srgbClr val="000000">
                      <a:alpha val="70000"/>
                    </a:srgbClr>
                  </a:outerShdw>
                </a:effectLst>
              </a:rPr>
              <a:t>вартість</a:t>
            </a:r>
            <a:r>
              <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1500" dirty="0" err="1">
                <a:ln w="18415" cmpd="sng">
                  <a:solidFill>
                    <a:srgbClr val="FFFFFF"/>
                  </a:solidFill>
                  <a:prstDash val="solid"/>
                </a:ln>
                <a:solidFill>
                  <a:srgbClr val="FFFFFF"/>
                </a:solidFill>
                <a:effectLst>
                  <a:outerShdw blurRad="63500" dir="3600000" algn="tl" rotWithShape="0">
                    <a:srgbClr val="000000">
                      <a:alpha val="70000"/>
                    </a:srgbClr>
                  </a:outerShdw>
                </a:effectLst>
              </a:rPr>
              <a:t>усіх</a:t>
            </a:r>
            <a:r>
              <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1500" dirty="0" err="1">
                <a:ln w="18415" cmpd="sng">
                  <a:solidFill>
                    <a:srgbClr val="FFFFFF"/>
                  </a:solidFill>
                  <a:prstDash val="solid"/>
                </a:ln>
                <a:solidFill>
                  <a:srgbClr val="FFFFFF"/>
                </a:solidFill>
                <a:effectLst>
                  <a:outerShdw blurRad="63500" dir="3600000" algn="tl" rotWithShape="0">
                    <a:srgbClr val="000000">
                      <a:alpha val="70000"/>
                    </a:srgbClr>
                  </a:outerShdw>
                </a:effectLst>
              </a:rPr>
              <a:t>товарів</a:t>
            </a:r>
            <a:r>
              <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rPr>
              <a:t> та </a:t>
            </a:r>
            <a:r>
              <a:rPr lang="ru-RU" sz="1500" dirty="0" err="1">
                <a:ln w="18415" cmpd="sng">
                  <a:solidFill>
                    <a:srgbClr val="FFFFFF"/>
                  </a:solidFill>
                  <a:prstDash val="solid"/>
                </a:ln>
                <a:solidFill>
                  <a:srgbClr val="FFFFFF"/>
                </a:solidFill>
                <a:effectLst>
                  <a:outerShdw blurRad="63500" dir="3600000" algn="tl" rotWithShape="0">
                    <a:srgbClr val="000000">
                      <a:alpha val="70000"/>
                    </a:srgbClr>
                  </a:outerShdw>
                </a:effectLst>
              </a:rPr>
              <a:t>послуг</a:t>
            </a:r>
            <a:r>
              <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1500" dirty="0" err="1">
                <a:ln w="18415" cmpd="sng">
                  <a:solidFill>
                    <a:srgbClr val="FFFFFF"/>
                  </a:solidFill>
                  <a:prstDash val="solid"/>
                </a:ln>
                <a:solidFill>
                  <a:srgbClr val="FFFFFF"/>
                </a:solidFill>
                <a:effectLst>
                  <a:outerShdw blurRad="63500" dir="3600000" algn="tl" rotWithShape="0">
                    <a:srgbClr val="000000">
                      <a:alpha val="70000"/>
                    </a:srgbClr>
                  </a:outerShdw>
                </a:effectLst>
              </a:rPr>
              <a:t>створених</a:t>
            </a:r>
            <a:r>
              <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rPr>
              <a:t> резидентами та нерезидентами на </a:t>
            </a:r>
            <a:r>
              <a:rPr lang="ru-RU" sz="1500" dirty="0" err="1">
                <a:ln w="18415" cmpd="sng">
                  <a:solidFill>
                    <a:srgbClr val="FFFFFF"/>
                  </a:solidFill>
                  <a:prstDash val="solid"/>
                </a:ln>
                <a:solidFill>
                  <a:srgbClr val="FFFFFF"/>
                </a:solidFill>
                <a:effectLst>
                  <a:outerShdw blurRad="63500" dir="3600000" algn="tl" rotWithShape="0">
                    <a:srgbClr val="000000">
                      <a:alpha val="70000"/>
                    </a:srgbClr>
                  </a:outerShdw>
                </a:effectLst>
              </a:rPr>
              <a:t>території</a:t>
            </a:r>
            <a:r>
              <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1500" dirty="0" err="1">
                <a:ln w="18415" cmpd="sng">
                  <a:solidFill>
                    <a:srgbClr val="FFFFFF"/>
                  </a:solidFill>
                  <a:prstDash val="solid"/>
                </a:ln>
                <a:solidFill>
                  <a:srgbClr val="FFFFFF"/>
                </a:solidFill>
                <a:effectLst>
                  <a:outerShdw blurRad="63500" dir="3600000" algn="tl" rotWithShape="0">
                    <a:srgbClr val="000000">
                      <a:alpha val="70000"/>
                    </a:srgbClr>
                  </a:outerShdw>
                </a:effectLst>
              </a:rPr>
              <a:t>країни</a:t>
            </a:r>
            <a:r>
              <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1500" dirty="0" err="1">
                <a:ln w="18415" cmpd="sng">
                  <a:solidFill>
                    <a:srgbClr val="FFFFFF"/>
                  </a:solidFill>
                  <a:prstDash val="solid"/>
                </a:ln>
                <a:solidFill>
                  <a:srgbClr val="FFFFFF"/>
                </a:solidFill>
                <a:effectLst>
                  <a:outerShdw blurRad="63500" dir="3600000" algn="tl" rotWithShape="0">
                    <a:srgbClr val="000000">
                      <a:alpha val="70000"/>
                    </a:srgbClr>
                  </a:outerShdw>
                </a:effectLst>
              </a:rPr>
              <a:t>протягом</a:t>
            </a:r>
            <a:r>
              <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1500" dirty="0" err="1">
                <a:ln w="18415" cmpd="sng">
                  <a:solidFill>
                    <a:srgbClr val="FFFFFF"/>
                  </a:solidFill>
                  <a:prstDash val="solid"/>
                </a:ln>
                <a:solidFill>
                  <a:srgbClr val="FFFFFF"/>
                </a:solidFill>
                <a:effectLst>
                  <a:outerShdw blurRad="63500" dir="3600000" algn="tl" rotWithShape="0">
                    <a:srgbClr val="000000">
                      <a:alpha val="70000"/>
                    </a:srgbClr>
                  </a:outerShdw>
                </a:effectLst>
              </a:rPr>
              <a:t>певного</a:t>
            </a:r>
            <a:r>
              <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1500" dirty="0" err="1">
                <a:ln w="18415" cmpd="sng">
                  <a:solidFill>
                    <a:srgbClr val="FFFFFF"/>
                  </a:solidFill>
                  <a:prstDash val="solid"/>
                </a:ln>
                <a:solidFill>
                  <a:srgbClr val="FFFFFF"/>
                </a:solidFill>
                <a:effectLst>
                  <a:outerShdw blurRad="63500" dir="3600000" algn="tl" rotWithShape="0">
                    <a:srgbClr val="000000">
                      <a:alpha val="70000"/>
                    </a:srgbClr>
                  </a:outerShdw>
                </a:effectLst>
              </a:rPr>
              <a:t>періоду</a:t>
            </a:r>
            <a:r>
              <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rPr>
              <a:t> часу за </a:t>
            </a:r>
            <a:r>
              <a:rPr lang="ru-RU" sz="1500" dirty="0" err="1">
                <a:ln w="18415" cmpd="sng">
                  <a:solidFill>
                    <a:srgbClr val="FFFFFF"/>
                  </a:solidFill>
                  <a:prstDash val="solid"/>
                </a:ln>
                <a:solidFill>
                  <a:srgbClr val="FFFFFF"/>
                </a:solidFill>
                <a:effectLst>
                  <a:outerShdw blurRad="63500" dir="3600000" algn="tl" rotWithShape="0">
                    <a:srgbClr val="000000">
                      <a:alpha val="70000"/>
                    </a:srgbClr>
                  </a:outerShdw>
                </a:effectLst>
              </a:rPr>
              <a:t>виключенням</a:t>
            </a:r>
            <a:r>
              <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1500" dirty="0" err="1">
                <a:ln w="18415" cmpd="sng">
                  <a:solidFill>
                    <a:srgbClr val="FFFFFF"/>
                  </a:solidFill>
                  <a:prstDash val="solid"/>
                </a:ln>
                <a:solidFill>
                  <a:srgbClr val="FFFFFF"/>
                </a:solidFill>
                <a:effectLst>
                  <a:outerShdw blurRad="63500" dir="3600000" algn="tl" rotWithShape="0">
                    <a:srgbClr val="000000">
                      <a:alpha val="70000"/>
                    </a:srgbClr>
                  </a:outerShdw>
                </a:effectLst>
              </a:rPr>
              <a:t>вартості</a:t>
            </a:r>
            <a:r>
              <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1500" dirty="0" err="1">
                <a:ln w="18415" cmpd="sng">
                  <a:solidFill>
                    <a:srgbClr val="FFFFFF"/>
                  </a:solidFill>
                  <a:prstDash val="solid"/>
                </a:ln>
                <a:solidFill>
                  <a:srgbClr val="FFFFFF"/>
                </a:solidFill>
                <a:effectLst>
                  <a:outerShdw blurRad="63500" dir="3600000" algn="tl" rotWithShape="0">
                    <a:srgbClr val="000000">
                      <a:alpha val="70000"/>
                    </a:srgbClr>
                  </a:outerShdw>
                </a:effectLst>
              </a:rPr>
              <a:t>проміжного</a:t>
            </a:r>
            <a:r>
              <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1500" dirty="0" err="1">
                <a:ln w="18415" cmpd="sng">
                  <a:solidFill>
                    <a:srgbClr val="FFFFFF"/>
                  </a:solidFill>
                  <a:prstDash val="solid"/>
                </a:ln>
                <a:solidFill>
                  <a:srgbClr val="FFFFFF"/>
                </a:solidFill>
                <a:effectLst>
                  <a:outerShdw blurRad="63500" dir="3600000" algn="tl" rotWithShape="0">
                    <a:srgbClr val="000000">
                      <a:alpha val="70000"/>
                    </a:srgbClr>
                  </a:outerShdw>
                </a:effectLst>
              </a:rPr>
              <a:t>споживання</a:t>
            </a:r>
            <a:r>
              <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rPr>
              <a:t>.</a:t>
            </a:r>
          </a:p>
          <a:p>
            <a:pPr marL="0" indent="0">
              <a:buNone/>
            </a:pPr>
            <a:r>
              <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rPr>
              <a:t>Другим </a:t>
            </a:r>
            <a:r>
              <a:rPr lang="ru-RU" sz="1500" dirty="0" err="1">
                <a:ln w="18415" cmpd="sng">
                  <a:solidFill>
                    <a:srgbClr val="FFFFFF"/>
                  </a:solidFill>
                  <a:prstDash val="solid"/>
                </a:ln>
                <a:solidFill>
                  <a:srgbClr val="FFFFFF"/>
                </a:solidFill>
                <a:effectLst>
                  <a:outerShdw blurRad="63500" dir="3600000" algn="tl" rotWithShape="0">
                    <a:srgbClr val="000000">
                      <a:alpha val="70000"/>
                    </a:srgbClr>
                  </a:outerShdw>
                </a:effectLst>
              </a:rPr>
              <a:t>макроекономічним</a:t>
            </a:r>
            <a:r>
              <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1500" dirty="0" err="1">
                <a:ln w="18415" cmpd="sng">
                  <a:solidFill>
                    <a:srgbClr val="FFFFFF"/>
                  </a:solidFill>
                  <a:prstDash val="solid"/>
                </a:ln>
                <a:solidFill>
                  <a:srgbClr val="FFFFFF"/>
                </a:solidFill>
                <a:effectLst>
                  <a:outerShdw blurRad="63500" dir="3600000" algn="tl" rotWithShape="0">
                    <a:srgbClr val="000000">
                      <a:alpha val="70000"/>
                    </a:srgbClr>
                  </a:outerShdw>
                </a:effectLst>
              </a:rPr>
              <a:t>показником</a:t>
            </a:r>
            <a:r>
              <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rPr>
              <a:t> є </a:t>
            </a:r>
            <a:r>
              <a:rPr lang="ru-RU" sz="1500" dirty="0" err="1">
                <a:ln w="18415" cmpd="sng">
                  <a:solidFill>
                    <a:srgbClr val="FFFFFF"/>
                  </a:solidFill>
                  <a:prstDash val="solid"/>
                </a:ln>
                <a:solidFill>
                  <a:srgbClr val="FFFFFF"/>
                </a:solidFill>
                <a:effectLst>
                  <a:outerShdw blurRad="63500" dir="3600000" algn="tl" rotWithShape="0">
                    <a:srgbClr val="000000">
                      <a:alpha val="70000"/>
                    </a:srgbClr>
                  </a:outerShdw>
                </a:effectLst>
              </a:rPr>
              <a:t>валовий</a:t>
            </a:r>
            <a:r>
              <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1500" dirty="0" err="1">
                <a:ln w="18415" cmpd="sng">
                  <a:solidFill>
                    <a:srgbClr val="FFFFFF"/>
                  </a:solidFill>
                  <a:prstDash val="solid"/>
                </a:ln>
                <a:solidFill>
                  <a:srgbClr val="FFFFFF"/>
                </a:solidFill>
                <a:effectLst>
                  <a:outerShdw blurRad="63500" dir="3600000" algn="tl" rotWithShape="0">
                    <a:srgbClr val="000000">
                      <a:alpha val="70000"/>
                    </a:srgbClr>
                  </a:outerShdw>
                </a:effectLst>
              </a:rPr>
              <a:t>національний</a:t>
            </a:r>
            <a:r>
              <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rPr>
              <a:t> продукт (ВНП). </a:t>
            </a:r>
            <a:r>
              <a:rPr lang="ru-RU" sz="1500" dirty="0" err="1">
                <a:ln w="18415" cmpd="sng">
                  <a:solidFill>
                    <a:srgbClr val="FFFFFF"/>
                  </a:solidFill>
                  <a:prstDash val="solid"/>
                </a:ln>
                <a:solidFill>
                  <a:srgbClr val="FFFFFF"/>
                </a:solidFill>
                <a:effectLst>
                  <a:outerShdw blurRad="63500" dir="3600000" algn="tl" rotWithShape="0">
                    <a:srgbClr val="000000">
                      <a:alpha val="70000"/>
                    </a:srgbClr>
                  </a:outerShdw>
                </a:effectLst>
              </a:rPr>
              <a:t>Його</a:t>
            </a:r>
            <a:r>
              <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1500" dirty="0" err="1">
                <a:ln w="18415" cmpd="sng">
                  <a:solidFill>
                    <a:srgbClr val="FFFFFF"/>
                  </a:solidFill>
                  <a:prstDash val="solid"/>
                </a:ln>
                <a:solidFill>
                  <a:srgbClr val="FFFFFF"/>
                </a:solidFill>
                <a:effectLst>
                  <a:outerShdw blurRad="63500" dir="3600000" algn="tl" rotWithShape="0">
                    <a:srgbClr val="000000">
                      <a:alpha val="70000"/>
                    </a:srgbClr>
                  </a:outerShdw>
                </a:effectLst>
              </a:rPr>
              <a:t>визначення</a:t>
            </a:r>
            <a:r>
              <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1500" dirty="0" err="1">
                <a:ln w="18415" cmpd="sng">
                  <a:solidFill>
                    <a:srgbClr val="FFFFFF"/>
                  </a:solidFill>
                  <a:prstDash val="solid"/>
                </a:ln>
                <a:solidFill>
                  <a:srgbClr val="FFFFFF"/>
                </a:solidFill>
                <a:effectLst>
                  <a:outerShdw blurRad="63500" dir="3600000" algn="tl" rotWithShape="0">
                    <a:srgbClr val="000000">
                      <a:alpha val="70000"/>
                    </a:srgbClr>
                  </a:outerShdw>
                </a:effectLst>
              </a:rPr>
              <a:t>пов'язане</a:t>
            </a:r>
            <a:r>
              <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rPr>
              <a:t> з </a:t>
            </a:r>
            <a:r>
              <a:rPr lang="ru-RU" sz="1500" dirty="0" err="1">
                <a:ln w="18415" cmpd="sng">
                  <a:solidFill>
                    <a:srgbClr val="FFFFFF"/>
                  </a:solidFill>
                  <a:prstDash val="solid"/>
                </a:ln>
                <a:solidFill>
                  <a:srgbClr val="FFFFFF"/>
                </a:solidFill>
                <a:effectLst>
                  <a:outerShdw blurRad="63500" dir="3600000" algn="tl" rotWithShape="0">
                    <a:srgbClr val="000000">
                      <a:alpha val="70000"/>
                    </a:srgbClr>
                  </a:outerShdw>
                </a:effectLst>
              </a:rPr>
              <a:t>власністю</a:t>
            </a:r>
            <a:r>
              <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rPr>
              <a:t> на </a:t>
            </a:r>
            <a:r>
              <a:rPr lang="ru-RU" sz="1500" dirty="0" err="1">
                <a:ln w="18415" cmpd="sng">
                  <a:solidFill>
                    <a:srgbClr val="FFFFFF"/>
                  </a:solidFill>
                  <a:prstDash val="solid"/>
                </a:ln>
                <a:solidFill>
                  <a:srgbClr val="FFFFFF"/>
                </a:solidFill>
                <a:effectLst>
                  <a:outerShdw blurRad="63500" dir="3600000" algn="tl" rotWithShape="0">
                    <a:srgbClr val="000000">
                      <a:alpha val="70000"/>
                    </a:srgbClr>
                  </a:outerShdw>
                </a:effectLst>
              </a:rPr>
              <a:t>фактори</a:t>
            </a:r>
            <a:r>
              <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1500" dirty="0" err="1">
                <a:ln w="18415" cmpd="sng">
                  <a:solidFill>
                    <a:srgbClr val="FFFFFF"/>
                  </a:solidFill>
                  <a:prstDash val="solid"/>
                </a:ln>
                <a:solidFill>
                  <a:srgbClr val="FFFFFF"/>
                </a:solidFill>
                <a:effectLst>
                  <a:outerShdw blurRad="63500" dir="3600000" algn="tl" rotWithShape="0">
                    <a:srgbClr val="000000">
                      <a:alpha val="70000"/>
                    </a:srgbClr>
                  </a:outerShdw>
                </a:effectLst>
              </a:rPr>
              <a:t>виробництва</a:t>
            </a:r>
            <a:r>
              <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rPr>
              <a:t>, з </a:t>
            </a:r>
            <a:r>
              <a:rPr lang="ru-RU" sz="1500" dirty="0" err="1">
                <a:ln w="18415" cmpd="sng">
                  <a:solidFill>
                    <a:srgbClr val="FFFFFF"/>
                  </a:solidFill>
                  <a:prstDash val="solid"/>
                </a:ln>
                <a:solidFill>
                  <a:srgbClr val="FFFFFF"/>
                </a:solidFill>
                <a:effectLst>
                  <a:outerShdw blurRad="63500" dir="3600000" algn="tl" rotWithShape="0">
                    <a:srgbClr val="000000">
                      <a:alpha val="70000"/>
                    </a:srgbClr>
                  </a:outerShdw>
                </a:effectLst>
              </a:rPr>
              <a:t>допомогою</a:t>
            </a:r>
            <a:r>
              <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1500" dirty="0" err="1">
                <a:ln w="18415" cmpd="sng">
                  <a:solidFill>
                    <a:srgbClr val="FFFFFF"/>
                  </a:solidFill>
                  <a:prstDash val="solid"/>
                </a:ln>
                <a:solidFill>
                  <a:srgbClr val="FFFFFF"/>
                </a:solidFill>
                <a:effectLst>
                  <a:outerShdw blurRad="63500" dir="3600000" algn="tl" rotWithShape="0">
                    <a:srgbClr val="000000">
                      <a:alpha val="70000"/>
                    </a:srgbClr>
                  </a:outerShdw>
                </a:effectLst>
              </a:rPr>
              <a:t>яких</a:t>
            </a:r>
            <a:r>
              <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1500" dirty="0" err="1">
                <a:ln w="18415" cmpd="sng">
                  <a:solidFill>
                    <a:srgbClr val="FFFFFF"/>
                  </a:solidFill>
                  <a:prstDash val="solid"/>
                </a:ln>
                <a:solidFill>
                  <a:srgbClr val="FFFFFF"/>
                </a:solidFill>
                <a:effectLst>
                  <a:outerShdw blurRad="63500" dir="3600000" algn="tl" rotWithShape="0">
                    <a:srgbClr val="000000">
                      <a:alpha val="70000"/>
                    </a:srgbClr>
                  </a:outerShdw>
                </a:effectLst>
              </a:rPr>
              <a:t>створюється</a:t>
            </a:r>
            <a:r>
              <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1500" dirty="0" err="1">
                <a:ln w="18415" cmpd="sng">
                  <a:solidFill>
                    <a:srgbClr val="FFFFFF"/>
                  </a:solidFill>
                  <a:prstDash val="solid"/>
                </a:ln>
                <a:solidFill>
                  <a:srgbClr val="FFFFFF"/>
                </a:solidFill>
                <a:effectLst>
                  <a:outerShdw blurRad="63500" dir="3600000" algn="tl" rotWithShape="0">
                    <a:srgbClr val="000000">
                      <a:alpha val="70000"/>
                    </a:srgbClr>
                  </a:outerShdw>
                </a:effectLst>
              </a:rPr>
              <a:t>суспільний</a:t>
            </a:r>
            <a:r>
              <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rPr>
              <a:t> продукт. ВВП </a:t>
            </a:r>
            <a:r>
              <a:rPr lang="ru-RU" sz="1500" dirty="0" err="1">
                <a:ln w="18415" cmpd="sng">
                  <a:solidFill>
                    <a:srgbClr val="FFFFFF"/>
                  </a:solidFill>
                  <a:prstDash val="solid"/>
                </a:ln>
                <a:solidFill>
                  <a:srgbClr val="FFFFFF"/>
                </a:solidFill>
                <a:effectLst>
                  <a:outerShdw blurRad="63500" dir="3600000" algn="tl" rotWithShape="0">
                    <a:srgbClr val="000000">
                      <a:alpha val="70000"/>
                    </a:srgbClr>
                  </a:outerShdw>
                </a:effectLst>
              </a:rPr>
              <a:t>створюється</a:t>
            </a:r>
            <a:r>
              <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rPr>
              <a:t> як резидентами, </a:t>
            </a:r>
            <a:r>
              <a:rPr lang="ru-RU" sz="1500" dirty="0" err="1">
                <a:ln w="18415" cmpd="sng">
                  <a:solidFill>
                    <a:srgbClr val="FFFFFF"/>
                  </a:solidFill>
                  <a:prstDash val="solid"/>
                </a:ln>
                <a:solidFill>
                  <a:srgbClr val="FFFFFF"/>
                </a:solidFill>
                <a:effectLst>
                  <a:outerShdw blurRad="63500" dir="3600000" algn="tl" rotWithShape="0">
                    <a:srgbClr val="000000">
                      <a:alpha val="70000"/>
                    </a:srgbClr>
                  </a:outerShdw>
                </a:effectLst>
              </a:rPr>
              <a:t>фактори</a:t>
            </a:r>
            <a:r>
              <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1500" dirty="0" err="1">
                <a:ln w="18415" cmpd="sng">
                  <a:solidFill>
                    <a:srgbClr val="FFFFFF"/>
                  </a:solidFill>
                  <a:prstDash val="solid"/>
                </a:ln>
                <a:solidFill>
                  <a:srgbClr val="FFFFFF"/>
                </a:solidFill>
                <a:effectLst>
                  <a:outerShdw blurRad="63500" dir="3600000" algn="tl" rotWithShape="0">
                    <a:srgbClr val="000000">
                      <a:alpha val="70000"/>
                    </a:srgbClr>
                  </a:outerShdw>
                </a:effectLst>
              </a:rPr>
              <a:t>яких</a:t>
            </a:r>
            <a:r>
              <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rPr>
              <a:t> є </a:t>
            </a:r>
            <a:r>
              <a:rPr lang="ru-RU" sz="1500" dirty="0" err="1">
                <a:ln w="18415" cmpd="sng">
                  <a:solidFill>
                    <a:srgbClr val="FFFFFF"/>
                  </a:solidFill>
                  <a:prstDash val="solid"/>
                </a:ln>
                <a:solidFill>
                  <a:srgbClr val="FFFFFF"/>
                </a:solidFill>
                <a:effectLst>
                  <a:outerShdw blurRad="63500" dir="3600000" algn="tl" rotWithShape="0">
                    <a:srgbClr val="000000">
                      <a:alpha val="70000"/>
                    </a:srgbClr>
                  </a:outerShdw>
                </a:effectLst>
              </a:rPr>
              <a:t>власністю</a:t>
            </a:r>
            <a:r>
              <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1500" dirty="0" err="1">
                <a:ln w="18415" cmpd="sng">
                  <a:solidFill>
                    <a:srgbClr val="FFFFFF"/>
                  </a:solidFill>
                  <a:prstDash val="solid"/>
                </a:ln>
                <a:solidFill>
                  <a:srgbClr val="FFFFFF"/>
                </a:solidFill>
                <a:effectLst>
                  <a:outerShdw blurRad="63500" dir="3600000" algn="tl" rotWithShape="0">
                    <a:srgbClr val="000000">
                      <a:alpha val="70000"/>
                    </a:srgbClr>
                  </a:outerShdw>
                </a:effectLst>
              </a:rPr>
              <a:t>громадян</a:t>
            </a:r>
            <a:r>
              <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1500" dirty="0" err="1">
                <a:ln w="18415" cmpd="sng">
                  <a:solidFill>
                    <a:srgbClr val="FFFFFF"/>
                  </a:solidFill>
                  <a:prstDash val="solid"/>
                </a:ln>
                <a:solidFill>
                  <a:srgbClr val="FFFFFF"/>
                </a:solidFill>
                <a:effectLst>
                  <a:outerShdw blurRad="63500" dir="3600000" algn="tl" rotWithShape="0">
                    <a:srgbClr val="000000">
                      <a:alpha val="70000"/>
                    </a:srgbClr>
                  </a:outerShdw>
                </a:effectLst>
              </a:rPr>
              <a:t>даної</a:t>
            </a:r>
            <a:r>
              <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1500" dirty="0" err="1">
                <a:ln w="18415" cmpd="sng">
                  <a:solidFill>
                    <a:srgbClr val="FFFFFF"/>
                  </a:solidFill>
                  <a:prstDash val="solid"/>
                </a:ln>
                <a:solidFill>
                  <a:srgbClr val="FFFFFF"/>
                </a:solidFill>
                <a:effectLst>
                  <a:outerShdw blurRad="63500" dir="3600000" algn="tl" rotWithShape="0">
                    <a:srgbClr val="000000">
                      <a:alpha val="70000"/>
                    </a:srgbClr>
                  </a:outerShdw>
                </a:effectLst>
              </a:rPr>
              <a:t>країни</a:t>
            </a:r>
            <a:r>
              <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rPr>
              <a:t>, так і нерезидентами. В той же час </a:t>
            </a:r>
            <a:r>
              <a:rPr lang="ru-RU" sz="1500" dirty="0" err="1">
                <a:ln w="18415" cmpd="sng">
                  <a:solidFill>
                    <a:srgbClr val="FFFFFF"/>
                  </a:solidFill>
                  <a:prstDash val="solid"/>
                </a:ln>
                <a:solidFill>
                  <a:srgbClr val="FFFFFF"/>
                </a:solidFill>
                <a:effectLst>
                  <a:outerShdw blurRad="63500" dir="3600000" algn="tl" rotWithShape="0">
                    <a:srgbClr val="000000">
                      <a:alpha val="70000"/>
                    </a:srgbClr>
                  </a:outerShdw>
                </a:effectLst>
              </a:rPr>
              <a:t>частина</a:t>
            </a:r>
            <a:r>
              <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1500" dirty="0" err="1">
                <a:ln w="18415" cmpd="sng">
                  <a:solidFill>
                    <a:srgbClr val="FFFFFF"/>
                  </a:solidFill>
                  <a:prstDash val="solid"/>
                </a:ln>
                <a:solidFill>
                  <a:srgbClr val="FFFFFF"/>
                </a:solidFill>
                <a:effectLst>
                  <a:outerShdw blurRad="63500" dir="3600000" algn="tl" rotWithShape="0">
                    <a:srgbClr val="000000">
                      <a:alpha val="70000"/>
                    </a:srgbClr>
                  </a:outerShdw>
                </a:effectLst>
              </a:rPr>
              <a:t>національних</a:t>
            </a:r>
            <a:r>
              <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1500" dirty="0" err="1">
                <a:ln w="18415" cmpd="sng">
                  <a:solidFill>
                    <a:srgbClr val="FFFFFF"/>
                  </a:solidFill>
                  <a:prstDash val="solid"/>
                </a:ln>
                <a:solidFill>
                  <a:srgbClr val="FFFFFF"/>
                </a:solidFill>
                <a:effectLst>
                  <a:outerShdw blurRad="63500" dir="3600000" algn="tl" rotWithShape="0">
                    <a:srgbClr val="000000">
                      <a:alpha val="70000"/>
                    </a:srgbClr>
                  </a:outerShdw>
                </a:effectLst>
              </a:rPr>
              <a:t>факторів</a:t>
            </a:r>
            <a:r>
              <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1500" dirty="0" err="1">
                <a:ln w="18415" cmpd="sng">
                  <a:solidFill>
                    <a:srgbClr val="FFFFFF"/>
                  </a:solidFill>
                  <a:prstDash val="solid"/>
                </a:ln>
                <a:solidFill>
                  <a:srgbClr val="FFFFFF"/>
                </a:solidFill>
                <a:effectLst>
                  <a:outerShdw blurRad="63500" dir="3600000" algn="tl" rotWithShape="0">
                    <a:srgbClr val="000000">
                      <a:alpha val="70000"/>
                    </a:srgbClr>
                  </a:outerShdw>
                </a:effectLst>
              </a:rPr>
              <a:t>виробництва</a:t>
            </a:r>
            <a:r>
              <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1500" dirty="0" err="1">
                <a:ln w="18415" cmpd="sng">
                  <a:solidFill>
                    <a:srgbClr val="FFFFFF"/>
                  </a:solidFill>
                  <a:prstDash val="solid"/>
                </a:ln>
                <a:solidFill>
                  <a:srgbClr val="FFFFFF"/>
                </a:solidFill>
                <a:effectLst>
                  <a:outerShdw blurRad="63500" dir="3600000" algn="tl" rotWithShape="0">
                    <a:srgbClr val="000000">
                      <a:alpha val="70000"/>
                    </a:srgbClr>
                  </a:outerShdw>
                </a:effectLst>
              </a:rPr>
              <a:t>що</a:t>
            </a:r>
            <a:r>
              <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rPr>
              <a:t> є </a:t>
            </a:r>
            <a:r>
              <a:rPr lang="ru-RU" sz="1500" dirty="0" err="1">
                <a:ln w="18415" cmpd="sng">
                  <a:solidFill>
                    <a:srgbClr val="FFFFFF"/>
                  </a:solidFill>
                  <a:prstDash val="solid"/>
                </a:ln>
                <a:solidFill>
                  <a:srgbClr val="FFFFFF"/>
                </a:solidFill>
                <a:effectLst>
                  <a:outerShdw blurRad="63500" dir="3600000" algn="tl" rotWithShape="0">
                    <a:srgbClr val="000000">
                      <a:alpha val="70000"/>
                    </a:srgbClr>
                  </a:outerShdw>
                </a:effectLst>
              </a:rPr>
              <a:t>власністю</a:t>
            </a:r>
            <a:r>
              <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1500" dirty="0" err="1">
                <a:ln w="18415" cmpd="sng">
                  <a:solidFill>
                    <a:srgbClr val="FFFFFF"/>
                  </a:solidFill>
                  <a:prstDash val="solid"/>
                </a:ln>
                <a:solidFill>
                  <a:srgbClr val="FFFFFF"/>
                </a:solidFill>
                <a:effectLst>
                  <a:outerShdw blurRad="63500" dir="3600000" algn="tl" rotWithShape="0">
                    <a:srgbClr val="000000">
                      <a:alpha val="70000"/>
                    </a:srgbClr>
                  </a:outerShdw>
                </a:effectLst>
              </a:rPr>
              <a:t>громадян</a:t>
            </a:r>
            <a:r>
              <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1500" dirty="0" err="1">
                <a:ln w="18415" cmpd="sng">
                  <a:solidFill>
                    <a:srgbClr val="FFFFFF"/>
                  </a:solidFill>
                  <a:prstDash val="solid"/>
                </a:ln>
                <a:solidFill>
                  <a:srgbClr val="FFFFFF"/>
                </a:solidFill>
                <a:effectLst>
                  <a:outerShdw blurRad="63500" dir="3600000" algn="tl" rotWithShape="0">
                    <a:srgbClr val="000000">
                      <a:alpha val="70000"/>
                    </a:srgbClr>
                  </a:outerShdw>
                </a:effectLst>
              </a:rPr>
              <a:t>даної</a:t>
            </a:r>
            <a:r>
              <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1500" dirty="0" err="1">
                <a:ln w="18415" cmpd="sng">
                  <a:solidFill>
                    <a:srgbClr val="FFFFFF"/>
                  </a:solidFill>
                  <a:prstDash val="solid"/>
                </a:ln>
                <a:solidFill>
                  <a:srgbClr val="FFFFFF"/>
                </a:solidFill>
                <a:effectLst>
                  <a:outerShdw blurRad="63500" dir="3600000" algn="tl" rotWithShape="0">
                    <a:srgbClr val="000000">
                      <a:alpha val="70000"/>
                    </a:srgbClr>
                  </a:outerShdw>
                </a:effectLst>
              </a:rPr>
              <a:t>країни</a:t>
            </a:r>
            <a:r>
              <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1500" dirty="0" err="1">
                <a:ln w="18415" cmpd="sng">
                  <a:solidFill>
                    <a:srgbClr val="FFFFFF"/>
                  </a:solidFill>
                  <a:prstDash val="solid"/>
                </a:ln>
                <a:solidFill>
                  <a:srgbClr val="FFFFFF"/>
                </a:solidFill>
                <a:effectLst>
                  <a:outerShdw blurRad="63500" dir="3600000" algn="tl" rotWithShape="0">
                    <a:srgbClr val="000000">
                      <a:alpha val="70000"/>
                    </a:srgbClr>
                  </a:outerShdw>
                </a:effectLst>
              </a:rPr>
              <a:t>використовується</a:t>
            </a:r>
            <a:r>
              <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rPr>
              <a:t> для </a:t>
            </a:r>
            <a:r>
              <a:rPr lang="ru-RU" sz="1500" dirty="0" err="1">
                <a:ln w="18415" cmpd="sng">
                  <a:solidFill>
                    <a:srgbClr val="FFFFFF"/>
                  </a:solidFill>
                  <a:prstDash val="solid"/>
                </a:ln>
                <a:solidFill>
                  <a:srgbClr val="FFFFFF"/>
                </a:solidFill>
                <a:effectLst>
                  <a:outerShdw blurRad="63500" dir="3600000" algn="tl" rotWithShape="0">
                    <a:srgbClr val="000000">
                      <a:alpha val="70000"/>
                    </a:srgbClr>
                  </a:outerShdw>
                </a:effectLst>
              </a:rPr>
              <a:t>виробництва</a:t>
            </a:r>
            <a:r>
              <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1500" dirty="0" err="1">
                <a:ln w="18415" cmpd="sng">
                  <a:solidFill>
                    <a:srgbClr val="FFFFFF"/>
                  </a:solidFill>
                  <a:prstDash val="solid"/>
                </a:ln>
                <a:solidFill>
                  <a:srgbClr val="FFFFFF"/>
                </a:solidFill>
                <a:effectLst>
                  <a:outerShdw blurRad="63500" dir="3600000" algn="tl" rotWithShape="0">
                    <a:srgbClr val="000000">
                      <a:alpha val="70000"/>
                    </a:srgbClr>
                  </a:outerShdw>
                </a:effectLst>
              </a:rPr>
              <a:t>товарів</a:t>
            </a:r>
            <a:r>
              <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rPr>
              <a:t> та </a:t>
            </a:r>
            <a:r>
              <a:rPr lang="ru-RU" sz="1500" dirty="0" err="1">
                <a:ln w="18415" cmpd="sng">
                  <a:solidFill>
                    <a:srgbClr val="FFFFFF"/>
                  </a:solidFill>
                  <a:prstDash val="solid"/>
                </a:ln>
                <a:solidFill>
                  <a:srgbClr val="FFFFFF"/>
                </a:solidFill>
                <a:effectLst>
                  <a:outerShdw blurRad="63500" dir="3600000" algn="tl" rotWithShape="0">
                    <a:srgbClr val="000000">
                      <a:alpha val="70000"/>
                    </a:srgbClr>
                  </a:outerShdw>
                </a:effectLst>
              </a:rPr>
              <a:t>послуг</a:t>
            </a:r>
            <a:r>
              <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rPr>
              <a:t> за межами </a:t>
            </a:r>
            <a:r>
              <a:rPr lang="ru-RU" sz="1500" dirty="0" err="1">
                <a:ln w="18415" cmpd="sng">
                  <a:solidFill>
                    <a:srgbClr val="FFFFFF"/>
                  </a:solidFill>
                  <a:prstDash val="solid"/>
                </a:ln>
                <a:solidFill>
                  <a:srgbClr val="FFFFFF"/>
                </a:solidFill>
                <a:effectLst>
                  <a:outerShdw blurRad="63500" dir="3600000" algn="tl" rotWithShape="0">
                    <a:srgbClr val="000000">
                      <a:alpha val="70000"/>
                    </a:srgbClr>
                  </a:outerShdw>
                </a:effectLst>
              </a:rPr>
              <a:t>даної</a:t>
            </a:r>
            <a:r>
              <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1500" dirty="0" err="1">
                <a:ln w="18415" cmpd="sng">
                  <a:solidFill>
                    <a:srgbClr val="FFFFFF"/>
                  </a:solidFill>
                  <a:prstDash val="solid"/>
                </a:ln>
                <a:solidFill>
                  <a:srgbClr val="FFFFFF"/>
                </a:solidFill>
                <a:effectLst>
                  <a:outerShdw blurRad="63500" dir="3600000" algn="tl" rotWithShape="0">
                    <a:srgbClr val="000000">
                      <a:alpha val="70000"/>
                    </a:srgbClr>
                  </a:outerShdw>
                </a:effectLst>
              </a:rPr>
              <a:t>країни</a:t>
            </a:r>
            <a:r>
              <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rPr>
              <a:t>. Тому ВНП </a:t>
            </a:r>
            <a:r>
              <a:rPr lang="ru-RU" sz="1500" dirty="0" err="1">
                <a:ln w="18415" cmpd="sng">
                  <a:solidFill>
                    <a:srgbClr val="FFFFFF"/>
                  </a:solidFill>
                  <a:prstDash val="solid"/>
                </a:ln>
                <a:solidFill>
                  <a:srgbClr val="FFFFFF"/>
                </a:solidFill>
                <a:effectLst>
                  <a:outerShdw blurRad="63500" dir="3600000" algn="tl" rotWithShape="0">
                    <a:srgbClr val="000000">
                      <a:alpha val="70000"/>
                    </a:srgbClr>
                  </a:outerShdw>
                </a:effectLst>
              </a:rPr>
              <a:t>визначають</a:t>
            </a:r>
            <a:r>
              <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rPr>
              <a:t> як </a:t>
            </a:r>
            <a:r>
              <a:rPr lang="ru-RU" sz="1500" dirty="0" err="1">
                <a:ln w="18415" cmpd="sng">
                  <a:solidFill>
                    <a:srgbClr val="FFFFFF"/>
                  </a:solidFill>
                  <a:prstDash val="solid"/>
                </a:ln>
                <a:solidFill>
                  <a:srgbClr val="FFFFFF"/>
                </a:solidFill>
                <a:effectLst>
                  <a:outerShdw blurRad="63500" dir="3600000" algn="tl" rotWithShape="0">
                    <a:srgbClr val="000000">
                      <a:alpha val="70000"/>
                    </a:srgbClr>
                  </a:outerShdw>
                </a:effectLst>
              </a:rPr>
              <a:t>товари</a:t>
            </a:r>
            <a:r>
              <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rPr>
              <a:t> та </a:t>
            </a:r>
            <a:r>
              <a:rPr lang="ru-RU" sz="1500" dirty="0" err="1">
                <a:ln w="18415" cmpd="sng">
                  <a:solidFill>
                    <a:srgbClr val="FFFFFF"/>
                  </a:solidFill>
                  <a:prstDash val="solid"/>
                </a:ln>
                <a:solidFill>
                  <a:srgbClr val="FFFFFF"/>
                </a:solidFill>
                <a:effectLst>
                  <a:outerShdw blurRad="63500" dir="3600000" algn="tl" rotWithShape="0">
                    <a:srgbClr val="000000">
                      <a:alpha val="70000"/>
                    </a:srgbClr>
                  </a:outerShdw>
                </a:effectLst>
              </a:rPr>
              <a:t>послуги</a:t>
            </a:r>
            <a:r>
              <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1500" dirty="0" err="1">
                <a:ln w="18415" cmpd="sng">
                  <a:solidFill>
                    <a:srgbClr val="FFFFFF"/>
                  </a:solidFill>
                  <a:prstDash val="solid"/>
                </a:ln>
                <a:solidFill>
                  <a:srgbClr val="FFFFFF"/>
                </a:solidFill>
                <a:effectLst>
                  <a:outerShdw blurRad="63500" dir="3600000" algn="tl" rotWithShape="0">
                    <a:srgbClr val="000000">
                      <a:alpha val="70000"/>
                    </a:srgbClr>
                  </a:outerShdw>
                </a:effectLst>
              </a:rPr>
              <a:t>створені</a:t>
            </a:r>
            <a:r>
              <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1500" dirty="0" err="1">
                <a:ln w="18415" cmpd="sng">
                  <a:solidFill>
                    <a:srgbClr val="FFFFFF"/>
                  </a:solidFill>
                  <a:prstDash val="solid"/>
                </a:ln>
                <a:solidFill>
                  <a:srgbClr val="FFFFFF"/>
                </a:solidFill>
                <a:effectLst>
                  <a:outerShdw blurRad="63500" dir="3600000" algn="tl" rotWithShape="0">
                    <a:srgbClr val="000000">
                      <a:alpha val="70000"/>
                    </a:srgbClr>
                  </a:outerShdw>
                </a:effectLst>
              </a:rPr>
              <a:t>лише</a:t>
            </a:r>
            <a:r>
              <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1500" dirty="0" err="1">
                <a:ln w="18415" cmpd="sng">
                  <a:solidFill>
                    <a:srgbClr val="FFFFFF"/>
                  </a:solidFill>
                  <a:prstDash val="solid"/>
                </a:ln>
                <a:solidFill>
                  <a:srgbClr val="FFFFFF"/>
                </a:solidFill>
                <a:effectLst>
                  <a:outerShdw blurRad="63500" dir="3600000" algn="tl" rotWithShape="0">
                    <a:srgbClr val="000000">
                      <a:alpha val="70000"/>
                    </a:srgbClr>
                  </a:outerShdw>
                </a:effectLst>
              </a:rPr>
              <a:t>національними</a:t>
            </a:r>
            <a:r>
              <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rPr>
              <a:t> факторами </a:t>
            </a:r>
            <a:r>
              <a:rPr lang="ru-RU" sz="1500" dirty="0" err="1">
                <a:ln w="18415" cmpd="sng">
                  <a:solidFill>
                    <a:srgbClr val="FFFFFF"/>
                  </a:solidFill>
                  <a:prstDash val="solid"/>
                </a:ln>
                <a:solidFill>
                  <a:srgbClr val="FFFFFF"/>
                </a:solidFill>
                <a:effectLst>
                  <a:outerShdw blurRad="63500" dir="3600000" algn="tl" rotWithShape="0">
                    <a:srgbClr val="000000">
                      <a:alpha val="70000"/>
                    </a:srgbClr>
                  </a:outerShdw>
                </a:effectLst>
              </a:rPr>
              <a:t>виробництва</a:t>
            </a:r>
            <a:r>
              <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rPr>
              <a:t> як </a:t>
            </a:r>
            <a:r>
              <a:rPr lang="ru-RU" sz="1500" dirty="0" err="1">
                <a:ln w="18415" cmpd="sng">
                  <a:solidFill>
                    <a:srgbClr val="FFFFFF"/>
                  </a:solidFill>
                  <a:prstDash val="solid"/>
                </a:ln>
                <a:solidFill>
                  <a:srgbClr val="FFFFFF"/>
                </a:solidFill>
                <a:effectLst>
                  <a:outerShdw blurRad="63500" dir="3600000" algn="tl" rotWithShape="0">
                    <a:srgbClr val="000000">
                      <a:alpha val="70000"/>
                    </a:srgbClr>
                  </a:outerShdw>
                </a:effectLst>
              </a:rPr>
              <a:t>усередині</a:t>
            </a:r>
            <a:r>
              <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1500" dirty="0" err="1">
                <a:ln w="18415" cmpd="sng">
                  <a:solidFill>
                    <a:srgbClr val="FFFFFF"/>
                  </a:solidFill>
                  <a:prstDash val="solid"/>
                </a:ln>
                <a:solidFill>
                  <a:srgbClr val="FFFFFF"/>
                </a:solidFill>
                <a:effectLst>
                  <a:outerShdw blurRad="63500" dir="3600000" algn="tl" rotWithShape="0">
                    <a:srgbClr val="000000">
                      <a:alpha val="70000"/>
                    </a:srgbClr>
                  </a:outerShdw>
                </a:effectLst>
              </a:rPr>
              <a:t>даної</a:t>
            </a:r>
            <a:r>
              <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1500" dirty="0" err="1">
                <a:ln w="18415" cmpd="sng">
                  <a:solidFill>
                    <a:srgbClr val="FFFFFF"/>
                  </a:solidFill>
                  <a:prstDash val="solid"/>
                </a:ln>
                <a:solidFill>
                  <a:srgbClr val="FFFFFF"/>
                </a:solidFill>
                <a:effectLst>
                  <a:outerShdw blurRad="63500" dir="3600000" algn="tl" rotWithShape="0">
                    <a:srgbClr val="000000">
                      <a:alpha val="70000"/>
                    </a:srgbClr>
                  </a:outerShdw>
                </a:effectLst>
              </a:rPr>
              <a:t>країни</a:t>
            </a:r>
            <a:r>
              <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rPr>
              <a:t>, так і за </a:t>
            </a:r>
            <a:r>
              <a:rPr lang="ru-RU" sz="1500" dirty="0" err="1">
                <a:ln w="18415" cmpd="sng">
                  <a:solidFill>
                    <a:srgbClr val="FFFFFF"/>
                  </a:solidFill>
                  <a:prstDash val="solid"/>
                </a:ln>
                <a:solidFill>
                  <a:srgbClr val="FFFFFF"/>
                </a:solidFill>
                <a:effectLst>
                  <a:outerShdw blurRad="63500" dir="3600000" algn="tl" rotWithShape="0">
                    <a:srgbClr val="000000">
                      <a:alpha val="70000"/>
                    </a:srgbClr>
                  </a:outerShdw>
                </a:effectLst>
              </a:rPr>
              <a:t>її</a:t>
            </a:r>
            <a:r>
              <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rPr>
              <a:t> межами. ВНП </a:t>
            </a:r>
            <a:r>
              <a:rPr lang="ru-RU" sz="1500" dirty="0" err="1">
                <a:ln w="18415" cmpd="sng">
                  <a:solidFill>
                    <a:srgbClr val="FFFFFF"/>
                  </a:solidFill>
                  <a:prstDash val="solid"/>
                </a:ln>
                <a:solidFill>
                  <a:srgbClr val="FFFFFF"/>
                </a:solidFill>
                <a:effectLst>
                  <a:outerShdw blurRad="63500" dir="3600000" algn="tl" rotWithShape="0">
                    <a:srgbClr val="000000">
                      <a:alpha val="70000"/>
                    </a:srgbClr>
                  </a:outerShdw>
                </a:effectLst>
              </a:rPr>
              <a:t>визначають</a:t>
            </a:r>
            <a:r>
              <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rPr>
              <a:t> шляхом </a:t>
            </a:r>
            <a:r>
              <a:rPr lang="ru-RU" sz="1500" dirty="0" err="1">
                <a:ln w="18415" cmpd="sng">
                  <a:solidFill>
                    <a:srgbClr val="FFFFFF"/>
                  </a:solidFill>
                  <a:prstDash val="solid"/>
                </a:ln>
                <a:solidFill>
                  <a:srgbClr val="FFFFFF"/>
                </a:solidFill>
                <a:effectLst>
                  <a:outerShdw blurRad="63500" dir="3600000" algn="tl" rotWithShape="0">
                    <a:srgbClr val="000000">
                      <a:alpha val="70000"/>
                    </a:srgbClr>
                  </a:outerShdw>
                </a:effectLst>
              </a:rPr>
              <a:t>зменшення</a:t>
            </a:r>
            <a:r>
              <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rPr>
              <a:t> ВВП на величину </a:t>
            </a:r>
            <a:r>
              <a:rPr lang="ru-RU" sz="1500" dirty="0" err="1">
                <a:ln w="18415" cmpd="sng">
                  <a:solidFill>
                    <a:srgbClr val="FFFFFF"/>
                  </a:solidFill>
                  <a:prstDash val="solid"/>
                </a:ln>
                <a:solidFill>
                  <a:srgbClr val="FFFFFF"/>
                </a:solidFill>
                <a:effectLst>
                  <a:outerShdw blurRad="63500" dir="3600000" algn="tl" rotWithShape="0">
                    <a:srgbClr val="000000">
                      <a:alpha val="70000"/>
                    </a:srgbClr>
                  </a:outerShdw>
                </a:effectLst>
              </a:rPr>
              <a:t>товарів</a:t>
            </a:r>
            <a:r>
              <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rPr>
              <a:t> та </a:t>
            </a:r>
            <a:r>
              <a:rPr lang="ru-RU" sz="1500" dirty="0" err="1">
                <a:ln w="18415" cmpd="sng">
                  <a:solidFill>
                    <a:srgbClr val="FFFFFF"/>
                  </a:solidFill>
                  <a:prstDash val="solid"/>
                </a:ln>
                <a:solidFill>
                  <a:srgbClr val="FFFFFF"/>
                </a:solidFill>
                <a:effectLst>
                  <a:outerShdw blurRad="63500" dir="3600000" algn="tl" rotWithShape="0">
                    <a:srgbClr val="000000">
                      <a:alpha val="70000"/>
                    </a:srgbClr>
                  </a:outerShdw>
                </a:effectLst>
              </a:rPr>
              <a:t>послуг</a:t>
            </a:r>
            <a:r>
              <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1500" dirty="0" err="1">
                <a:ln w="18415" cmpd="sng">
                  <a:solidFill>
                    <a:srgbClr val="FFFFFF"/>
                  </a:solidFill>
                  <a:prstDash val="solid"/>
                </a:ln>
                <a:solidFill>
                  <a:srgbClr val="FFFFFF"/>
                </a:solidFill>
                <a:effectLst>
                  <a:outerShdw blurRad="63500" dir="3600000" algn="tl" rotWithShape="0">
                    <a:srgbClr val="000000">
                      <a:alpha val="70000"/>
                    </a:srgbClr>
                  </a:outerShdw>
                </a:effectLst>
              </a:rPr>
              <a:t>створених</a:t>
            </a:r>
            <a:r>
              <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rPr>
              <a:t> нерезидентами, і </a:t>
            </a:r>
            <a:r>
              <a:rPr lang="ru-RU" sz="1500" dirty="0" err="1">
                <a:ln w="18415" cmpd="sng">
                  <a:solidFill>
                    <a:srgbClr val="FFFFFF"/>
                  </a:solidFill>
                  <a:prstDash val="solid"/>
                </a:ln>
                <a:solidFill>
                  <a:srgbClr val="FFFFFF"/>
                </a:solidFill>
                <a:effectLst>
                  <a:outerShdw blurRad="63500" dir="3600000" algn="tl" rotWithShape="0">
                    <a:srgbClr val="000000">
                      <a:alpha val="70000"/>
                    </a:srgbClr>
                  </a:outerShdw>
                </a:effectLst>
              </a:rPr>
              <a:t>одночасно</a:t>
            </a:r>
            <a:r>
              <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1500" dirty="0" err="1">
                <a:ln w="18415" cmpd="sng">
                  <a:solidFill>
                    <a:srgbClr val="FFFFFF"/>
                  </a:solidFill>
                  <a:prstDash val="solid"/>
                </a:ln>
                <a:solidFill>
                  <a:srgbClr val="FFFFFF"/>
                </a:solidFill>
                <a:effectLst>
                  <a:outerShdw blurRad="63500" dir="3600000" algn="tl" rotWithShape="0">
                    <a:srgbClr val="000000">
                      <a:alpha val="70000"/>
                    </a:srgbClr>
                  </a:outerShdw>
                </a:effectLst>
              </a:rPr>
              <a:t>збільшення</a:t>
            </a:r>
            <a:r>
              <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1500" dirty="0" err="1">
                <a:ln w="18415" cmpd="sng">
                  <a:solidFill>
                    <a:srgbClr val="FFFFFF"/>
                  </a:solidFill>
                  <a:prstDash val="solid"/>
                </a:ln>
                <a:solidFill>
                  <a:srgbClr val="FFFFFF"/>
                </a:solidFill>
                <a:effectLst>
                  <a:outerShdw blurRad="63500" dir="3600000" algn="tl" rotWithShape="0">
                    <a:srgbClr val="000000">
                      <a:alpha val="70000"/>
                    </a:srgbClr>
                  </a:outerShdw>
                </a:effectLst>
              </a:rPr>
              <a:t>його</a:t>
            </a:r>
            <a:r>
              <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rPr>
              <a:t> на величину </a:t>
            </a:r>
            <a:r>
              <a:rPr lang="ru-RU" sz="1500" dirty="0" err="1">
                <a:ln w="18415" cmpd="sng">
                  <a:solidFill>
                    <a:srgbClr val="FFFFFF"/>
                  </a:solidFill>
                  <a:prstDash val="solid"/>
                </a:ln>
                <a:solidFill>
                  <a:srgbClr val="FFFFFF"/>
                </a:solidFill>
                <a:effectLst>
                  <a:outerShdw blurRad="63500" dir="3600000" algn="tl" rotWithShape="0">
                    <a:srgbClr val="000000">
                      <a:alpha val="70000"/>
                    </a:srgbClr>
                  </a:outerShdw>
                </a:effectLst>
              </a:rPr>
              <a:t>факторних</a:t>
            </a:r>
            <a:r>
              <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1500" dirty="0" err="1">
                <a:ln w="18415" cmpd="sng">
                  <a:solidFill>
                    <a:srgbClr val="FFFFFF"/>
                  </a:solidFill>
                  <a:prstDash val="solid"/>
                </a:ln>
                <a:solidFill>
                  <a:srgbClr val="FFFFFF"/>
                </a:solidFill>
                <a:effectLst>
                  <a:outerShdw blurRad="63500" dir="3600000" algn="tl" rotWithShape="0">
                    <a:srgbClr val="000000">
                      <a:alpha val="70000"/>
                    </a:srgbClr>
                  </a:outerShdw>
                </a:effectLst>
              </a:rPr>
              <a:t>доходів</a:t>
            </a:r>
            <a:r>
              <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1500" dirty="0" err="1">
                <a:ln w="18415" cmpd="sng">
                  <a:solidFill>
                    <a:srgbClr val="FFFFFF"/>
                  </a:solidFill>
                  <a:prstDash val="solid"/>
                </a:ln>
                <a:solidFill>
                  <a:srgbClr val="FFFFFF"/>
                </a:solidFill>
                <a:effectLst>
                  <a:outerShdw blurRad="63500" dir="3600000" algn="tl" rotWithShape="0">
                    <a:srgbClr val="000000">
                      <a:alpha val="70000"/>
                    </a:srgbClr>
                  </a:outerShdw>
                </a:effectLst>
              </a:rPr>
              <a:t>створених</a:t>
            </a:r>
            <a:r>
              <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1500" dirty="0" err="1">
                <a:ln w="18415" cmpd="sng">
                  <a:solidFill>
                    <a:srgbClr val="FFFFFF"/>
                  </a:solidFill>
                  <a:prstDash val="solid"/>
                </a:ln>
                <a:solidFill>
                  <a:srgbClr val="FFFFFF"/>
                </a:solidFill>
                <a:effectLst>
                  <a:outerShdw blurRad="63500" dir="3600000" algn="tl" rotWithShape="0">
                    <a:srgbClr val="000000">
                      <a:alpha val="70000"/>
                    </a:srgbClr>
                  </a:outerShdw>
                </a:effectLst>
              </a:rPr>
              <a:t>національними</a:t>
            </a:r>
            <a:r>
              <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rPr>
              <a:t> факторами </a:t>
            </a:r>
            <a:r>
              <a:rPr lang="ru-RU" sz="1500" dirty="0" err="1">
                <a:ln w="18415" cmpd="sng">
                  <a:solidFill>
                    <a:srgbClr val="FFFFFF"/>
                  </a:solidFill>
                  <a:prstDash val="solid"/>
                </a:ln>
                <a:solidFill>
                  <a:srgbClr val="FFFFFF"/>
                </a:solidFill>
                <a:effectLst>
                  <a:outerShdw blurRad="63500" dir="3600000" algn="tl" rotWithShape="0">
                    <a:srgbClr val="000000">
                      <a:alpha val="70000"/>
                    </a:srgbClr>
                  </a:outerShdw>
                </a:effectLst>
              </a:rPr>
              <a:t>виробництва</a:t>
            </a:r>
            <a:r>
              <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1500" dirty="0" err="1">
                <a:ln w="18415" cmpd="sng">
                  <a:solidFill>
                    <a:srgbClr val="FFFFFF"/>
                  </a:solidFill>
                  <a:prstDash val="solid"/>
                </a:ln>
                <a:solidFill>
                  <a:srgbClr val="FFFFFF"/>
                </a:solidFill>
                <a:effectLst>
                  <a:outerShdw blurRad="63500" dir="3600000" algn="tl" rotWithShape="0">
                    <a:srgbClr val="000000">
                      <a:alpha val="70000"/>
                    </a:srgbClr>
                  </a:outerShdw>
                </a:effectLst>
              </a:rPr>
              <a:t>що</a:t>
            </a:r>
            <a:r>
              <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rPr>
              <a:t> є </a:t>
            </a:r>
            <a:r>
              <a:rPr lang="ru-RU" sz="1500" dirty="0" err="1">
                <a:ln w="18415" cmpd="sng">
                  <a:solidFill>
                    <a:srgbClr val="FFFFFF"/>
                  </a:solidFill>
                  <a:prstDash val="solid"/>
                </a:ln>
                <a:solidFill>
                  <a:srgbClr val="FFFFFF"/>
                </a:solidFill>
                <a:effectLst>
                  <a:outerShdw blurRad="63500" dir="3600000" algn="tl" rotWithShape="0">
                    <a:srgbClr val="000000">
                      <a:alpha val="70000"/>
                    </a:srgbClr>
                  </a:outerShdw>
                </a:effectLst>
              </a:rPr>
              <a:t>власністю</a:t>
            </a:r>
            <a:r>
              <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1500" dirty="0" err="1">
                <a:ln w="18415" cmpd="sng">
                  <a:solidFill>
                    <a:srgbClr val="FFFFFF"/>
                  </a:solidFill>
                  <a:prstDash val="solid"/>
                </a:ln>
                <a:solidFill>
                  <a:srgbClr val="FFFFFF"/>
                </a:solidFill>
                <a:effectLst>
                  <a:outerShdw blurRad="63500" dir="3600000" algn="tl" rotWithShape="0">
                    <a:srgbClr val="000000">
                      <a:alpha val="70000"/>
                    </a:srgbClr>
                  </a:outerShdw>
                </a:effectLst>
              </a:rPr>
              <a:t>даної</a:t>
            </a:r>
            <a:r>
              <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1500" dirty="0" err="1">
                <a:ln w="18415" cmpd="sng">
                  <a:solidFill>
                    <a:srgbClr val="FFFFFF"/>
                  </a:solidFill>
                  <a:prstDash val="solid"/>
                </a:ln>
                <a:solidFill>
                  <a:srgbClr val="FFFFFF"/>
                </a:solidFill>
                <a:effectLst>
                  <a:outerShdw blurRad="63500" dir="3600000" algn="tl" rotWithShape="0">
                    <a:srgbClr val="000000">
                      <a:alpha val="70000"/>
                    </a:srgbClr>
                  </a:outerShdw>
                </a:effectLst>
              </a:rPr>
              <a:t>країни</a:t>
            </a:r>
            <a:r>
              <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rPr>
              <a:t>, за </a:t>
            </a:r>
            <a:r>
              <a:rPr lang="ru-RU" sz="1500" dirty="0" err="1">
                <a:ln w="18415" cmpd="sng">
                  <a:solidFill>
                    <a:srgbClr val="FFFFFF"/>
                  </a:solidFill>
                  <a:prstDash val="solid"/>
                </a:ln>
                <a:solidFill>
                  <a:srgbClr val="FFFFFF"/>
                </a:solidFill>
                <a:effectLst>
                  <a:outerShdw blurRad="63500" dir="3600000" algn="tl" rotWithShape="0">
                    <a:srgbClr val="000000">
                      <a:alpha val="70000"/>
                    </a:srgbClr>
                  </a:outerShdw>
                </a:effectLst>
              </a:rPr>
              <a:t>її</a:t>
            </a:r>
            <a:r>
              <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rPr>
              <a:t> межами. </a:t>
            </a:r>
            <a:r>
              <a:rPr lang="ru-RU" sz="1500" dirty="0" err="1">
                <a:ln w="18415" cmpd="sng">
                  <a:solidFill>
                    <a:srgbClr val="FFFFFF"/>
                  </a:solidFill>
                  <a:prstDash val="solid"/>
                </a:ln>
                <a:solidFill>
                  <a:srgbClr val="FFFFFF"/>
                </a:solidFill>
                <a:effectLst>
                  <a:outerShdw blurRad="63500" dir="3600000" algn="tl" rotWithShape="0">
                    <a:srgbClr val="000000">
                      <a:alpha val="70000"/>
                    </a:srgbClr>
                  </a:outerShdw>
                </a:effectLst>
              </a:rPr>
              <a:t>Тобто</a:t>
            </a:r>
            <a:r>
              <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rPr>
              <a:t> ВНП </a:t>
            </a:r>
            <a:r>
              <a:rPr lang="ru-RU" sz="1500" dirty="0" err="1">
                <a:ln w="18415" cmpd="sng">
                  <a:solidFill>
                    <a:srgbClr val="FFFFFF"/>
                  </a:solidFill>
                  <a:prstDash val="solid"/>
                </a:ln>
                <a:solidFill>
                  <a:srgbClr val="FFFFFF"/>
                </a:solidFill>
                <a:effectLst>
                  <a:outerShdw blurRad="63500" dir="3600000" algn="tl" rotWithShape="0">
                    <a:srgbClr val="000000">
                      <a:alpha val="70000"/>
                    </a:srgbClr>
                  </a:outerShdw>
                </a:effectLst>
              </a:rPr>
              <a:t>визначається</a:t>
            </a:r>
            <a:r>
              <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1500" dirty="0" err="1">
                <a:ln w="18415" cmpd="sng">
                  <a:solidFill>
                    <a:srgbClr val="FFFFFF"/>
                  </a:solidFill>
                  <a:prstDash val="solid"/>
                </a:ln>
                <a:solidFill>
                  <a:srgbClr val="FFFFFF"/>
                </a:solidFill>
                <a:effectLst>
                  <a:outerShdw blurRad="63500" dir="3600000" algn="tl" rotWithShape="0">
                    <a:srgbClr val="000000">
                      <a:alpha val="70000"/>
                    </a:srgbClr>
                  </a:outerShdw>
                </a:effectLst>
              </a:rPr>
              <a:t>корегуванням</a:t>
            </a:r>
            <a:r>
              <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rPr>
              <a:t> ВВП на </a:t>
            </a:r>
            <a:r>
              <a:rPr lang="ru-RU" sz="1500" dirty="0" err="1">
                <a:ln w="18415" cmpd="sng">
                  <a:solidFill>
                    <a:srgbClr val="FFFFFF"/>
                  </a:solidFill>
                  <a:prstDash val="solid"/>
                </a:ln>
                <a:solidFill>
                  <a:srgbClr val="FFFFFF"/>
                </a:solidFill>
                <a:effectLst>
                  <a:outerShdw blurRad="63500" dir="3600000" algn="tl" rotWithShape="0">
                    <a:srgbClr val="000000">
                      <a:alpha val="70000"/>
                    </a:srgbClr>
                  </a:outerShdw>
                </a:effectLst>
              </a:rPr>
              <a:t>різницю</a:t>
            </a:r>
            <a:r>
              <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1500" dirty="0" err="1">
                <a:ln w="18415" cmpd="sng">
                  <a:solidFill>
                    <a:srgbClr val="FFFFFF"/>
                  </a:solidFill>
                  <a:prstDash val="solid"/>
                </a:ln>
                <a:solidFill>
                  <a:srgbClr val="FFFFFF"/>
                </a:solidFill>
                <a:effectLst>
                  <a:outerShdw blurRad="63500" dir="3600000" algn="tl" rotWithShape="0">
                    <a:srgbClr val="000000">
                      <a:alpha val="70000"/>
                    </a:srgbClr>
                  </a:outerShdw>
                </a:effectLst>
              </a:rPr>
              <a:t>між</a:t>
            </a:r>
            <a:r>
              <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1500" dirty="0" err="1">
                <a:ln w="18415" cmpd="sng">
                  <a:solidFill>
                    <a:srgbClr val="FFFFFF"/>
                  </a:solidFill>
                  <a:prstDash val="solid"/>
                </a:ln>
                <a:solidFill>
                  <a:srgbClr val="FFFFFF"/>
                </a:solidFill>
                <a:effectLst>
                  <a:outerShdw blurRad="63500" dir="3600000" algn="tl" rotWithShape="0">
                    <a:srgbClr val="000000">
                      <a:alpha val="70000"/>
                    </a:srgbClr>
                  </a:outerShdw>
                </a:effectLst>
              </a:rPr>
              <a:t>факторними</a:t>
            </a:r>
            <a:r>
              <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rPr>
              <a:t> доходами, </a:t>
            </a:r>
            <a:r>
              <a:rPr lang="ru-RU" sz="1500" dirty="0" err="1">
                <a:ln w="18415" cmpd="sng">
                  <a:solidFill>
                    <a:srgbClr val="FFFFFF"/>
                  </a:solidFill>
                  <a:prstDash val="solid"/>
                </a:ln>
                <a:solidFill>
                  <a:srgbClr val="FFFFFF"/>
                </a:solidFill>
                <a:effectLst>
                  <a:outerShdw blurRad="63500" dir="3600000" algn="tl" rotWithShape="0">
                    <a:srgbClr val="000000">
                      <a:alpha val="70000"/>
                    </a:srgbClr>
                  </a:outerShdw>
                </a:effectLst>
              </a:rPr>
              <a:t>одержаними</a:t>
            </a:r>
            <a:r>
              <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1500" dirty="0" err="1">
                <a:ln w="18415" cmpd="sng">
                  <a:solidFill>
                    <a:srgbClr val="FFFFFF"/>
                  </a:solidFill>
                  <a:prstDash val="solid"/>
                </a:ln>
                <a:solidFill>
                  <a:srgbClr val="FFFFFF"/>
                </a:solidFill>
                <a:effectLst>
                  <a:outerShdw blurRad="63500" dir="3600000" algn="tl" rotWithShape="0">
                    <a:srgbClr val="000000">
                      <a:alpha val="70000"/>
                    </a:srgbClr>
                  </a:outerShdw>
                </a:effectLst>
              </a:rPr>
              <a:t>від</a:t>
            </a:r>
            <a:r>
              <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rPr>
              <a:t> закордонного </a:t>
            </a:r>
            <a:r>
              <a:rPr lang="ru-RU" sz="1500" dirty="0" err="1">
                <a:ln w="18415" cmpd="sng">
                  <a:solidFill>
                    <a:srgbClr val="FFFFFF"/>
                  </a:solidFill>
                  <a:prstDash val="solid"/>
                </a:ln>
                <a:solidFill>
                  <a:srgbClr val="FFFFFF"/>
                </a:solidFill>
                <a:effectLst>
                  <a:outerShdw blurRad="63500" dir="3600000" algn="tl" rotWithShape="0">
                    <a:srgbClr val="000000">
                      <a:alpha val="70000"/>
                    </a:srgbClr>
                  </a:outerShdw>
                </a:effectLst>
              </a:rPr>
              <a:t>використання</a:t>
            </a:r>
            <a:r>
              <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1500" dirty="0" err="1">
                <a:ln w="18415" cmpd="sng">
                  <a:solidFill>
                    <a:srgbClr val="FFFFFF"/>
                  </a:solidFill>
                  <a:prstDash val="solid"/>
                </a:ln>
                <a:solidFill>
                  <a:srgbClr val="FFFFFF"/>
                </a:solidFill>
                <a:effectLst>
                  <a:outerShdw blurRad="63500" dir="3600000" algn="tl" rotWithShape="0">
                    <a:srgbClr val="000000">
                      <a:alpha val="70000"/>
                    </a:srgbClr>
                  </a:outerShdw>
                </a:effectLst>
              </a:rPr>
              <a:t>національних</a:t>
            </a:r>
            <a:r>
              <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1500" dirty="0" err="1">
                <a:ln w="18415" cmpd="sng">
                  <a:solidFill>
                    <a:srgbClr val="FFFFFF"/>
                  </a:solidFill>
                  <a:prstDash val="solid"/>
                </a:ln>
                <a:solidFill>
                  <a:srgbClr val="FFFFFF"/>
                </a:solidFill>
                <a:effectLst>
                  <a:outerShdw blurRad="63500" dir="3600000" algn="tl" rotWithShape="0">
                    <a:srgbClr val="000000">
                      <a:alpha val="70000"/>
                    </a:srgbClr>
                  </a:outerShdw>
                </a:effectLst>
              </a:rPr>
              <a:t>факторів</a:t>
            </a:r>
            <a:r>
              <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1500" dirty="0" err="1">
                <a:ln w="18415" cmpd="sng">
                  <a:solidFill>
                    <a:srgbClr val="FFFFFF"/>
                  </a:solidFill>
                  <a:prstDash val="solid"/>
                </a:ln>
                <a:solidFill>
                  <a:srgbClr val="FFFFFF"/>
                </a:solidFill>
                <a:effectLst>
                  <a:outerShdw blurRad="63500" dir="3600000" algn="tl" rotWithShape="0">
                    <a:srgbClr val="000000">
                      <a:alpha val="70000"/>
                    </a:srgbClr>
                  </a:outerShdw>
                </a:effectLst>
              </a:rPr>
              <a:t>виробництва</a:t>
            </a:r>
            <a:r>
              <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1500" dirty="0" err="1">
                <a:ln w="18415" cmpd="sng">
                  <a:solidFill>
                    <a:srgbClr val="FFFFFF"/>
                  </a:solidFill>
                  <a:prstDash val="solid"/>
                </a:ln>
                <a:solidFill>
                  <a:srgbClr val="FFFFFF"/>
                </a:solidFill>
                <a:effectLst>
                  <a:outerShdw blurRad="63500" dir="3600000" algn="tl" rotWithShape="0">
                    <a:srgbClr val="000000">
                      <a:alpha val="70000"/>
                    </a:srgbClr>
                  </a:outerShdw>
                </a:effectLst>
              </a:rPr>
              <a:t>даної</a:t>
            </a:r>
            <a:r>
              <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1500" dirty="0" err="1">
                <a:ln w="18415" cmpd="sng">
                  <a:solidFill>
                    <a:srgbClr val="FFFFFF"/>
                  </a:solidFill>
                  <a:prstDash val="solid"/>
                </a:ln>
                <a:solidFill>
                  <a:srgbClr val="FFFFFF"/>
                </a:solidFill>
                <a:effectLst>
                  <a:outerShdw blurRad="63500" dir="3600000" algn="tl" rotWithShape="0">
                    <a:srgbClr val="000000">
                      <a:alpha val="70000"/>
                    </a:srgbClr>
                  </a:outerShdw>
                </a:effectLst>
              </a:rPr>
              <a:t>країни</a:t>
            </a:r>
            <a:r>
              <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rPr>
              <a:t>, і </a:t>
            </a:r>
            <a:r>
              <a:rPr lang="ru-RU" sz="1500" dirty="0" err="1">
                <a:ln w="18415" cmpd="sng">
                  <a:solidFill>
                    <a:srgbClr val="FFFFFF"/>
                  </a:solidFill>
                  <a:prstDash val="solid"/>
                </a:ln>
                <a:solidFill>
                  <a:srgbClr val="FFFFFF"/>
                </a:solidFill>
                <a:effectLst>
                  <a:outerShdw blurRad="63500" dir="3600000" algn="tl" rotWithShape="0">
                    <a:srgbClr val="000000">
                      <a:alpha val="70000"/>
                    </a:srgbClr>
                  </a:outerShdw>
                </a:effectLst>
              </a:rPr>
              <a:t>факторними</a:t>
            </a:r>
            <a:r>
              <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rPr>
              <a:t> доходами, </a:t>
            </a:r>
            <a:r>
              <a:rPr lang="ru-RU" sz="1500" dirty="0" err="1">
                <a:ln w="18415" cmpd="sng">
                  <a:solidFill>
                    <a:srgbClr val="FFFFFF"/>
                  </a:solidFill>
                  <a:prstDash val="solid"/>
                </a:ln>
                <a:solidFill>
                  <a:srgbClr val="FFFFFF"/>
                </a:solidFill>
                <a:effectLst>
                  <a:outerShdw blurRad="63500" dir="3600000" algn="tl" rotWithShape="0">
                    <a:srgbClr val="000000">
                      <a:alpha val="70000"/>
                    </a:srgbClr>
                  </a:outerShdw>
                </a:effectLst>
              </a:rPr>
              <a:t>одержаними</a:t>
            </a:r>
            <a:r>
              <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rPr>
              <a:t> нерезидентами в </a:t>
            </a:r>
            <a:r>
              <a:rPr lang="ru-RU" sz="1500" dirty="0" err="1">
                <a:ln w="18415" cmpd="sng">
                  <a:solidFill>
                    <a:srgbClr val="FFFFFF"/>
                  </a:solidFill>
                  <a:prstDash val="solid"/>
                </a:ln>
                <a:solidFill>
                  <a:srgbClr val="FFFFFF"/>
                </a:solidFill>
                <a:effectLst>
                  <a:outerShdw blurRad="63500" dir="3600000" algn="tl" rotWithShape="0">
                    <a:srgbClr val="000000">
                      <a:alpha val="70000"/>
                    </a:srgbClr>
                  </a:outerShdw>
                </a:effectLst>
              </a:rPr>
              <a:t>даній</a:t>
            </a:r>
            <a:r>
              <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1500" dirty="0" err="1">
                <a:ln w="18415" cmpd="sng">
                  <a:solidFill>
                    <a:srgbClr val="FFFFFF"/>
                  </a:solidFill>
                  <a:prstDash val="solid"/>
                </a:ln>
                <a:solidFill>
                  <a:srgbClr val="FFFFFF"/>
                </a:solidFill>
                <a:effectLst>
                  <a:outerShdw blurRad="63500" dir="3600000" algn="tl" rotWithShape="0">
                    <a:srgbClr val="000000">
                      <a:alpha val="70000"/>
                    </a:srgbClr>
                  </a:outerShdw>
                </a:effectLst>
              </a:rPr>
              <a:t>країні</a:t>
            </a:r>
            <a:r>
              <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rPr>
              <a:t>. Тому ВНП </a:t>
            </a:r>
            <a:r>
              <a:rPr lang="ru-RU" sz="1500" dirty="0" err="1">
                <a:ln w="18415" cmpd="sng">
                  <a:solidFill>
                    <a:srgbClr val="FFFFFF"/>
                  </a:solidFill>
                  <a:prstDash val="solid"/>
                </a:ln>
                <a:solidFill>
                  <a:srgbClr val="FFFFFF"/>
                </a:solidFill>
                <a:effectLst>
                  <a:outerShdw blurRad="63500" dir="3600000" algn="tl" rotWithShape="0">
                    <a:srgbClr val="000000">
                      <a:alpha val="70000"/>
                    </a:srgbClr>
                  </a:outerShdw>
                </a:effectLst>
              </a:rPr>
              <a:t>можна</a:t>
            </a:r>
            <a:r>
              <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1500" dirty="0" err="1">
                <a:ln w="18415" cmpd="sng">
                  <a:solidFill>
                    <a:srgbClr val="FFFFFF"/>
                  </a:solidFill>
                  <a:prstDash val="solid"/>
                </a:ln>
                <a:solidFill>
                  <a:srgbClr val="FFFFFF"/>
                </a:solidFill>
                <a:effectLst>
                  <a:outerShdw blurRad="63500" dir="3600000" algn="tl" rotWithShape="0">
                    <a:srgbClr val="000000">
                      <a:alpha val="70000"/>
                    </a:srgbClr>
                  </a:outerShdw>
                </a:effectLst>
              </a:rPr>
              <a:t>обчислити</a:t>
            </a:r>
            <a:r>
              <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rPr>
              <a:t> за формулою</a:t>
            </a:r>
            <a:r>
              <a:rPr lang="ru-RU" sz="15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p>
          <a:p>
            <a:pPr marL="0" indent="0">
              <a:buNone/>
            </a:pPr>
            <a:endParaRPr lang="uk-UA" sz="15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0" indent="0">
              <a:buNone/>
            </a:pPr>
            <a:endParaRPr lang="uk-UA" sz="15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0" indent="0">
              <a:buNone/>
            </a:pPr>
            <a:r>
              <a:rPr lang="uk-UA" sz="15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де </a:t>
            </a:r>
            <a:r>
              <a:rPr lang="uk-UA" sz="1500" dirty="0">
                <a:ln w="18415" cmpd="sng">
                  <a:solidFill>
                    <a:srgbClr val="FFFFFF"/>
                  </a:solidFill>
                  <a:prstDash val="solid"/>
                </a:ln>
                <a:solidFill>
                  <a:srgbClr val="FFFFFF"/>
                </a:solidFill>
                <a:effectLst>
                  <a:outerShdw blurRad="63500" dir="3600000" algn="tl" rotWithShape="0">
                    <a:srgbClr val="000000">
                      <a:alpha val="70000"/>
                    </a:srgbClr>
                  </a:outerShdw>
                </a:effectLst>
              </a:rPr>
              <a:t>ДЗВ - різниця між доходами, одержаними даною країною від її закордонних інвестицій, і доходами, що отримані в даній країні нерезидентами. Різниця між ВВП і ВНП в розвинутих країнах відносно невелика, вона коливається в межах одного відсотка.</a:t>
            </a:r>
            <a:endPar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endParaRPr lang="uk-UA" sz="15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endParaRPr lang="uk-UA" sz="15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endParaRPr lang="uk-UA" sz="15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2050" name="Picture 2" descr="C:\Users\Twinkle94\Desktop\image080.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539552" y="4653136"/>
            <a:ext cx="2448272" cy="454385"/>
          </a:xfrm>
          <a:prstGeom prst="rect">
            <a:avLst/>
          </a:prstGeom>
          <a:ln>
            <a:noFill/>
          </a:ln>
          <a:effectLst>
            <a:softEdge rad="317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21468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grpId="0" nodeType="after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2050"/>
                                        </p:tgtEl>
                                        <p:attrNameLst>
                                          <p:attrName>style.visibility</p:attrName>
                                        </p:attrNameLst>
                                      </p:cBhvr>
                                      <p:to>
                                        <p:strVal val="visible"/>
                                      </p:to>
                                    </p:set>
                                    <p:animEffect transition="in" filter="fade">
                                      <p:cBhvr>
                                        <p:cTn id="27" dur="1000"/>
                                        <p:tgtEl>
                                          <p:spTgt spid="2050"/>
                                        </p:tgtEl>
                                      </p:cBhvr>
                                    </p:animEffect>
                                    <p:anim calcmode="lin" valueType="num">
                                      <p:cBhvr>
                                        <p:cTn id="28" dur="1000" fill="hold"/>
                                        <p:tgtEl>
                                          <p:spTgt spid="2050"/>
                                        </p:tgtEl>
                                        <p:attrNameLst>
                                          <p:attrName>ppt_x</p:attrName>
                                        </p:attrNameLst>
                                      </p:cBhvr>
                                      <p:tavLst>
                                        <p:tav tm="0">
                                          <p:val>
                                            <p:strVal val="#ppt_x"/>
                                          </p:val>
                                        </p:tav>
                                        <p:tav tm="100000">
                                          <p:val>
                                            <p:strVal val="#ppt_x"/>
                                          </p:val>
                                        </p:tav>
                                      </p:tavLst>
                                    </p:anim>
                                    <p:anim calcmode="lin" valueType="num">
                                      <p:cBhvr>
                                        <p:cTn id="29" dur="900" decel="100000" fill="hold"/>
                                        <p:tgtEl>
                                          <p:spTgt spid="2050"/>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0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395536" y="332656"/>
            <a:ext cx="8229600" cy="6336704"/>
          </a:xfrm>
        </p:spPr>
        <p:txBody>
          <a:bodyPr>
            <a:noAutofit/>
          </a:bodyPr>
          <a:lstStyle/>
          <a:p>
            <a:pPr marL="0" indent="0">
              <a:buNone/>
            </a:pPr>
            <a:r>
              <a:rPr lang="uk-UA" sz="14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Третім макроекономічним показником є чистий внутрішній продукт (ЧВП). Потреба в його визначенні випливає з того, що як ВВП, так і ВНП визначають не лише нову, створену факторами виробництва в поточному періоді, вартість, а й частину зносу основного капіталу економіки у вигляді амортизації. ЧВП і дає можливість визначити цю нову вартість. Це досягається шляхом вирахування з ВВП амортизаційних відрахувань. Тобто ЧВП обчислюється за формулою</a:t>
            </a:r>
            <a:r>
              <a:rPr lang="uk-UA" sz="1400"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a:t>
            </a:r>
          </a:p>
          <a:p>
            <a:pPr marL="0" indent="0">
              <a:buNone/>
            </a:pPr>
            <a:endParaRPr lang="uk-UA" sz="1400"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endParaRPr>
          </a:p>
          <a:p>
            <a:pPr marL="0" indent="0">
              <a:buNone/>
            </a:pPr>
            <a:r>
              <a:rPr lang="uk-UA" sz="14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де А - амортизаційні відрахування.</a:t>
            </a:r>
          </a:p>
          <a:p>
            <a:pPr marL="0" indent="0">
              <a:buNone/>
            </a:pPr>
            <a:r>
              <a:rPr lang="uk-UA" sz="1400"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Цей </a:t>
            </a:r>
            <a:r>
              <a:rPr lang="uk-UA" sz="14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показник визначає ринкову вартість кінцевих товарів та послуг, що надходять у споживання після заміни зношеного основного капіталу. Він показує розмір доходів від власності на землю, працю, капітал та підприємницькі здібності, якими і був створений ЧВП.</a:t>
            </a:r>
          </a:p>
          <a:p>
            <a:pPr marL="0" indent="0">
              <a:buNone/>
            </a:pPr>
            <a:r>
              <a:rPr lang="uk-UA" sz="14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Важливим макроекономічним показником є національний дохід (НД). Справа в тому, що в сукупній ринковій вартості кінцевих товарів та послуг, створених факторами виробництва, крім амортизаційних відрахувань, котрі, як ми уже зазначили, не є власне доходом, є ще одна складова, яку не можна віднести до факторних доходів. Це непрямі податки, або податки на бізнес. Будучи частиною створеної факторами виробництва нової вартості, вона не надходить жодному власнику названих факторів виробництва. Вона включена до ціни товарів і вноситься підприємцями до державного бюджету, тобто присвоюється державою. Тому вилучивши цю частину з ЧВП, одержуємо ті факторні доходи, які присвоюють їх власники. Ця частина ЧВП називається національним доходом і визначається за формулою</a:t>
            </a:r>
            <a:r>
              <a:rPr lang="uk-UA" sz="1400"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a:t>
            </a:r>
          </a:p>
          <a:p>
            <a:pPr marL="0" indent="0">
              <a:buNone/>
            </a:pPr>
            <a:endParaRPr lang="uk-UA" sz="14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endParaRPr>
          </a:p>
          <a:p>
            <a:pPr marL="0" indent="0">
              <a:buNone/>
            </a:pPr>
            <a:r>
              <a:rPr lang="uk-UA" sz="14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де НП - непрямі податки. Національний дохід показує ті чисті доходи, що отримані на фактори виробництва в національній економіці. Розрізняють два їх види: трудові, одержані від використання праці, та доходи на власність, які надходять від використання власності на матеріальні фактори виробництва. До перших належать заробітна плата (основна і додаткова), до других - рентні доходи, відсотки, доходи корпорацій і </a:t>
            </a:r>
            <a:r>
              <a:rPr lang="uk-UA" sz="14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некорпоратизованих</a:t>
            </a:r>
            <a:r>
              <a:rPr lang="uk-UA" sz="14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власників. Отже, національний дохід - це зароблений дохід, бо він означає лише ту нову ринкову вартість, на величину якої зростає багатство, а отже, і добробут населення даної країни. Розрізняють створений і використаний національний дохід.</a:t>
            </a:r>
          </a:p>
        </p:txBody>
      </p:sp>
      <p:pic>
        <p:nvPicPr>
          <p:cNvPr id="3074" name="Picture 2" descr="C:\Users\Twinkle94\Desktop\image0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484784"/>
            <a:ext cx="1567780" cy="221283"/>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Twinkle94\Desktop\image08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4650732"/>
            <a:ext cx="1484913" cy="23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5864259"/>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Scale>
                                      <p:cBhvr>
                                        <p:cTn id="13"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3">
                                            <p:txEl>
                                              <p:pRg st="2" end="2"/>
                                            </p:txEl>
                                          </p:spTgt>
                                        </p:tgtEl>
                                        <p:attrNameLst>
                                          <p:attrName>ppt_x</p:attrName>
                                          <p:attrName>ppt_y</p:attrName>
                                        </p:attrNameLst>
                                      </p:cBhvr>
                                    </p:animMotion>
                                    <p:animEffect transition="in" filter="fade">
                                      <p:cBhvr>
                                        <p:cTn id="15" dur="1000"/>
                                        <p:tgtEl>
                                          <p:spTgt spid="3">
                                            <p:txEl>
                                              <p:pRg st="2" end="2"/>
                                            </p:txEl>
                                          </p:spTgt>
                                        </p:tgtEl>
                                      </p:cBhvr>
                                    </p:animEffect>
                                  </p:childTnLst>
                                </p:cTn>
                              </p:par>
                            </p:childTnLst>
                          </p:cTn>
                        </p:par>
                        <p:par>
                          <p:cTn id="16" fill="hold">
                            <p:stCondLst>
                              <p:cond delay="2000"/>
                            </p:stCondLst>
                            <p:childTnLst>
                              <p:par>
                                <p:cTn id="17" presetID="52"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Scale>
                                      <p:cBhvr>
                                        <p:cTn id="19"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3">
                                            <p:txEl>
                                              <p:pRg st="3" end="3"/>
                                            </p:txEl>
                                          </p:spTgt>
                                        </p:tgtEl>
                                        <p:attrNameLst>
                                          <p:attrName>ppt_x</p:attrName>
                                          <p:attrName>ppt_y</p:attrName>
                                        </p:attrNameLst>
                                      </p:cBhvr>
                                    </p:animMotion>
                                    <p:animEffect transition="in" filter="fade">
                                      <p:cBhvr>
                                        <p:cTn id="21" dur="1000"/>
                                        <p:tgtEl>
                                          <p:spTgt spid="3">
                                            <p:txEl>
                                              <p:pRg st="3" end="3"/>
                                            </p:txEl>
                                          </p:spTgt>
                                        </p:tgtEl>
                                      </p:cBhvr>
                                    </p:animEffect>
                                  </p:childTnLst>
                                </p:cTn>
                              </p:par>
                            </p:childTnLst>
                          </p:cTn>
                        </p:par>
                        <p:par>
                          <p:cTn id="22" fill="hold">
                            <p:stCondLst>
                              <p:cond delay="3000"/>
                            </p:stCondLst>
                            <p:childTnLst>
                              <p:par>
                                <p:cTn id="23" presetID="52" presetClass="entr" presetSubtype="0" fill="hold" grpId="0"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Scale>
                                      <p:cBhvr>
                                        <p:cTn id="25"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3">
                                            <p:txEl>
                                              <p:pRg st="4" end="4"/>
                                            </p:txEl>
                                          </p:spTgt>
                                        </p:tgtEl>
                                        <p:attrNameLst>
                                          <p:attrName>ppt_x</p:attrName>
                                          <p:attrName>ppt_y</p:attrName>
                                        </p:attrNameLst>
                                      </p:cBhvr>
                                    </p:animMotion>
                                    <p:animEffect transition="in" filter="fade">
                                      <p:cBhvr>
                                        <p:cTn id="27" dur="1000"/>
                                        <p:tgtEl>
                                          <p:spTgt spid="3">
                                            <p:txEl>
                                              <p:pRg st="4" end="4"/>
                                            </p:txEl>
                                          </p:spTgt>
                                        </p:tgtEl>
                                      </p:cBhvr>
                                    </p:animEffect>
                                  </p:childTnLst>
                                </p:cTn>
                              </p:par>
                            </p:childTnLst>
                          </p:cTn>
                        </p:par>
                        <p:par>
                          <p:cTn id="28" fill="hold">
                            <p:stCondLst>
                              <p:cond delay="4000"/>
                            </p:stCondLst>
                            <p:childTnLst>
                              <p:par>
                                <p:cTn id="29" presetID="52" presetClass="entr" presetSubtype="0"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Scale>
                                      <p:cBhvr>
                                        <p:cTn id="31" dur="1000" decel="50000" fill="hold">
                                          <p:stCondLst>
                                            <p:cond delay="0"/>
                                          </p:stCondLst>
                                        </p:cTn>
                                        <p:tgtEl>
                                          <p:spTgt spid="3">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3">
                                            <p:txEl>
                                              <p:pRg st="6" end="6"/>
                                            </p:txEl>
                                          </p:spTgt>
                                        </p:tgtEl>
                                        <p:attrNameLst>
                                          <p:attrName>ppt_x</p:attrName>
                                          <p:attrName>ppt_y</p:attrName>
                                        </p:attrNameLst>
                                      </p:cBhvr>
                                    </p:animMotion>
                                    <p:animEffect transition="in" filter="fade">
                                      <p:cBhvr>
                                        <p:cTn id="33" dur="1000"/>
                                        <p:tgtEl>
                                          <p:spTgt spid="3">
                                            <p:txEl>
                                              <p:pRg st="6" end="6"/>
                                            </p:txEl>
                                          </p:spTgt>
                                        </p:tgtEl>
                                      </p:cBhvr>
                                    </p:animEffect>
                                  </p:childTnLst>
                                </p:cTn>
                              </p:par>
                              <p:par>
                                <p:cTn id="34" presetID="52" presetClass="entr" presetSubtype="0" fill="hold" nodeType="withEffect">
                                  <p:stCondLst>
                                    <p:cond delay="0"/>
                                  </p:stCondLst>
                                  <p:childTnLst>
                                    <p:set>
                                      <p:cBhvr>
                                        <p:cTn id="35" dur="1" fill="hold">
                                          <p:stCondLst>
                                            <p:cond delay="0"/>
                                          </p:stCondLst>
                                        </p:cTn>
                                        <p:tgtEl>
                                          <p:spTgt spid="3074"/>
                                        </p:tgtEl>
                                        <p:attrNameLst>
                                          <p:attrName>style.visibility</p:attrName>
                                        </p:attrNameLst>
                                      </p:cBhvr>
                                      <p:to>
                                        <p:strVal val="visible"/>
                                      </p:to>
                                    </p:set>
                                    <p:animScale>
                                      <p:cBhvr>
                                        <p:cTn id="36" dur="1000" decel="50000" fill="hold">
                                          <p:stCondLst>
                                            <p:cond delay="0"/>
                                          </p:stCondLst>
                                        </p:cTn>
                                        <p:tgtEl>
                                          <p:spTgt spid="30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3074"/>
                                        </p:tgtEl>
                                        <p:attrNameLst>
                                          <p:attrName>ppt_x</p:attrName>
                                          <p:attrName>ppt_y</p:attrName>
                                        </p:attrNameLst>
                                      </p:cBhvr>
                                    </p:animMotion>
                                    <p:animEffect transition="in" filter="fade">
                                      <p:cBhvr>
                                        <p:cTn id="38" dur="1000"/>
                                        <p:tgtEl>
                                          <p:spTgt spid="3074"/>
                                        </p:tgtEl>
                                      </p:cBhvr>
                                    </p:animEffect>
                                  </p:childTnLst>
                                </p:cTn>
                              </p:par>
                              <p:par>
                                <p:cTn id="39" presetID="52" presetClass="entr" presetSubtype="0" fill="hold" nodeType="withEffect">
                                  <p:stCondLst>
                                    <p:cond delay="0"/>
                                  </p:stCondLst>
                                  <p:childTnLst>
                                    <p:set>
                                      <p:cBhvr>
                                        <p:cTn id="40" dur="1" fill="hold">
                                          <p:stCondLst>
                                            <p:cond delay="0"/>
                                          </p:stCondLst>
                                        </p:cTn>
                                        <p:tgtEl>
                                          <p:spTgt spid="3075"/>
                                        </p:tgtEl>
                                        <p:attrNameLst>
                                          <p:attrName>style.visibility</p:attrName>
                                        </p:attrNameLst>
                                      </p:cBhvr>
                                      <p:to>
                                        <p:strVal val="visible"/>
                                      </p:to>
                                    </p:set>
                                    <p:animScale>
                                      <p:cBhvr>
                                        <p:cTn id="41" dur="1000" decel="50000" fill="hold">
                                          <p:stCondLst>
                                            <p:cond delay="0"/>
                                          </p:stCondLst>
                                        </p:cTn>
                                        <p:tgtEl>
                                          <p:spTgt spid="307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3075"/>
                                        </p:tgtEl>
                                        <p:attrNameLst>
                                          <p:attrName>ppt_x</p:attrName>
                                          <p:attrName>ppt_y</p:attrName>
                                        </p:attrNameLst>
                                      </p:cBhvr>
                                    </p:animMotion>
                                    <p:animEffect transition="in" filter="fade">
                                      <p:cBhvr>
                                        <p:cTn id="43" dur="1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457200" y="620688"/>
            <a:ext cx="8229600" cy="5505475"/>
          </a:xfrm>
        </p:spPr>
        <p:txBody>
          <a:bodyPr>
            <a:normAutofit fontScale="62500" lnSpcReduction="20000"/>
          </a:bodyPr>
          <a:lstStyle/>
          <a:p>
            <a:pPr marL="0" indent="0">
              <a:buNone/>
            </a:pP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У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системі</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національних</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рахунків</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використовуються</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і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такі</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показники</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як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особистий</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дохід</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ОД і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використовуваний</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дохід</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або</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особистий</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дохід</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кінцевого</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використання</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ВД.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Особистий</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дохід</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показує</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ті</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доходи,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що</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отримали</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домогосподарства</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Вони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визначаються</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вираховуванням</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з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національного</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доходу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нерозподілених</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прибутків</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та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додаткових</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платежів</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у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державну</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систему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соціального</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страхування</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і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збільшенням</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одержаної</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суми</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на величину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трансфертних</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платежів</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a:t>
            </a:r>
          </a:p>
          <a:p>
            <a:pPr marL="0" indent="0">
              <a:buNone/>
            </a:pP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Останні</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є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виплатою</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індивиду</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що</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не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відбувається</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в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обмін</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на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товари</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чи</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послуги</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Як правило, вони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здійснюються</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державним</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органом. До таких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платежів</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належать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пенсії</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стипендії</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різного</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роду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субсидії</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наприклад</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допомога</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багатодітним</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сім'ям</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одиноким матерям,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виплати</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на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народження</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дитини</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Трансфертні</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платежі</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можуть</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бути і в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натуральній</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формі</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Це</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продовольчі</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талони</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безоплатний</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громадський</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транспорт,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безоплатна</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медична</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допомога</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Отримувачі</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трансфертних</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платежів</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за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їх</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рахунок</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збільшують</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свої</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доходи.</a:t>
            </a:r>
          </a:p>
          <a:p>
            <a:pPr marL="0" indent="0">
              <a:buNone/>
            </a:pP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Якщо</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з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особистого</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доходу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вирахувати</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податок</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на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прибуток</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то одержимо той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дохід</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що</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залишається</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у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розпорядженні</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домогосподарств</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і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називається</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використовуваним</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доходом.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Він</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спрямовується</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на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споживання</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та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заощадження</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a:t>
            </a:r>
          </a:p>
          <a:p>
            <a:endParaRPr lang="uk-UA"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168385996"/>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800" decel="100000"/>
                                        <p:tgtEl>
                                          <p:spTgt spid="3">
                                            <p:txEl>
                                              <p:pRg st="1" end="1"/>
                                            </p:txEl>
                                          </p:spTgt>
                                        </p:tgtEl>
                                      </p:cBhvr>
                                    </p:animEffect>
                                    <p:anim calcmode="lin" valueType="num">
                                      <p:cBhvr>
                                        <p:cTn id="17"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18"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19"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800" decel="100000"/>
                                        <p:tgtEl>
                                          <p:spTgt spid="3">
                                            <p:txEl>
                                              <p:pRg st="2" end="2"/>
                                            </p:txEl>
                                          </p:spTgt>
                                        </p:tgtEl>
                                      </p:cBhvr>
                                    </p:animEffect>
                                    <p:anim calcmode="lin" valueType="num">
                                      <p:cBhvr>
                                        <p:cTn id="26"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27"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28"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457200" y="260648"/>
            <a:ext cx="8229600" cy="5865515"/>
          </a:xfrm>
        </p:spPr>
        <p:txBody>
          <a:bodyPr>
            <a:noAutofit/>
          </a:bodyPr>
          <a:lstStyle/>
          <a:p>
            <a:pPr marL="0" indent="0">
              <a:buNone/>
            </a:pPr>
            <a:r>
              <a:rPr lang="uk-UA" sz="15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Останнім часом все наполегливіше до структури системи національних рахунків включається показник, що іменується чистим економічним добробутом. Це пов'язано з тим, що макроекономічні показники характеризують не тільки обсяг національного виробництва, а й рівень добробуту. Однак такі показники, як ВВП, ВНП, ЧВП і НД неповно, а отже, і неточно характеризують рівень економічного добробуту. Вони не враховують такі елементи, як вартісна оцінка неринкової діяльності (догляд за дітьми та хворими, обслуговування житла та ін.), вартість товарів тіньового сектора економіки, грошову оцінку вільного часу населення, стан навколишнього середовища. В той же час включають багато компонентів, що не впливають на добробут. Усунути ці недоліки і передбачається шляхом визначення показника чистого економічного добробуту (ЧЕД). Це скоригована міра національного обсягу виробництва, що враховує тільки споживання та інвестиції, які безпосередньо впливають на економічний добробут. Для його кількісного визначення необхідно до ВВП включити вартість товарів та послуг, створюваних у тіньовому секторі економіки, і грошову оцінку вільного часу та в той же час зменшити на величину шкоди, завданої навколишньому середовищу. З урахуванням цього ЧЕД визначають за такою </a:t>
            </a:r>
            <a:r>
              <a:rPr lang="uk-UA" sz="1500"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формулою</a:t>
            </a:r>
          </a:p>
          <a:p>
            <a:pPr marL="0" indent="0">
              <a:buNone/>
            </a:pPr>
            <a:endParaRPr lang="uk-UA" sz="15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endParaRPr>
          </a:p>
          <a:p>
            <a:pPr marL="0" indent="0">
              <a:buNone/>
            </a:pPr>
            <a:r>
              <a:rPr lang="uk-UA" sz="15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де ДТ - доходи тіньового сектора економіки (за виключенням доходів віл діяльності, забороненої чинним законодавством, таких як торгівля наркотиками, надання кримінальних послуг);</a:t>
            </a:r>
          </a:p>
          <a:p>
            <a:pPr marL="0" indent="0">
              <a:buNone/>
            </a:pPr>
            <a:r>
              <a:rPr lang="uk-UA" sz="15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ГОВЧ - грошова оцінка вільного часу населення;</a:t>
            </a:r>
          </a:p>
          <a:p>
            <a:pPr marL="0" indent="0">
              <a:buNone/>
            </a:pPr>
            <a:r>
              <a:rPr lang="uk-UA" sz="15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ШНС - шкода (збитки), завдана навколишньому середовищу.</a:t>
            </a:r>
          </a:p>
          <a:p>
            <a:pPr marL="0" indent="0">
              <a:buNone/>
            </a:pPr>
            <a:r>
              <a:rPr lang="uk-UA" sz="15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Як зазначає відомий економіст Пол </a:t>
            </a:r>
            <a:r>
              <a:rPr lang="uk-UA" sz="15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Самюельсон</a:t>
            </a:r>
            <a:r>
              <a:rPr lang="uk-UA" sz="15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за попередніми дослідженнями ЧЕД </a:t>
            </a:r>
            <a:r>
              <a:rPr lang="uk-UA" sz="1500"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зростає повільніше</a:t>
            </a:r>
            <a:r>
              <a:rPr lang="uk-UA" sz="15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ніж ВВП. Причинами цього, на його думку, є перенаселення та зростання збитків від техногенного впливу на навколишнє середовище.</a:t>
            </a:r>
          </a:p>
          <a:p>
            <a:pPr marL="0" indent="0">
              <a:buNone/>
            </a:pPr>
            <a:r>
              <a:rPr lang="uk-UA" sz="15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Отже, система національних рахунків дозволяє визначати кількісні параметри функціонування національної економіки і слугує важливою умовою </a:t>
            </a:r>
            <a:r>
              <a:rPr lang="uk-UA" sz="15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обгрунтування</a:t>
            </a:r>
            <a:r>
              <a:rPr lang="uk-UA" sz="15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економічної політики держави.</a:t>
            </a:r>
          </a:p>
          <a:p>
            <a:pPr marL="0" indent="0">
              <a:buNone/>
            </a:pPr>
            <a:endParaRPr lang="uk-UA" sz="15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endParaRPr>
          </a:p>
        </p:txBody>
      </p:sp>
      <p:pic>
        <p:nvPicPr>
          <p:cNvPr id="4098" name="Picture 2" descr="C:\Users\Twinkle94\Desktop\image083.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55875" y="3516712"/>
            <a:ext cx="2705100" cy="28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728647"/>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grpId="0" nodeType="after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2000"/>
                            </p:stCondLst>
                            <p:childTnLst>
                              <p:par>
                                <p:cTn id="19" presetID="15" presetClass="entr" presetSubtype="0" fill="hold" grpId="0"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3000"/>
                            </p:stCondLst>
                            <p:childTnLst>
                              <p:par>
                                <p:cTn id="26" presetID="15" presetClass="entr" presetSubtype="0" fill="hold" grpId="0"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3">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4000"/>
                            </p:stCondLst>
                            <p:childTnLst>
                              <p:par>
                                <p:cTn id="33" presetID="15" presetClass="entr" presetSubtype="0" fill="hold" grpId="0"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3">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par>
                          <p:cTn id="39" fill="hold">
                            <p:stCondLst>
                              <p:cond delay="5000"/>
                            </p:stCondLst>
                            <p:childTnLst>
                              <p:par>
                                <p:cTn id="40" presetID="15" presetClass="entr" presetSubtype="0" fill="hold" grpId="0" nodeType="after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p:cTn id="42"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3"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4" dur="1000" fill="hold"/>
                                        <p:tgtEl>
                                          <p:spTgt spid="3">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3">
                                            <p:txEl>
                                              <p:pRg st="6" end="6"/>
                                            </p:txEl>
                                          </p:spTgt>
                                        </p:tgtEl>
                                        <p:attrNameLst>
                                          <p:attrName>ppt_y</p:attrName>
                                        </p:attrNameLst>
                                      </p:cBhvr>
                                      <p:tavLst>
                                        <p:tav tm="0" fmla="#ppt_y+(sin(-2*pi*(1-$))*-#ppt_x+cos(-2*pi*(1-$))*(1-#ppt_y))*(1-$)">
                                          <p:val>
                                            <p:fltVal val="0"/>
                                          </p:val>
                                        </p:tav>
                                        <p:tav tm="100000">
                                          <p:val>
                                            <p:fltVal val="1"/>
                                          </p:val>
                                        </p:tav>
                                      </p:tavLst>
                                    </p:anim>
                                  </p:childTnLst>
                                </p:cTn>
                              </p:par>
                              <p:par>
                                <p:cTn id="46" presetID="15" presetClass="entr" presetSubtype="0" fill="hold" nodeType="withEffect">
                                  <p:stCondLst>
                                    <p:cond delay="0"/>
                                  </p:stCondLst>
                                  <p:childTnLst>
                                    <p:set>
                                      <p:cBhvr>
                                        <p:cTn id="47" dur="1" fill="hold">
                                          <p:stCondLst>
                                            <p:cond delay="0"/>
                                          </p:stCondLst>
                                        </p:cTn>
                                        <p:tgtEl>
                                          <p:spTgt spid="4098"/>
                                        </p:tgtEl>
                                        <p:attrNameLst>
                                          <p:attrName>style.visibility</p:attrName>
                                        </p:attrNameLst>
                                      </p:cBhvr>
                                      <p:to>
                                        <p:strVal val="visible"/>
                                      </p:to>
                                    </p:set>
                                    <p:anim calcmode="lin" valueType="num">
                                      <p:cBhvr>
                                        <p:cTn id="48" dur="1000" fill="hold"/>
                                        <p:tgtEl>
                                          <p:spTgt spid="4098"/>
                                        </p:tgtEl>
                                        <p:attrNameLst>
                                          <p:attrName>ppt_w</p:attrName>
                                        </p:attrNameLst>
                                      </p:cBhvr>
                                      <p:tavLst>
                                        <p:tav tm="0">
                                          <p:val>
                                            <p:fltVal val="0"/>
                                          </p:val>
                                        </p:tav>
                                        <p:tav tm="100000">
                                          <p:val>
                                            <p:strVal val="#ppt_w"/>
                                          </p:val>
                                        </p:tav>
                                      </p:tavLst>
                                    </p:anim>
                                    <p:anim calcmode="lin" valueType="num">
                                      <p:cBhvr>
                                        <p:cTn id="49" dur="1000" fill="hold"/>
                                        <p:tgtEl>
                                          <p:spTgt spid="4098"/>
                                        </p:tgtEl>
                                        <p:attrNameLst>
                                          <p:attrName>ppt_h</p:attrName>
                                        </p:attrNameLst>
                                      </p:cBhvr>
                                      <p:tavLst>
                                        <p:tav tm="0">
                                          <p:val>
                                            <p:fltVal val="0"/>
                                          </p:val>
                                        </p:tav>
                                        <p:tav tm="100000">
                                          <p:val>
                                            <p:strVal val="#ppt_h"/>
                                          </p:val>
                                        </p:tav>
                                      </p:tavLst>
                                    </p:anim>
                                    <p:anim calcmode="lin" valueType="num">
                                      <p:cBhvr>
                                        <p:cTn id="50" dur="1000" fill="hold"/>
                                        <p:tgtEl>
                                          <p:spTgt spid="4098"/>
                                        </p:tgtEl>
                                        <p:attrNameLst>
                                          <p:attrName>ppt_x</p:attrName>
                                        </p:attrNameLst>
                                      </p:cBhvr>
                                      <p:tavLst>
                                        <p:tav tm="0" fmla="#ppt_x+(cos(-2*pi*(1-$))*-#ppt_x-sin(-2*pi*(1-$))*(1-#ppt_y))*(1-$)">
                                          <p:val>
                                            <p:fltVal val="0"/>
                                          </p:val>
                                        </p:tav>
                                        <p:tav tm="100000">
                                          <p:val>
                                            <p:fltVal val="1"/>
                                          </p:val>
                                        </p:tav>
                                      </p:tavLst>
                                    </p:anim>
                                    <p:anim calcmode="lin" valueType="num">
                                      <p:cBhvr>
                                        <p:cTn id="51" dur="1000" fill="hold"/>
                                        <p:tgtEl>
                                          <p:spTgt spid="409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81" y="0"/>
            <a:ext cx="2633165" cy="954360"/>
          </a:xfrm>
        </p:spPr>
        <p:txBody>
          <a:bodyPr>
            <a:normAutofit/>
          </a:bodyPr>
          <a:lstStyle/>
          <a:p>
            <a:r>
              <a:rPr lang="uk-UA" sz="5400"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Кінець</a:t>
            </a:r>
            <a:endParaRPr lang="uk-UA" sz="54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88789688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44624"/>
            <a:ext cx="8496943" cy="436910"/>
          </a:xfrm>
        </p:spPr>
        <p:style>
          <a:lnRef idx="0">
            <a:schemeClr val="accent1"/>
          </a:lnRef>
          <a:fillRef idx="3">
            <a:schemeClr val="accent1"/>
          </a:fillRef>
          <a:effectRef idx="3">
            <a:schemeClr val="accent1"/>
          </a:effectRef>
          <a:fontRef idx="minor">
            <a:schemeClr val="lt1"/>
          </a:fontRef>
        </p:style>
        <p:txBody>
          <a:bodyPr>
            <a:noAutofit/>
          </a:bodyPr>
          <a:lstStyle/>
          <a:p>
            <a:r>
              <a:rPr lang="uk-UA" sz="2800" b="1" dirty="0" smtClean="0"/>
              <a:t/>
            </a:r>
            <a:br>
              <a:rPr lang="uk-UA" sz="2800" b="1" dirty="0" smtClean="0"/>
            </a:br>
            <a:r>
              <a:rPr lang="uk-UA" sz="2800" b="1" dirty="0" smtClean="0"/>
              <a:t>Поняття </a:t>
            </a:r>
            <a:r>
              <a:rPr lang="uk-UA" sz="2800" b="1" dirty="0"/>
              <a:t>національної економіки</a:t>
            </a:r>
            <a:br>
              <a:rPr lang="uk-UA" sz="2800" b="1" dirty="0"/>
            </a:br>
            <a:endParaRPr lang="uk-UA" sz="2800" dirty="0"/>
          </a:p>
        </p:txBody>
      </p:sp>
      <p:sp>
        <p:nvSpPr>
          <p:cNvPr id="3" name="Объект 2"/>
          <p:cNvSpPr>
            <a:spLocks noGrp="1"/>
          </p:cNvSpPr>
          <p:nvPr>
            <p:ph idx="1"/>
          </p:nvPr>
        </p:nvSpPr>
        <p:spPr>
          <a:xfrm>
            <a:off x="215515" y="476672"/>
            <a:ext cx="8568952" cy="4248472"/>
          </a:xfrm>
        </p:spPr>
        <p:txBody>
          <a:bodyPr>
            <a:noAutofit/>
          </a:bodyPr>
          <a:lstStyle/>
          <a:p>
            <a:pPr marL="0" indent="0">
              <a:buNone/>
            </a:pPr>
            <a:r>
              <a:rPr lang="uk-UA" sz="1400" dirty="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rPr>
              <a:t>Економічна діяльність у будь-якому суспільстві здійснюється її суб'єктами у системі певних взаємозв'язків та </a:t>
            </a:r>
            <a:r>
              <a:rPr lang="uk-UA" sz="1400" dirty="0" err="1">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rPr>
              <a:t>взаємозалежи</a:t>
            </a:r>
            <a:r>
              <a:rPr lang="uk-UA" sz="1400" dirty="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rPr>
              <a:t> остей, що встановлюються у визначених територіальних межах. Така система і називається економікою. Залежно від територіальних меж розрізняють місцеву, регіональну, національну та світову економіку. Національна економіка - це система економічної діяльності з притаманною їй взаємодією механізмів регулювання, що історично склалась у межах країни (нерідко використовується термін "народне господарство"). Вона є сукупністю стійких економічних зв'язків, що об'єднують усіх суб'єктів господарювання в єдину взаємопов'язану систему.</a:t>
            </a:r>
          </a:p>
          <a:p>
            <a:pPr marL="0" indent="0">
              <a:buNone/>
            </a:pPr>
            <a:r>
              <a:rPr lang="uk-UA" sz="1400" dirty="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rPr>
              <a:t>Національна економіка є історичним явищем, що виникло в ході утворення національних держав. В основі формування національної економіки був суспільний поділ праці та усуспільнення виробництва. Саме суспільний поділ зумовлює систему тісних взаємозв'язків між складовими елементами економіки. З розвитком суспільного поділу праці, з одного боку, в результаті спеціалізації виробництва з'являлися нові види виробництв та виробників і відповідних їм галузей, а з іншого боку - відбувалося кооперування виробництва, розширювалась система взаємозв'язків між спеціалізованими суб'єктами економічної діяльності. На основі поглиблення спеціалізації та інтегрування виробництва посилились інтеграційні процеси між суб'єктами економічної діяльності в межах окремих країн, що і </a:t>
            </a:r>
            <a:r>
              <a:rPr lang="uk-UA" sz="140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rPr>
              <a:t>стало при</a:t>
            </a:r>
            <a:r>
              <a:rPr lang="uk-UA" sz="1400" dirty="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rPr>
              <a:t>чиною утворення національних економік. У країнах Західної Європи ці процеси відбувалися протягом декількох століть і завершились створенням розвинутих національних економік у другій половині </a:t>
            </a:r>
            <a:r>
              <a:rPr lang="en-US" sz="1400" dirty="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rPr>
              <a:t>XX </a:t>
            </a:r>
            <a:r>
              <a:rPr lang="uk-UA" sz="1400" dirty="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rPr>
              <a:t>ст.</a:t>
            </a:r>
          </a:p>
          <a:p>
            <a:pPr marL="0" indent="0">
              <a:buNone/>
            </a:pPr>
            <a:r>
              <a:rPr lang="uk-UA" sz="1400" dirty="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rPr>
              <a:t>Національна економіка як взаємопов'язана цілісна система економічної діяльності характеризується певними ознаками (див. схему  </a:t>
            </a:r>
            <a:r>
              <a:rPr lang="uk-UA" sz="140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rPr>
              <a:t>1</a:t>
            </a:r>
            <a:r>
              <a:rPr lang="uk-UA" sz="1400" dirty="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rPr>
              <a:t>).</a:t>
            </a:r>
          </a:p>
          <a:p>
            <a:pPr marL="0" indent="0">
              <a:buNone/>
            </a:pPr>
            <a:endParaRPr lang="uk-UA" sz="1400" dirty="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endParaRPr>
          </a:p>
          <a:p>
            <a:endParaRPr lang="uk-UA" sz="1400" dirty="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endParaRPr>
          </a:p>
        </p:txBody>
      </p:sp>
      <p:pic>
        <p:nvPicPr>
          <p:cNvPr id="1026" name="Picture 2" descr="C:\Users\Twinkle94\Desktop\image06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4598243"/>
            <a:ext cx="6120680" cy="20592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940284" y="6472841"/>
            <a:ext cx="5119415" cy="369332"/>
          </a:xfrm>
          <a:prstGeom prst="rect">
            <a:avLst/>
          </a:prstGeom>
          <a:noFill/>
        </p:spPr>
        <p:txBody>
          <a:bodyPr wrap="none" rtlCol="0">
            <a:spAutoFit/>
          </a:bodyPr>
          <a:lstStyle/>
          <a:p>
            <a:r>
              <a:rPr lang="ru-RU" dirty="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Схема 1</a:t>
            </a:r>
            <a:r>
              <a:rPr lang="ru-RU" dirty="0"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a:t>
            </a:r>
            <a:r>
              <a:rPr lang="ru-RU" dirty="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Основні</a:t>
            </a:r>
            <a:r>
              <a:rPr lang="ru-RU" dirty="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ознаки</a:t>
            </a:r>
            <a:r>
              <a:rPr lang="ru-RU" dirty="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національної</a:t>
            </a:r>
            <a:r>
              <a:rPr lang="ru-RU" dirty="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економіки</a:t>
            </a:r>
            <a:endParaRPr lang="uk-UA" dirty="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496714473"/>
      </p:ext>
    </p:extLst>
  </p:cSld>
  <p:clrMapOvr>
    <a:masterClrMapping/>
  </p:clrMapOvr>
  <mc:AlternateContent xmlns:mc="http://schemas.openxmlformats.org/markup-compatibility/2006">
    <mc:Choice xmlns:p14="http://schemas.microsoft.com/office/powerpoint/2010/main" Requires="p14">
      <p:transition spd="slow" p14:dur="325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par>
                          <p:cTn id="10" fill="hold">
                            <p:stCondLst>
                              <p:cond delay="1000"/>
                            </p:stCondLst>
                            <p:childTnLst>
                              <p:par>
                                <p:cTn id="11" presetID="37"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par>
                          <p:cTn id="17" fill="hold">
                            <p:stCondLst>
                              <p:cond delay="2000"/>
                            </p:stCondLst>
                            <p:childTnLst>
                              <p:par>
                                <p:cTn id="18" presetID="37" presetClass="entr" presetSubtype="0"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026"/>
                                        </p:tgtEl>
                                        <p:attrNameLst>
                                          <p:attrName>style.visibility</p:attrName>
                                        </p:attrNameLst>
                                      </p:cBhvr>
                                      <p:to>
                                        <p:strVal val="visible"/>
                                      </p:to>
                                    </p:set>
                                    <p:animEffect transition="in" filter="fade">
                                      <p:cBhvr>
                                        <p:cTn id="34" dur="2000"/>
                                        <p:tgtEl>
                                          <p:spTgt spid="1026"/>
                                        </p:tgtEl>
                                      </p:cBhvr>
                                    </p:animEffect>
                                    <p:anim calcmode="lin" valueType="num">
                                      <p:cBhvr>
                                        <p:cTn id="35" dur="2000" fill="hold"/>
                                        <p:tgtEl>
                                          <p:spTgt spid="1026"/>
                                        </p:tgtEl>
                                        <p:attrNameLst>
                                          <p:attrName>style.rotation</p:attrName>
                                        </p:attrNameLst>
                                      </p:cBhvr>
                                      <p:tavLst>
                                        <p:tav tm="0">
                                          <p:val>
                                            <p:fltVal val="720"/>
                                          </p:val>
                                        </p:tav>
                                        <p:tav tm="100000">
                                          <p:val>
                                            <p:fltVal val="0"/>
                                          </p:val>
                                        </p:tav>
                                      </p:tavLst>
                                    </p:anim>
                                    <p:anim calcmode="lin" valueType="num">
                                      <p:cBhvr>
                                        <p:cTn id="36" dur="2000" fill="hold"/>
                                        <p:tgtEl>
                                          <p:spTgt spid="1026"/>
                                        </p:tgtEl>
                                        <p:attrNameLst>
                                          <p:attrName>ppt_h</p:attrName>
                                        </p:attrNameLst>
                                      </p:cBhvr>
                                      <p:tavLst>
                                        <p:tav tm="0">
                                          <p:val>
                                            <p:fltVal val="0"/>
                                          </p:val>
                                        </p:tav>
                                        <p:tav tm="100000">
                                          <p:val>
                                            <p:strVal val="#ppt_h"/>
                                          </p:val>
                                        </p:tav>
                                      </p:tavLst>
                                    </p:anim>
                                    <p:anim calcmode="lin" valueType="num">
                                      <p:cBhvr>
                                        <p:cTn id="37" dur="2000" fill="hold"/>
                                        <p:tgtEl>
                                          <p:spTgt spid="1026"/>
                                        </p:tgtEl>
                                        <p:attrNameLst>
                                          <p:attrName>ppt_w</p:attrName>
                                        </p:attrNameLst>
                                      </p:cBhvr>
                                      <p:tavLst>
                                        <p:tav tm="0">
                                          <p:val>
                                            <p:fltVal val="0"/>
                                          </p:val>
                                        </p:tav>
                                        <p:tav tm="100000">
                                          <p:val>
                                            <p:strVal val="#ppt_w"/>
                                          </p:val>
                                        </p:tav>
                                      </p:tavLst>
                                    </p:anim>
                                  </p:childTnLst>
                                </p:cTn>
                              </p:par>
                            </p:childTnLst>
                          </p:cTn>
                        </p:par>
                        <p:par>
                          <p:cTn id="38" fill="hold">
                            <p:stCondLst>
                              <p:cond delay="6000"/>
                            </p:stCondLst>
                            <p:childTnLst>
                              <p:par>
                                <p:cTn id="39" presetID="37" presetClass="entr" presetSubtype="0"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1000"/>
                                        <p:tgtEl>
                                          <p:spTgt spid="4"/>
                                        </p:tgtEl>
                                      </p:cBhvr>
                                    </p:animEffect>
                                    <p:anim calcmode="lin" valueType="num">
                                      <p:cBhvr>
                                        <p:cTn id="42" dur="1000" fill="hold"/>
                                        <p:tgtEl>
                                          <p:spTgt spid="4"/>
                                        </p:tgtEl>
                                        <p:attrNameLst>
                                          <p:attrName>ppt_x</p:attrName>
                                        </p:attrNameLst>
                                      </p:cBhvr>
                                      <p:tavLst>
                                        <p:tav tm="0">
                                          <p:val>
                                            <p:strVal val="#ppt_x"/>
                                          </p:val>
                                        </p:tav>
                                        <p:tav tm="100000">
                                          <p:val>
                                            <p:strVal val="#ppt_x"/>
                                          </p:val>
                                        </p:tav>
                                      </p:tavLst>
                                    </p:anim>
                                    <p:anim calcmode="lin" valueType="num">
                                      <p:cBhvr>
                                        <p:cTn id="43" dur="900" decel="100000" fill="hold"/>
                                        <p:tgtEl>
                                          <p:spTgt spid="4"/>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467544" y="0"/>
            <a:ext cx="8229600" cy="3883100"/>
          </a:xfrm>
        </p:spPr>
        <p:txBody>
          <a:bodyPr>
            <a:noAutofit/>
          </a:bodyPr>
          <a:lstStyle/>
          <a:p>
            <a:pPr marL="0" indent="0">
              <a:buNone/>
            </a:pPr>
            <a:r>
              <a:rPr lang="uk-UA" sz="145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По-перше, національній економіці притаманні тісні економічні зв'язки між суб'єктами господарювання країни на основі суспільного поділу праці. Саме економічні зв'язки між суб'єктами економічної діяльності надають національній економіці цілісності, єдності. Через економічні зв'язки між суб'єктами економіки здійснюється реалізація їх економічних інтересів, забезпечується територіальна цілісність економіки.</a:t>
            </a:r>
          </a:p>
          <a:p>
            <a:pPr marL="0" indent="0">
              <a:buNone/>
            </a:pPr>
            <a:r>
              <a:rPr lang="uk-UA" sz="145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По-друге, національна економіка характеризується загальним економічним середовищем, спільним для всіх її суб'єктів. Таке середовище формується єдиним економічним законодавством держави, загальною грошовою одиницею, загальною грошово-кредитною та фінансовою системою країни.</a:t>
            </a:r>
          </a:p>
          <a:p>
            <a:pPr marL="0" indent="0">
              <a:buNone/>
            </a:pPr>
            <a:r>
              <a:rPr lang="uk-UA" sz="145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По-третє, національна економіка має загальний економічний центр, що виконує регулюючу і контрольну роль. Цим центром є держава, що здійснює заходи економічної політики. Межі регулюючого впливу такого центру на економіку залежить від типу її економічної системи.</a:t>
            </a:r>
          </a:p>
          <a:p>
            <a:pPr marL="0" indent="0">
              <a:buNone/>
            </a:pPr>
            <a:r>
              <a:rPr lang="uk-UA" sz="145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По-четверте, ознакою національної економіки є загальна система економічного суверенітету. Вона включає кордони, митну систему, заходи захисту національних виробників від іноземних конкурентів.</a:t>
            </a:r>
          </a:p>
          <a:p>
            <a:pPr marL="0" indent="0">
              <a:buNone/>
            </a:pPr>
            <a:r>
              <a:rPr lang="uk-UA" sz="145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По-п'яте, національна економіка характеризується наявністю національного ринку, який об'єднав місцеві ринки в єдиний економічний простір, на якому функціонує єдина грошова система.</a:t>
            </a:r>
          </a:p>
          <a:p>
            <a:pPr marL="0" indent="0">
              <a:buNone/>
            </a:pPr>
            <a:r>
              <a:rPr lang="ru-RU" sz="145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По-шосте</a:t>
            </a:r>
            <a:r>
              <a:rPr lang="ru-RU" sz="145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sz="145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національній</a:t>
            </a:r>
            <a:r>
              <a:rPr lang="ru-RU" sz="145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sz="145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економіці</a:t>
            </a:r>
            <a:r>
              <a:rPr lang="ru-RU" sz="145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sz="145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властива</a:t>
            </a:r>
            <a:r>
              <a:rPr lang="ru-RU" sz="145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sz="145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територіальна</a:t>
            </a:r>
            <a:r>
              <a:rPr lang="ru-RU" sz="145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sz="145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визначеність</a:t>
            </a:r>
            <a:r>
              <a:rPr lang="ru-RU" sz="145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sz="145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її</a:t>
            </a:r>
            <a:r>
              <a:rPr lang="ru-RU" sz="145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межами є </a:t>
            </a:r>
            <a:r>
              <a:rPr lang="ru-RU" sz="145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державний</a:t>
            </a:r>
            <a:r>
              <a:rPr lang="ru-RU" sz="145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кордон </a:t>
            </a:r>
            <a:r>
              <a:rPr lang="ru-RU" sz="145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країни</a:t>
            </a:r>
            <a:r>
              <a:rPr lang="ru-RU" sz="145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a:t>
            </a:r>
          </a:p>
          <a:p>
            <a:pPr marL="0" indent="0">
              <a:buNone/>
            </a:pPr>
            <a:r>
              <a:rPr lang="ru-RU" sz="145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Поняття</a:t>
            </a:r>
            <a:r>
              <a:rPr lang="ru-RU" sz="145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sz="145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економіки</a:t>
            </a:r>
            <a:r>
              <a:rPr lang="ru-RU" sz="145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буде </a:t>
            </a:r>
            <a:r>
              <a:rPr lang="ru-RU" sz="145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неповним</a:t>
            </a:r>
            <a:r>
              <a:rPr lang="ru-RU" sz="145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без </a:t>
            </a:r>
            <a:r>
              <a:rPr lang="ru-RU" sz="145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визначення</a:t>
            </a:r>
            <a:r>
              <a:rPr lang="ru-RU" sz="145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sz="145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її</a:t>
            </a:r>
            <a:r>
              <a:rPr lang="ru-RU" sz="145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sz="145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суб'єктів</a:t>
            </a:r>
            <a:r>
              <a:rPr lang="ru-RU" sz="145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(див. схему </a:t>
            </a:r>
            <a:r>
              <a:rPr lang="ru-RU" sz="1450"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2</a:t>
            </a:r>
            <a:r>
              <a:rPr lang="ru-RU" sz="145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a:t>
            </a:r>
          </a:p>
          <a:p>
            <a:endParaRPr lang="uk-UA" sz="145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endParaRPr>
          </a:p>
        </p:txBody>
      </p:sp>
      <p:pic>
        <p:nvPicPr>
          <p:cNvPr id="2050" name="Picture 2" descr="C:\Users\Twinkle94\Desktop\image068.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500530" y="4312297"/>
            <a:ext cx="5616624" cy="21815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979712" y="6493834"/>
            <a:ext cx="4434034" cy="369332"/>
          </a:xfrm>
          <a:prstGeom prst="rect">
            <a:avLst/>
          </a:prstGeom>
          <a:noFill/>
        </p:spPr>
        <p:txBody>
          <a:bodyPr wrap="none" rtlCol="0">
            <a:spAutoFit/>
          </a:bodyPr>
          <a:lstStyle/>
          <a:p>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Схема </a:t>
            </a:r>
            <a:r>
              <a:rPr lang="ru-RU"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2</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Суб'єкти</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національної</a:t>
            </a:r>
            <a:r>
              <a:rPr lang="ru-RU"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економіки</a:t>
            </a:r>
            <a:endParaRPr lang="uk-UA"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515774061"/>
      </p:ext>
    </p:extLst>
  </p:cSld>
  <p:clrMapOvr>
    <a:masterClrMapping/>
  </p:clrMapOvr>
  <mc:AlternateContent xmlns:mc="http://schemas.openxmlformats.org/markup-compatibility/2006">
    <mc:Choice xmlns:p14="http://schemas.microsoft.com/office/powerpoint/2010/main" Requires="p14">
      <p:transition spd="slow" p14:dur="325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2000"/>
                            </p:stCondLst>
                            <p:childTnLst>
                              <p:par>
                                <p:cTn id="19" presetID="15" presetClass="entr" presetSubtype="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3000"/>
                            </p:stCondLst>
                            <p:childTnLst>
                              <p:par>
                                <p:cTn id="26" presetID="15" presetClass="entr" presetSubtype="0" fill="hold" grpId="0"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4000"/>
                            </p:stCondLst>
                            <p:childTnLst>
                              <p:par>
                                <p:cTn id="33" presetID="15" presetClass="entr" presetSubtype="0" fill="hold" grpId="0" nodeType="after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3">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par>
                          <p:cTn id="39" fill="hold">
                            <p:stCondLst>
                              <p:cond delay="5000"/>
                            </p:stCondLst>
                            <p:childTnLst>
                              <p:par>
                                <p:cTn id="40" presetID="15" presetClass="entr" presetSubtype="0" fill="hold" grpId="0" nodeType="after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4" dur="1000" fill="hold"/>
                                        <p:tgtEl>
                                          <p:spTgt spid="3">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3">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par>
                          <p:cTn id="46" fill="hold">
                            <p:stCondLst>
                              <p:cond delay="6000"/>
                            </p:stCondLst>
                            <p:childTnLst>
                              <p:par>
                                <p:cTn id="47" presetID="15" presetClass="entr" presetSubtype="0" fill="hold" grpId="0" nodeType="after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1" dur="1000" fill="hold"/>
                                        <p:tgtEl>
                                          <p:spTgt spid="3">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3">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par>
                          <p:cTn id="53" fill="hold">
                            <p:stCondLst>
                              <p:cond delay="7000"/>
                            </p:stCondLst>
                            <p:childTnLst>
                              <p:par>
                                <p:cTn id="54" presetID="37" presetClass="entr" presetSubtype="0" fill="hold" nodeType="afterEffect">
                                  <p:stCondLst>
                                    <p:cond delay="0"/>
                                  </p:stCondLst>
                                  <p:childTnLst>
                                    <p:set>
                                      <p:cBhvr>
                                        <p:cTn id="55" dur="1" fill="hold">
                                          <p:stCondLst>
                                            <p:cond delay="0"/>
                                          </p:stCondLst>
                                        </p:cTn>
                                        <p:tgtEl>
                                          <p:spTgt spid="2050"/>
                                        </p:tgtEl>
                                        <p:attrNameLst>
                                          <p:attrName>style.visibility</p:attrName>
                                        </p:attrNameLst>
                                      </p:cBhvr>
                                      <p:to>
                                        <p:strVal val="visible"/>
                                      </p:to>
                                    </p:set>
                                    <p:animEffect transition="in" filter="fade">
                                      <p:cBhvr>
                                        <p:cTn id="56" dur="1000"/>
                                        <p:tgtEl>
                                          <p:spTgt spid="2050"/>
                                        </p:tgtEl>
                                      </p:cBhvr>
                                    </p:animEffect>
                                    <p:anim calcmode="lin" valueType="num">
                                      <p:cBhvr>
                                        <p:cTn id="57" dur="1000" fill="hold"/>
                                        <p:tgtEl>
                                          <p:spTgt spid="2050"/>
                                        </p:tgtEl>
                                        <p:attrNameLst>
                                          <p:attrName>ppt_x</p:attrName>
                                        </p:attrNameLst>
                                      </p:cBhvr>
                                      <p:tavLst>
                                        <p:tav tm="0">
                                          <p:val>
                                            <p:strVal val="#ppt_x"/>
                                          </p:val>
                                        </p:tav>
                                        <p:tav tm="100000">
                                          <p:val>
                                            <p:strVal val="#ppt_x"/>
                                          </p:val>
                                        </p:tav>
                                      </p:tavLst>
                                    </p:anim>
                                    <p:anim calcmode="lin" valueType="num">
                                      <p:cBhvr>
                                        <p:cTn id="58" dur="900" decel="100000" fill="hold"/>
                                        <p:tgtEl>
                                          <p:spTgt spid="2050"/>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050"/>
                                        </p:tgtEl>
                                        <p:attrNameLst>
                                          <p:attrName>ppt_y</p:attrName>
                                        </p:attrNameLst>
                                      </p:cBhvr>
                                      <p:tavLst>
                                        <p:tav tm="0">
                                          <p:val>
                                            <p:strVal val="#ppt_y-.03"/>
                                          </p:val>
                                        </p:tav>
                                        <p:tav tm="100000">
                                          <p:val>
                                            <p:strVal val="#ppt_y"/>
                                          </p:val>
                                        </p:tav>
                                      </p:tavLst>
                                    </p:anim>
                                  </p:childTnLst>
                                </p:cTn>
                              </p:par>
                            </p:childTnLst>
                          </p:cTn>
                        </p:par>
                        <p:par>
                          <p:cTn id="60" fill="hold">
                            <p:stCondLst>
                              <p:cond delay="8000"/>
                            </p:stCondLst>
                            <p:childTnLst>
                              <p:par>
                                <p:cTn id="61" presetID="52" presetClass="entr" presetSubtype="0" fill="hold" grpId="0" nodeType="afterEffect">
                                  <p:stCondLst>
                                    <p:cond delay="0"/>
                                  </p:stCondLst>
                                  <p:childTnLst>
                                    <p:set>
                                      <p:cBhvr>
                                        <p:cTn id="62" dur="1" fill="hold">
                                          <p:stCondLst>
                                            <p:cond delay="0"/>
                                          </p:stCondLst>
                                        </p:cTn>
                                        <p:tgtEl>
                                          <p:spTgt spid="4"/>
                                        </p:tgtEl>
                                        <p:attrNameLst>
                                          <p:attrName>style.visibility</p:attrName>
                                        </p:attrNameLst>
                                      </p:cBhvr>
                                      <p:to>
                                        <p:strVal val="visible"/>
                                      </p:to>
                                    </p:set>
                                    <p:animScale>
                                      <p:cBhvr>
                                        <p:cTn id="63"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4" dur="1000" decel="50000" fill="hold">
                                          <p:stCondLst>
                                            <p:cond delay="0"/>
                                          </p:stCondLst>
                                        </p:cTn>
                                        <p:tgtEl>
                                          <p:spTgt spid="4"/>
                                        </p:tgtEl>
                                        <p:attrNameLst>
                                          <p:attrName>ppt_x</p:attrName>
                                          <p:attrName>ppt_y</p:attrName>
                                        </p:attrNameLst>
                                      </p:cBhvr>
                                    </p:animMotion>
                                    <p:animEffect transition="in" filter="fade">
                                      <p:cBhvr>
                                        <p:cTn id="6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Текст 7"/>
          <p:cNvSpPr>
            <a:spLocks noGrp="1"/>
          </p:cNvSpPr>
          <p:nvPr>
            <p:ph type="body" sz="half" idx="2"/>
          </p:nvPr>
        </p:nvSpPr>
        <p:spPr>
          <a:xfrm>
            <a:off x="611560" y="116632"/>
            <a:ext cx="8136904" cy="6552728"/>
          </a:xfrm>
        </p:spPr>
        <p:txBody>
          <a:bodyPr>
            <a:noAutofit/>
          </a:bodyPr>
          <a:lstStyle/>
          <a:p>
            <a:r>
              <a:rPr lang="uk-UA" sz="1500" dirty="0">
                <a:ln w="18415" cmpd="sng">
                  <a:solidFill>
                    <a:srgbClr val="FFFFFF"/>
                  </a:solidFill>
                  <a:prstDash val="solid"/>
                </a:ln>
                <a:solidFill>
                  <a:srgbClr val="FFFFFF"/>
                </a:solidFill>
                <a:effectLst>
                  <a:outerShdw blurRad="63500" dir="3600000" algn="tl" rotWithShape="0">
                    <a:srgbClr val="000000">
                      <a:alpha val="70000"/>
                    </a:srgbClr>
                  </a:outerShdw>
                </a:effectLst>
              </a:rPr>
              <a:t>Суб'єктами національної економіки є домогосподарства, господарські одиниці (фірми чи підприємства) і держава. Кожен із цих суб'єктів прагне до найповнішого задоволення своїх інтересів у процесі функціонування національної економіки. І кожна група суб'єктів має свої інтереси.</a:t>
            </a:r>
          </a:p>
          <a:p>
            <a:r>
              <a:rPr lang="uk-UA" sz="1500" dirty="0">
                <a:ln w="18415" cmpd="sng">
                  <a:solidFill>
                    <a:srgbClr val="FFFFFF"/>
                  </a:solidFill>
                  <a:prstDash val="solid"/>
                </a:ln>
                <a:solidFill>
                  <a:srgbClr val="FFFFFF"/>
                </a:solidFill>
                <a:effectLst>
                  <a:outerShdw blurRad="63500" dir="3600000" algn="tl" rotWithShape="0">
                    <a:srgbClr val="000000">
                      <a:alpha val="70000"/>
                    </a:srgbClr>
                  </a:outerShdw>
                </a:effectLst>
              </a:rPr>
              <a:t>Інтерес домогосподарств полягає у зростанні їх сукупного доходу як головного засобу досягнення задоволення поточних та перспективних потреб. Інтересами господарюючих одиниць є максимізація прибутку на основі мінімізації витрат та збільшення капіталу. Для інтересів держави характерними є оптимізація валового доходу державного сектора економіки, максимізація рівня добробуту членів суспільства і суспільної корисності. Інтереси суб'єктів національної економіки взаємодіють і утворюють суперечливу систему. При цьому суперечності можуть досягти такої гостроти, що породжує їх антагонізм. Одним з дієвих засобів розв'язання цих суперечностей є економічна політика держави.</a:t>
            </a:r>
          </a:p>
          <a:p>
            <a:r>
              <a:rPr lang="uk-UA" sz="1500" dirty="0">
                <a:ln w="18415" cmpd="sng">
                  <a:solidFill>
                    <a:srgbClr val="FFFFFF"/>
                  </a:solidFill>
                  <a:prstDash val="solid"/>
                </a:ln>
                <a:solidFill>
                  <a:srgbClr val="FFFFFF"/>
                </a:solidFill>
                <a:effectLst>
                  <a:outerShdw blurRad="63500" dir="3600000" algn="tl" rotWithShape="0">
                    <a:srgbClr val="000000">
                      <a:alpha val="70000"/>
                    </a:srgbClr>
                  </a:outerShdw>
                </a:effectLst>
              </a:rPr>
              <a:t>Національна економіка є насамперед сукупністю підприємств (фірм) та інших організацій чи закладів, що здійснюють виробництво і обмін благ. Це первинна складова національної економіки. Сукупність таких організаційних одиниць, що виконують у процесі економічної діяльності однакові за змістом соціально-економічні функції незалежно від територіального їх розташування, є галуззю економіки. З поглибленням поділу праці кількість галузей збільшується, що ускладнює галузеву структуру економіки. Група однорідних галузей утворює сферу економіки. Залежно від характеру створюваних благ розрізняють сферу матеріального виробництва і соціальну сферу.</a:t>
            </a:r>
          </a:p>
          <a:p>
            <a:r>
              <a:rPr lang="uk-UA" sz="1500" dirty="0">
                <a:ln w="18415" cmpd="sng">
                  <a:solidFill>
                    <a:srgbClr val="FFFFFF"/>
                  </a:solidFill>
                  <a:prstDash val="solid"/>
                </a:ln>
                <a:solidFill>
                  <a:srgbClr val="FFFFFF"/>
                </a:solidFill>
                <a:effectLst>
                  <a:outerShdw blurRad="63500" dir="3600000" algn="tl" rotWithShape="0">
                    <a:srgbClr val="000000">
                      <a:alpha val="70000"/>
                    </a:srgbClr>
                  </a:outerShdw>
                </a:effectLst>
              </a:rPr>
              <a:t>Якщо у сфері матеріального виробництва створюються матеріальні блага, то у соціальній сфері - блага у вигляді послуг. Соціальна сфера охоплює такі галузі, як транспорт, туризм, охорона здоров'я, освіта, житлово-комунальне господарство, побутове обслуговування</a:t>
            </a:r>
            <a:r>
              <a:rPr lang="uk-UA" sz="15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1600" dirty="0">
                <a:ln w="18415" cmpd="sng">
                  <a:solidFill>
                    <a:srgbClr val="FFFFFF"/>
                  </a:solidFill>
                  <a:prstDash val="solid"/>
                </a:ln>
                <a:solidFill>
                  <a:srgbClr val="FFFFFF"/>
                </a:solidFill>
                <a:effectLst>
                  <a:outerShdw blurRad="63500" dir="3600000" algn="tl" rotWithShape="0">
                    <a:srgbClr val="000000">
                      <a:alpha val="70000"/>
                    </a:srgbClr>
                  </a:outerShdw>
                </a:effectLst>
              </a:rPr>
              <a:t>культура і </a:t>
            </a:r>
            <a:r>
              <a:rPr lang="ru-RU" sz="1600" dirty="0" err="1">
                <a:ln w="18415" cmpd="sng">
                  <a:solidFill>
                    <a:srgbClr val="FFFFFF"/>
                  </a:solidFill>
                  <a:prstDash val="solid"/>
                </a:ln>
                <a:solidFill>
                  <a:srgbClr val="FFFFFF"/>
                </a:solidFill>
                <a:effectLst>
                  <a:outerShdw blurRad="63500" dir="3600000" algn="tl" rotWithShape="0">
                    <a:srgbClr val="000000">
                      <a:alpha val="70000"/>
                    </a:srgbClr>
                  </a:outerShdw>
                </a:effectLst>
              </a:rPr>
              <a:t>мистецтво</a:t>
            </a:r>
            <a:r>
              <a:rPr lang="ru-RU" sz="1600" dirty="0">
                <a:ln w="18415" cmpd="sng">
                  <a:solidFill>
                    <a:srgbClr val="FFFFFF"/>
                  </a:solidFill>
                  <a:prstDash val="solid"/>
                </a:ln>
                <a:solidFill>
                  <a:srgbClr val="FFFFFF"/>
                </a:solidFill>
                <a:effectLst>
                  <a:outerShdw blurRad="63500" dir="3600000" algn="tl" rotWithShape="0">
                    <a:srgbClr val="000000">
                      <a:alpha val="70000"/>
                    </a:srgbClr>
                  </a:outerShdw>
                </a:effectLst>
              </a:rPr>
              <a:t>. В </a:t>
            </a:r>
            <a:r>
              <a:rPr lang="ru-RU" sz="1600" dirty="0" err="1">
                <a:ln w="18415" cmpd="sng">
                  <a:solidFill>
                    <a:srgbClr val="FFFFFF"/>
                  </a:solidFill>
                  <a:prstDash val="solid"/>
                </a:ln>
                <a:solidFill>
                  <a:srgbClr val="FFFFFF"/>
                </a:solidFill>
                <a:effectLst>
                  <a:outerShdw blurRad="63500" dir="3600000" algn="tl" rotWithShape="0">
                    <a:srgbClr val="000000">
                      <a:alpha val="70000"/>
                    </a:srgbClr>
                  </a:outerShdw>
                </a:effectLst>
              </a:rPr>
              <a:t>умовах</a:t>
            </a:r>
            <a:r>
              <a:rPr lang="ru-RU" sz="1600" dirty="0">
                <a:ln w="18415" cmpd="sng">
                  <a:solidFill>
                    <a:srgbClr val="FFFFFF"/>
                  </a:solidFill>
                  <a:prstDash val="solid"/>
                </a:ln>
                <a:solidFill>
                  <a:srgbClr val="FFFFFF"/>
                </a:solidFill>
                <a:effectLst>
                  <a:outerShdw blurRad="63500" dir="3600000" algn="tl" rotWithShape="0">
                    <a:srgbClr val="000000">
                      <a:alpha val="70000"/>
                    </a:srgbClr>
                  </a:outerShdw>
                </a:effectLst>
              </a:rPr>
              <a:t> переходу </a:t>
            </a:r>
            <a:r>
              <a:rPr lang="ru-RU" sz="1600" dirty="0" err="1">
                <a:ln w="18415" cmpd="sng">
                  <a:solidFill>
                    <a:srgbClr val="FFFFFF"/>
                  </a:solidFill>
                  <a:prstDash val="solid"/>
                </a:ln>
                <a:solidFill>
                  <a:srgbClr val="FFFFFF"/>
                </a:solidFill>
                <a:effectLst>
                  <a:outerShdw blurRad="63500" dir="3600000" algn="tl" rotWithShape="0">
                    <a:srgbClr val="000000">
                      <a:alpha val="70000"/>
                    </a:srgbClr>
                  </a:outerShdw>
                </a:effectLst>
              </a:rPr>
              <a:t>від</a:t>
            </a:r>
            <a:r>
              <a:rPr lang="ru-RU" sz="16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1600" dirty="0" err="1">
                <a:ln w="18415" cmpd="sng">
                  <a:solidFill>
                    <a:srgbClr val="FFFFFF"/>
                  </a:solidFill>
                  <a:prstDash val="solid"/>
                </a:ln>
                <a:solidFill>
                  <a:srgbClr val="FFFFFF"/>
                </a:solidFill>
                <a:effectLst>
                  <a:outerShdw blurRad="63500" dir="3600000" algn="tl" rotWithShape="0">
                    <a:srgbClr val="000000">
                      <a:alpha val="70000"/>
                    </a:srgbClr>
                  </a:outerShdw>
                </a:effectLst>
              </a:rPr>
              <a:t>індустріального</a:t>
            </a:r>
            <a:r>
              <a:rPr lang="ru-RU" sz="1600" dirty="0">
                <a:ln w="18415" cmpd="sng">
                  <a:solidFill>
                    <a:srgbClr val="FFFFFF"/>
                  </a:solidFill>
                  <a:prstDash val="solid"/>
                </a:ln>
                <a:solidFill>
                  <a:srgbClr val="FFFFFF"/>
                </a:solidFill>
                <a:effectLst>
                  <a:outerShdw blurRad="63500" dir="3600000" algn="tl" rotWithShape="0">
                    <a:srgbClr val="000000">
                      <a:alpha val="70000"/>
                    </a:srgbClr>
                  </a:outerShdw>
                </a:effectLst>
              </a:rPr>
              <a:t> до </a:t>
            </a:r>
            <a:r>
              <a:rPr lang="ru-RU" sz="1600" dirty="0" err="1">
                <a:ln w="18415" cmpd="sng">
                  <a:solidFill>
                    <a:srgbClr val="FFFFFF"/>
                  </a:solidFill>
                  <a:prstDash val="solid"/>
                </a:ln>
                <a:solidFill>
                  <a:srgbClr val="FFFFFF"/>
                </a:solidFill>
                <a:effectLst>
                  <a:outerShdw blurRad="63500" dir="3600000" algn="tl" rotWithShape="0">
                    <a:srgbClr val="000000">
                      <a:alpha val="70000"/>
                    </a:srgbClr>
                  </a:outerShdw>
                </a:effectLst>
              </a:rPr>
              <a:t>постіндустріального</a:t>
            </a:r>
            <a:r>
              <a:rPr lang="ru-RU" sz="16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1600" dirty="0" err="1">
                <a:ln w="18415" cmpd="sng">
                  <a:solidFill>
                    <a:srgbClr val="FFFFFF"/>
                  </a:solidFill>
                  <a:prstDash val="solid"/>
                </a:ln>
                <a:solidFill>
                  <a:srgbClr val="FFFFFF"/>
                </a:solidFill>
                <a:effectLst>
                  <a:outerShdw blurRad="63500" dir="3600000" algn="tl" rotWithShape="0">
                    <a:srgbClr val="000000">
                      <a:alpha val="70000"/>
                    </a:srgbClr>
                  </a:outerShdw>
                </a:effectLst>
              </a:rPr>
              <a:t>суспільства</a:t>
            </a:r>
            <a:r>
              <a:rPr lang="ru-RU" sz="1600" dirty="0">
                <a:ln w="18415" cmpd="sng">
                  <a:solidFill>
                    <a:srgbClr val="FFFFFF"/>
                  </a:solidFill>
                  <a:prstDash val="solid"/>
                </a:ln>
                <a:solidFill>
                  <a:srgbClr val="FFFFFF"/>
                </a:solidFill>
                <a:effectLst>
                  <a:outerShdw blurRad="63500" dir="3600000" algn="tl" rotWithShape="0">
                    <a:srgbClr val="000000">
                      <a:alpha val="70000"/>
                    </a:srgbClr>
                  </a:outerShdw>
                </a:effectLst>
              </a:rPr>
              <a:t> роль </a:t>
            </a:r>
            <a:r>
              <a:rPr lang="ru-RU" sz="1600" dirty="0" err="1">
                <a:ln w="18415" cmpd="sng">
                  <a:solidFill>
                    <a:srgbClr val="FFFFFF"/>
                  </a:solidFill>
                  <a:prstDash val="solid"/>
                </a:ln>
                <a:solidFill>
                  <a:srgbClr val="FFFFFF"/>
                </a:solidFill>
                <a:effectLst>
                  <a:outerShdw blurRad="63500" dir="3600000" algn="tl" rotWithShape="0">
                    <a:srgbClr val="000000">
                      <a:alpha val="70000"/>
                    </a:srgbClr>
                  </a:outerShdw>
                </a:effectLst>
              </a:rPr>
              <a:t>цієї</a:t>
            </a:r>
            <a:r>
              <a:rPr lang="ru-RU" sz="16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1600" dirty="0" err="1">
                <a:ln w="18415" cmpd="sng">
                  <a:solidFill>
                    <a:srgbClr val="FFFFFF"/>
                  </a:solidFill>
                  <a:prstDash val="solid"/>
                </a:ln>
                <a:solidFill>
                  <a:srgbClr val="FFFFFF"/>
                </a:solidFill>
                <a:effectLst>
                  <a:outerShdw blurRad="63500" dir="3600000" algn="tl" rotWithShape="0">
                    <a:srgbClr val="000000">
                      <a:alpha val="70000"/>
                    </a:srgbClr>
                  </a:outerShdw>
                </a:effectLst>
              </a:rPr>
              <a:t>сфери</a:t>
            </a:r>
            <a:r>
              <a:rPr lang="ru-RU" sz="16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1600" dirty="0" err="1">
                <a:ln w="18415" cmpd="sng">
                  <a:solidFill>
                    <a:srgbClr val="FFFFFF"/>
                  </a:solidFill>
                  <a:prstDash val="solid"/>
                </a:ln>
                <a:solidFill>
                  <a:srgbClr val="FFFFFF"/>
                </a:solidFill>
                <a:effectLst>
                  <a:outerShdw blurRad="63500" dir="3600000" algn="tl" rotWithShape="0">
                    <a:srgbClr val="000000">
                      <a:alpha val="70000"/>
                    </a:srgbClr>
                  </a:outerShdw>
                </a:effectLst>
              </a:rPr>
              <a:t>економіки</a:t>
            </a:r>
            <a:r>
              <a:rPr lang="ru-RU" sz="16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1600" dirty="0" err="1">
                <a:ln w="18415" cmpd="sng">
                  <a:solidFill>
                    <a:srgbClr val="FFFFFF"/>
                  </a:solidFill>
                  <a:prstDash val="solid"/>
                </a:ln>
                <a:solidFill>
                  <a:srgbClr val="FFFFFF"/>
                </a:solidFill>
                <a:effectLst>
                  <a:outerShdw blurRad="63500" dir="3600000" algn="tl" rotWithShape="0">
                    <a:srgbClr val="000000">
                      <a:alpha val="70000"/>
                    </a:srgbClr>
                  </a:outerShdw>
                </a:effectLst>
              </a:rPr>
              <a:t>істотно</a:t>
            </a:r>
            <a:r>
              <a:rPr lang="ru-RU" sz="16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1600" dirty="0" err="1">
                <a:ln w="18415" cmpd="sng">
                  <a:solidFill>
                    <a:srgbClr val="FFFFFF"/>
                  </a:solidFill>
                  <a:prstDash val="solid"/>
                </a:ln>
                <a:solidFill>
                  <a:srgbClr val="FFFFFF"/>
                </a:solidFill>
                <a:effectLst>
                  <a:outerShdw blurRad="63500" dir="3600000" algn="tl" rotWithShape="0">
                    <a:srgbClr val="000000">
                      <a:alpha val="70000"/>
                    </a:srgbClr>
                  </a:outerShdw>
                </a:effectLst>
              </a:rPr>
              <a:t>зростає</a:t>
            </a:r>
            <a:r>
              <a:rPr lang="ru-RU" sz="1600" dirty="0">
                <a:ln w="18415" cmpd="sng">
                  <a:solidFill>
                    <a:srgbClr val="FFFFFF"/>
                  </a:solidFill>
                  <a:prstDash val="solid"/>
                </a:ln>
                <a:solidFill>
                  <a:srgbClr val="FFFFFF"/>
                </a:solidFill>
                <a:effectLst>
                  <a:outerShdw blurRad="63500" dir="3600000" algn="tl" rotWithShape="0">
                    <a:srgbClr val="000000">
                      <a:alpha val="70000"/>
                    </a:srgbClr>
                  </a:outerShdw>
                </a:effectLst>
              </a:rPr>
              <a:t>, у </a:t>
            </a:r>
            <a:r>
              <a:rPr lang="ru-RU" sz="1600" dirty="0" err="1">
                <a:ln w="18415" cmpd="sng">
                  <a:solidFill>
                    <a:srgbClr val="FFFFFF"/>
                  </a:solidFill>
                  <a:prstDash val="solid"/>
                </a:ln>
                <a:solidFill>
                  <a:srgbClr val="FFFFFF"/>
                </a:solidFill>
                <a:effectLst>
                  <a:outerShdw blurRad="63500" dir="3600000" algn="tl" rotWithShape="0">
                    <a:srgbClr val="000000">
                      <a:alpha val="70000"/>
                    </a:srgbClr>
                  </a:outerShdw>
                </a:effectLst>
              </a:rPr>
              <a:t>ній</a:t>
            </a:r>
            <a:r>
              <a:rPr lang="ru-RU" sz="16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1600" dirty="0" err="1">
                <a:ln w="18415" cmpd="sng">
                  <a:solidFill>
                    <a:srgbClr val="FFFFFF"/>
                  </a:solidFill>
                  <a:prstDash val="solid"/>
                </a:ln>
                <a:solidFill>
                  <a:srgbClr val="FFFFFF"/>
                </a:solidFill>
                <a:effectLst>
                  <a:outerShdw blurRad="63500" dir="3600000" algn="tl" rotWithShape="0">
                    <a:srgbClr val="000000">
                      <a:alpha val="70000"/>
                    </a:srgbClr>
                  </a:outerShdw>
                </a:effectLst>
              </a:rPr>
              <a:t>зосереджується</a:t>
            </a:r>
            <a:r>
              <a:rPr lang="ru-RU" sz="1600" dirty="0">
                <a:ln w="18415" cmpd="sng">
                  <a:solidFill>
                    <a:srgbClr val="FFFFFF"/>
                  </a:solidFill>
                  <a:prstDash val="solid"/>
                </a:ln>
                <a:solidFill>
                  <a:srgbClr val="FFFFFF"/>
                </a:solidFill>
                <a:effectLst>
                  <a:outerShdw blurRad="63500" dir="3600000" algn="tl" rotWithShape="0">
                    <a:srgbClr val="000000">
                      <a:alpha val="70000"/>
                    </a:srgbClr>
                  </a:outerShdw>
                </a:effectLst>
              </a:rPr>
              <a:t> все </a:t>
            </a:r>
            <a:r>
              <a:rPr lang="ru-RU" sz="1600" dirty="0" err="1">
                <a:ln w="18415" cmpd="sng">
                  <a:solidFill>
                    <a:srgbClr val="FFFFFF"/>
                  </a:solidFill>
                  <a:prstDash val="solid"/>
                </a:ln>
                <a:solidFill>
                  <a:srgbClr val="FFFFFF"/>
                </a:solidFill>
                <a:effectLst>
                  <a:outerShdw blurRad="63500" dir="3600000" algn="tl" rotWithShape="0">
                    <a:srgbClr val="000000">
                      <a:alpha val="70000"/>
                    </a:srgbClr>
                  </a:outerShdw>
                </a:effectLst>
              </a:rPr>
              <a:t>більша</a:t>
            </a:r>
            <a:r>
              <a:rPr lang="ru-RU" sz="16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1600" dirty="0" err="1">
                <a:ln w="18415" cmpd="sng">
                  <a:solidFill>
                    <a:srgbClr val="FFFFFF"/>
                  </a:solidFill>
                  <a:prstDash val="solid"/>
                </a:ln>
                <a:solidFill>
                  <a:srgbClr val="FFFFFF"/>
                </a:solidFill>
                <a:effectLst>
                  <a:outerShdw blurRad="63500" dir="3600000" algn="tl" rotWithShape="0">
                    <a:srgbClr val="000000">
                      <a:alpha val="70000"/>
                    </a:srgbClr>
                  </a:outerShdw>
                </a:effectLst>
              </a:rPr>
              <a:t>частка</a:t>
            </a:r>
            <a:r>
              <a:rPr lang="ru-RU" sz="16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1600" dirty="0" err="1">
                <a:ln w="18415" cmpd="sng">
                  <a:solidFill>
                    <a:srgbClr val="FFFFFF"/>
                  </a:solidFill>
                  <a:prstDash val="solid"/>
                </a:ln>
                <a:solidFill>
                  <a:srgbClr val="FFFFFF"/>
                </a:solidFill>
                <a:effectLst>
                  <a:outerShdw blurRad="63500" dir="3600000" algn="tl" rotWithShape="0">
                    <a:srgbClr val="000000">
                      <a:alpha val="70000"/>
                    </a:srgbClr>
                  </a:outerShdw>
                </a:effectLst>
              </a:rPr>
              <a:t>економічно</a:t>
            </a:r>
            <a:r>
              <a:rPr lang="ru-RU" sz="1600" dirty="0">
                <a:ln w="18415" cmpd="sng">
                  <a:solidFill>
                    <a:srgbClr val="FFFFFF"/>
                  </a:solidFill>
                  <a:prstDash val="solid"/>
                </a:ln>
                <a:solidFill>
                  <a:srgbClr val="FFFFFF"/>
                </a:solidFill>
                <a:effectLst>
                  <a:outerShdw blurRad="63500" dir="3600000" algn="tl" rotWithShape="0">
                    <a:srgbClr val="000000">
                      <a:alpha val="70000"/>
                    </a:srgbClr>
                  </a:outerShdw>
                </a:effectLst>
              </a:rPr>
              <a:t> активного </a:t>
            </a:r>
            <a:r>
              <a:rPr lang="ru-RU" sz="1600" dirty="0" err="1">
                <a:ln w="18415" cmpd="sng">
                  <a:solidFill>
                    <a:srgbClr val="FFFFFF"/>
                  </a:solidFill>
                  <a:prstDash val="solid"/>
                </a:ln>
                <a:solidFill>
                  <a:srgbClr val="FFFFFF"/>
                </a:solidFill>
                <a:effectLst>
                  <a:outerShdw blurRad="63500" dir="3600000" algn="tl" rotWithShape="0">
                    <a:srgbClr val="000000">
                      <a:alpha val="70000"/>
                    </a:srgbClr>
                  </a:outerShdw>
                </a:effectLst>
              </a:rPr>
              <a:t>населення</a:t>
            </a:r>
            <a:r>
              <a:rPr lang="ru-RU" sz="16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1600" dirty="0" err="1">
                <a:ln w="18415" cmpd="sng">
                  <a:solidFill>
                    <a:srgbClr val="FFFFFF"/>
                  </a:solidFill>
                  <a:prstDash val="solid"/>
                </a:ln>
                <a:solidFill>
                  <a:srgbClr val="FFFFFF"/>
                </a:solidFill>
                <a:effectLst>
                  <a:outerShdw blurRad="63500" dir="3600000" algn="tl" rotWithShape="0">
                    <a:srgbClr val="000000">
                      <a:alpha val="70000"/>
                    </a:srgbClr>
                  </a:outerShdw>
                </a:effectLst>
              </a:rPr>
              <a:t>Співвідношення</a:t>
            </a:r>
            <a:r>
              <a:rPr lang="ru-RU" sz="1600" dirty="0">
                <a:ln w="18415" cmpd="sng">
                  <a:solidFill>
                    <a:srgbClr val="FFFFFF"/>
                  </a:solidFill>
                  <a:prstDash val="solid"/>
                </a:ln>
                <a:solidFill>
                  <a:srgbClr val="FFFFFF"/>
                </a:solidFill>
                <a:effectLst>
                  <a:outerShdw blurRad="63500" dir="3600000" algn="tl" rotWithShape="0">
                    <a:srgbClr val="000000">
                      <a:alpha val="70000"/>
                    </a:srgbClr>
                  </a:outerShdw>
                </a:effectLst>
              </a:rPr>
              <a:t> сфер та </a:t>
            </a:r>
            <a:r>
              <a:rPr lang="ru-RU" sz="1600" dirty="0" err="1">
                <a:ln w="18415" cmpd="sng">
                  <a:solidFill>
                    <a:srgbClr val="FFFFFF"/>
                  </a:solidFill>
                  <a:prstDash val="solid"/>
                </a:ln>
                <a:solidFill>
                  <a:srgbClr val="FFFFFF"/>
                </a:solidFill>
                <a:effectLst>
                  <a:outerShdw blurRad="63500" dir="3600000" algn="tl" rotWithShape="0">
                    <a:srgbClr val="000000">
                      <a:alpha val="70000"/>
                    </a:srgbClr>
                  </a:outerShdw>
                </a:effectLst>
              </a:rPr>
              <a:t>галузей</a:t>
            </a:r>
            <a:r>
              <a:rPr lang="ru-RU" sz="16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1600" dirty="0" err="1">
                <a:ln w="18415" cmpd="sng">
                  <a:solidFill>
                    <a:srgbClr val="FFFFFF"/>
                  </a:solidFill>
                  <a:prstDash val="solid"/>
                </a:ln>
                <a:solidFill>
                  <a:srgbClr val="FFFFFF"/>
                </a:solidFill>
                <a:effectLst>
                  <a:outerShdw blurRad="63500" dir="3600000" algn="tl" rotWithShape="0">
                    <a:srgbClr val="000000">
                      <a:alpha val="70000"/>
                    </a:srgbClr>
                  </a:outerShdw>
                </a:effectLst>
              </a:rPr>
              <a:t>національної</a:t>
            </a:r>
            <a:r>
              <a:rPr lang="ru-RU" sz="16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1600" dirty="0" err="1">
                <a:ln w="18415" cmpd="sng">
                  <a:solidFill>
                    <a:srgbClr val="FFFFFF"/>
                  </a:solidFill>
                  <a:prstDash val="solid"/>
                </a:ln>
                <a:solidFill>
                  <a:srgbClr val="FFFFFF"/>
                </a:solidFill>
                <a:effectLst>
                  <a:outerShdw blurRad="63500" dir="3600000" algn="tl" rotWithShape="0">
                    <a:srgbClr val="000000">
                      <a:alpha val="70000"/>
                    </a:srgbClr>
                  </a:outerShdw>
                </a:effectLst>
              </a:rPr>
              <a:t>економіки</a:t>
            </a:r>
            <a:r>
              <a:rPr lang="ru-RU" sz="1600" dirty="0">
                <a:ln w="18415" cmpd="sng">
                  <a:solidFill>
                    <a:srgbClr val="FFFFFF"/>
                  </a:solidFill>
                  <a:prstDash val="solid"/>
                </a:ln>
                <a:solidFill>
                  <a:srgbClr val="FFFFFF"/>
                </a:solidFill>
                <a:effectLst>
                  <a:outerShdw blurRad="63500" dir="3600000" algn="tl" rotWithShape="0">
                    <a:srgbClr val="000000">
                      <a:alpha val="70000"/>
                    </a:srgbClr>
                  </a:outerShdw>
                </a:effectLst>
              </a:rPr>
              <a:t> становить </a:t>
            </a:r>
            <a:r>
              <a:rPr lang="ru-RU" sz="1600" dirty="0" err="1">
                <a:ln w="18415" cmpd="sng">
                  <a:solidFill>
                    <a:srgbClr val="FFFFFF"/>
                  </a:solidFill>
                  <a:prstDash val="solid"/>
                </a:ln>
                <a:solidFill>
                  <a:srgbClr val="FFFFFF"/>
                </a:solidFill>
                <a:effectLst>
                  <a:outerShdw blurRad="63500" dir="3600000" algn="tl" rotWithShape="0">
                    <a:srgbClr val="000000">
                      <a:alpha val="70000"/>
                    </a:srgbClr>
                  </a:outerShdw>
                </a:effectLst>
              </a:rPr>
              <a:t>її</a:t>
            </a:r>
            <a:r>
              <a:rPr lang="ru-RU" sz="1600" dirty="0">
                <a:ln w="18415" cmpd="sng">
                  <a:solidFill>
                    <a:srgbClr val="FFFFFF"/>
                  </a:solidFill>
                  <a:prstDash val="solid"/>
                </a:ln>
                <a:solidFill>
                  <a:srgbClr val="FFFFFF"/>
                </a:solidFill>
                <a:effectLst>
                  <a:outerShdw blurRad="63500" dir="3600000" algn="tl" rotWithShape="0">
                    <a:srgbClr val="000000">
                      <a:alpha val="70000"/>
                    </a:srgbClr>
                  </a:outerShdw>
                </a:effectLst>
              </a:rPr>
              <a:t> структуру за характером </a:t>
            </a:r>
            <a:r>
              <a:rPr lang="ru-RU" sz="1600" dirty="0" err="1">
                <a:ln w="18415" cmpd="sng">
                  <a:solidFill>
                    <a:srgbClr val="FFFFFF"/>
                  </a:solidFill>
                  <a:prstDash val="solid"/>
                </a:ln>
                <a:solidFill>
                  <a:srgbClr val="FFFFFF"/>
                </a:solidFill>
                <a:effectLst>
                  <a:outerShdw blurRad="63500" dir="3600000" algn="tl" rotWithShape="0">
                    <a:srgbClr val="000000">
                      <a:alpha val="70000"/>
                    </a:srgbClr>
                  </a:outerShdw>
                </a:effectLst>
              </a:rPr>
              <a:t>створюваних</a:t>
            </a:r>
            <a:r>
              <a:rPr lang="ru-RU" sz="1600" dirty="0">
                <a:ln w="18415" cmpd="sng">
                  <a:solidFill>
                    <a:srgbClr val="FFFFFF"/>
                  </a:solidFill>
                  <a:prstDash val="solid"/>
                </a:ln>
                <a:solidFill>
                  <a:srgbClr val="FFFFFF"/>
                </a:solidFill>
                <a:effectLst>
                  <a:outerShdw blurRad="63500" dir="3600000" algn="tl" rotWithShape="0">
                    <a:srgbClr val="000000">
                      <a:alpha val="70000"/>
                    </a:srgbClr>
                  </a:outerShdw>
                </a:effectLst>
              </a:rPr>
              <a:t> благ (див. схему </a:t>
            </a:r>
            <a:r>
              <a:rPr lang="ru-RU"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3</a:t>
            </a:r>
            <a:r>
              <a:rPr lang="ru-RU" sz="1600" dirty="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uk-UA" sz="15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endParaRPr lang="uk-UA" sz="15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271184477"/>
      </p:ext>
    </p:extLst>
  </p:cSld>
  <p:clrMapOvr>
    <a:masterClrMapping/>
  </p:clrMapOvr>
  <mc:AlternateContent xmlns:mc="http://schemas.openxmlformats.org/markup-compatibility/2006">
    <mc:Choice xmlns:p14="http://schemas.microsoft.com/office/powerpoint/2010/main" Requires="p14">
      <p:transition spd="slow" p14:dur="30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8">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xEl>
                                              <p:pRg st="0" end="0"/>
                                            </p:txEl>
                                          </p:spTgt>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8">
                                            <p:txEl>
                                              <p:pRg st="1" end="1"/>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8">
                                            <p:txEl>
                                              <p:pRg st="1" end="1"/>
                                            </p:txEl>
                                          </p:spTgt>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grpId="0" nodeType="after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8">
                                            <p:txEl>
                                              <p:pRg st="2" end="2"/>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8">
                                            <p:txEl>
                                              <p:pRg st="2" end="2"/>
                                            </p:txEl>
                                          </p:spTgt>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7" presetClass="entr" presetSubtype="0" fill="hold" grpId="0" nodeType="after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fade">
                                      <p:cBhvr>
                                        <p:cTn id="28" dur="1000"/>
                                        <p:tgtEl>
                                          <p:spTgt spid="8">
                                            <p:txEl>
                                              <p:pRg st="3" end="3"/>
                                            </p:txEl>
                                          </p:spTgt>
                                        </p:tgtEl>
                                      </p:cBhvr>
                                    </p:animEffect>
                                    <p:anim calcmode="lin" valueType="num">
                                      <p:cBhvr>
                                        <p:cTn id="29"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0" dur="900" decel="100000" fill="hold"/>
                                        <p:tgtEl>
                                          <p:spTgt spid="8">
                                            <p:txEl>
                                              <p:pRg st="3" end="3"/>
                                            </p:tx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8">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323528" y="188640"/>
            <a:ext cx="8219256" cy="2448272"/>
          </a:xfrm>
        </p:spPr>
        <p:txBody>
          <a:bodyPr>
            <a:normAutofit/>
          </a:bodyPr>
          <a:lstStyle/>
          <a:p>
            <a:pPr marL="0" indent="0">
              <a:buNone/>
            </a:pPr>
            <a:r>
              <a:rPr lang="uk-UA" sz="18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Якщо у сфері матеріального виробництва створюються матеріальні блага, то у соціальній сфері - блага у вигляді послуг. Соціальна сфера охоплює такі галузі, як транспорт, туризм, охорона здоров'я, освіта, житлово-комунальне господарство, побутове обслуговування, </a:t>
            </a:r>
            <a:r>
              <a:rPr lang="ru-RU" sz="18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культура і </a:t>
            </a:r>
            <a:r>
              <a:rPr lang="ru-RU" sz="18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мистецтво</a:t>
            </a:r>
            <a:r>
              <a:rPr lang="ru-RU" sz="18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В </a:t>
            </a:r>
            <a:r>
              <a:rPr lang="ru-RU" sz="18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умовах</a:t>
            </a:r>
            <a:r>
              <a:rPr lang="ru-RU" sz="18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переходу </a:t>
            </a:r>
            <a:r>
              <a:rPr lang="ru-RU" sz="18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від</a:t>
            </a:r>
            <a:r>
              <a:rPr lang="ru-RU" sz="18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sz="18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індустріального</a:t>
            </a:r>
            <a:r>
              <a:rPr lang="ru-RU" sz="18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до </a:t>
            </a:r>
            <a:r>
              <a:rPr lang="ru-RU" sz="18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постіндустріального</a:t>
            </a:r>
            <a:r>
              <a:rPr lang="ru-RU" sz="18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sz="18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суспільства</a:t>
            </a:r>
            <a:r>
              <a:rPr lang="ru-RU" sz="18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роль </a:t>
            </a:r>
            <a:r>
              <a:rPr lang="ru-RU" sz="18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цієї</a:t>
            </a:r>
            <a:r>
              <a:rPr lang="ru-RU" sz="18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sz="18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сфери</a:t>
            </a:r>
            <a:r>
              <a:rPr lang="ru-RU" sz="18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sz="18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економіки</a:t>
            </a:r>
            <a:r>
              <a:rPr lang="ru-RU" sz="18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sz="18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істотно</a:t>
            </a:r>
            <a:r>
              <a:rPr lang="ru-RU" sz="18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sz="18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зростає</a:t>
            </a:r>
            <a:r>
              <a:rPr lang="ru-RU" sz="18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у </a:t>
            </a:r>
            <a:r>
              <a:rPr lang="ru-RU" sz="18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ній</a:t>
            </a:r>
            <a:r>
              <a:rPr lang="ru-RU" sz="18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sz="18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зосереджується</a:t>
            </a:r>
            <a:r>
              <a:rPr lang="ru-RU" sz="18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все </a:t>
            </a:r>
            <a:r>
              <a:rPr lang="ru-RU" sz="18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більша</a:t>
            </a:r>
            <a:r>
              <a:rPr lang="ru-RU" sz="18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sz="18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частка</a:t>
            </a:r>
            <a:r>
              <a:rPr lang="ru-RU" sz="18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sz="18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економічно</a:t>
            </a:r>
            <a:r>
              <a:rPr lang="ru-RU" sz="18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активного </a:t>
            </a:r>
            <a:r>
              <a:rPr lang="ru-RU" sz="18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населення</a:t>
            </a:r>
            <a:r>
              <a:rPr lang="ru-RU" sz="18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sz="18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Співвідношення</a:t>
            </a:r>
            <a:r>
              <a:rPr lang="ru-RU" sz="18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сфер та </a:t>
            </a:r>
            <a:r>
              <a:rPr lang="ru-RU" sz="18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галузей</a:t>
            </a:r>
            <a:r>
              <a:rPr lang="ru-RU" sz="18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sz="18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національної</a:t>
            </a:r>
            <a:r>
              <a:rPr lang="ru-RU" sz="18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ru-RU" sz="18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економіки</a:t>
            </a:r>
            <a:r>
              <a:rPr lang="ru-RU" sz="18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становить </a:t>
            </a:r>
            <a:r>
              <a:rPr lang="ru-RU" sz="18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її</a:t>
            </a:r>
            <a:r>
              <a:rPr lang="ru-RU" sz="18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структуру за характером </a:t>
            </a:r>
            <a:r>
              <a:rPr lang="ru-RU" sz="18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створюваних</a:t>
            </a:r>
            <a:r>
              <a:rPr lang="ru-RU" sz="18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благ (див. схему 3).</a:t>
            </a:r>
            <a:endParaRPr lang="uk-UA" sz="18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ndParaRPr>
          </a:p>
          <a:p>
            <a:endParaRPr lang="uk-UA" sz="1800" dirty="0">
              <a:effectLst>
                <a:glow rad="101600">
                  <a:schemeClr val="accent4">
                    <a:satMod val="175000"/>
                    <a:alpha val="40000"/>
                  </a:schemeClr>
                </a:glow>
              </a:effectLst>
            </a:endParaRPr>
          </a:p>
        </p:txBody>
      </p:sp>
      <p:pic>
        <p:nvPicPr>
          <p:cNvPr id="3074" name="Picture 2" descr="C:\Users\Twinkle94\Desktop\image070.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55575" y="2505990"/>
            <a:ext cx="7368699" cy="40174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11560" y="6482268"/>
            <a:ext cx="7849008" cy="338554"/>
          </a:xfrm>
          <a:prstGeom prst="rect">
            <a:avLst/>
          </a:prstGeom>
          <a:noFill/>
        </p:spPr>
        <p:txBody>
          <a:bodyPr wrap="none" rtlCol="0">
            <a:spAutoFit/>
          </a:bodyPr>
          <a:lstStyle/>
          <a:p>
            <a:r>
              <a:rPr lang="ru-RU" sz="16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Схема </a:t>
            </a:r>
            <a:r>
              <a:rPr lang="ru-RU" sz="1600"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3</a:t>
            </a:r>
            <a:r>
              <a:rPr lang="ru-RU" sz="16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Структура </a:t>
            </a:r>
            <a:r>
              <a:rPr lang="ru-RU" sz="16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національної</a:t>
            </a:r>
            <a:r>
              <a:rPr lang="ru-RU" sz="16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sz="16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економіки</a:t>
            </a:r>
            <a:r>
              <a:rPr lang="ru-RU" sz="16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sz="16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залежно</a:t>
            </a:r>
            <a:r>
              <a:rPr lang="ru-RU" sz="16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sz="16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від</a:t>
            </a:r>
            <a:r>
              <a:rPr lang="ru-RU" sz="16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характеру </a:t>
            </a:r>
            <a:r>
              <a:rPr lang="ru-RU" sz="16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створюваних</a:t>
            </a:r>
            <a:r>
              <a:rPr lang="ru-RU" sz="16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благ</a:t>
            </a:r>
            <a:endParaRPr lang="uk-UA" sz="16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206993137"/>
      </p:ext>
    </p:extLst>
  </p:cSld>
  <p:clrMapOvr>
    <a:masterClrMapping/>
  </p:clrMapOvr>
  <mc:AlternateContent xmlns:mc="http://schemas.openxmlformats.org/markup-compatibility/2006">
    <mc:Choice xmlns:p14="http://schemas.microsoft.com/office/powerpoint/2010/main" Requires="p14">
      <p:transition spd="slow" p14:dur="30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35" presetClass="entr" presetSubtype="0" fill="hold" nodeType="after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fade">
                                      <p:cBhvr>
                                        <p:cTn id="13" dur="2000"/>
                                        <p:tgtEl>
                                          <p:spTgt spid="3074"/>
                                        </p:tgtEl>
                                      </p:cBhvr>
                                    </p:animEffect>
                                    <p:anim calcmode="lin" valueType="num">
                                      <p:cBhvr>
                                        <p:cTn id="14" dur="2000" fill="hold"/>
                                        <p:tgtEl>
                                          <p:spTgt spid="3074"/>
                                        </p:tgtEl>
                                        <p:attrNameLst>
                                          <p:attrName>style.rotation</p:attrName>
                                        </p:attrNameLst>
                                      </p:cBhvr>
                                      <p:tavLst>
                                        <p:tav tm="0">
                                          <p:val>
                                            <p:fltVal val="720"/>
                                          </p:val>
                                        </p:tav>
                                        <p:tav tm="100000">
                                          <p:val>
                                            <p:fltVal val="0"/>
                                          </p:val>
                                        </p:tav>
                                      </p:tavLst>
                                    </p:anim>
                                    <p:anim calcmode="lin" valueType="num">
                                      <p:cBhvr>
                                        <p:cTn id="15" dur="2000" fill="hold"/>
                                        <p:tgtEl>
                                          <p:spTgt spid="3074"/>
                                        </p:tgtEl>
                                        <p:attrNameLst>
                                          <p:attrName>ppt_h</p:attrName>
                                        </p:attrNameLst>
                                      </p:cBhvr>
                                      <p:tavLst>
                                        <p:tav tm="0">
                                          <p:val>
                                            <p:fltVal val="0"/>
                                          </p:val>
                                        </p:tav>
                                        <p:tav tm="100000">
                                          <p:val>
                                            <p:strVal val="#ppt_h"/>
                                          </p:val>
                                        </p:tav>
                                      </p:tavLst>
                                    </p:anim>
                                    <p:anim calcmode="lin" valueType="num">
                                      <p:cBhvr>
                                        <p:cTn id="16" dur="2000" fill="hold"/>
                                        <p:tgtEl>
                                          <p:spTgt spid="3074"/>
                                        </p:tgtEl>
                                        <p:attrNameLst>
                                          <p:attrName>ppt_w</p:attrName>
                                        </p:attrNameLst>
                                      </p:cBhvr>
                                      <p:tavLst>
                                        <p:tav tm="0">
                                          <p:val>
                                            <p:fltVal val="0"/>
                                          </p:val>
                                        </p:tav>
                                        <p:tav tm="100000">
                                          <p:val>
                                            <p:strVal val="#ppt_w"/>
                                          </p:val>
                                        </p:tav>
                                      </p:tavLst>
                                    </p:anim>
                                  </p:childTnLst>
                                </p:cTn>
                              </p:par>
                            </p:childTnLst>
                          </p:cTn>
                        </p:par>
                        <p:par>
                          <p:cTn id="17" fill="hold">
                            <p:stCondLst>
                              <p:cond delay="3000"/>
                            </p:stCondLst>
                            <p:childTnLst>
                              <p:par>
                                <p:cTn id="18" presetID="52"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Scale>
                                      <p:cBhvr>
                                        <p:cTn id="20"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4"/>
                                        </p:tgtEl>
                                        <p:attrNameLst>
                                          <p:attrName>ppt_x</p:attrName>
                                          <p:attrName>ppt_y</p:attrName>
                                        </p:attrNameLst>
                                      </p:cBhvr>
                                    </p:animMotion>
                                    <p:animEffect transition="in" filter="fade">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457200" y="188640"/>
            <a:ext cx="8229600" cy="6669360"/>
          </a:xfrm>
        </p:spPr>
        <p:txBody>
          <a:bodyPr>
            <a:noAutofit/>
          </a:bodyPr>
          <a:lstStyle/>
          <a:p>
            <a:pPr marL="0" indent="0">
              <a:buNone/>
            </a:pPr>
            <a:r>
              <a:rPr lang="uk-UA" sz="14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Структурними елементами національної економіки є і сектори - сукупність соціально-економічних одиниць, об'єднаних суттєвими соціально-економічними ознаками. Це особливі частини економіки, що відрізняються відносинами господарювання, формами зв'язку з іншими суб'єктами та функціями. Найзагальнішим критерієм структуризації національної економіки за секторами є форма власності на речові фактори виробництва. За цим критерієм виділяють приватний та державний сектори. До приватного сектора належать домогосподарства та приватні підприємства. Державний сектор економіки включає ті суб'єкти господарювання, що функціонують на основі державної власності. Його частка суттєво коливається в різних країнах (див. тему 6). З державним сектором пов'язаний і неринковий сектор економіки, що надає громадянам країни безплатні матеріальні блага та послуги за різними каналами, які регулюються державою (допомога, послуги освіти, медичного обслуговування та ін.).</a:t>
            </a:r>
          </a:p>
          <a:p>
            <a:pPr marL="0" indent="0">
              <a:buNone/>
            </a:pPr>
            <a:r>
              <a:rPr lang="uk-UA" sz="14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З переходом до постіндустріального суспільства актуальною стала класифікація національної економіки за критерієм технологічної послідовності економічної діяльності, відповідно до якого виділяють чотири сектори (див. схему </a:t>
            </a:r>
            <a:r>
              <a:rPr lang="uk-UA" sz="1400"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4</a:t>
            </a:r>
            <a:r>
              <a:rPr lang="uk-UA" sz="14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a:t>
            </a:r>
          </a:p>
          <a:p>
            <a:pPr marL="0" indent="0">
              <a:buNone/>
            </a:pPr>
            <a:r>
              <a:rPr lang="uk-UA" sz="14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Тенденція світового економічного розвитку така, що роль і частка четвертинного сектора підвищується. Це зумовлено тим, що знання стають найвагомішим стратегічним активом будь-якого підприємства, джерелом творчості нововведень сучасних цінностей і соціального прогресу. І цей ресурс (знання) є справді необмеженим.</a:t>
            </a:r>
          </a:p>
          <a:p>
            <a:pPr marL="0" indent="0">
              <a:buNone/>
            </a:pPr>
            <a:r>
              <a:rPr lang="uk-UA" sz="14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Матеріальною основою національної економіки є національне багатство. Це сукупність благ, нагромаджених суспільством за весь період його виробничої діяльності. Національне багатство включає основний капітал сфери матеріального виробництва та соціальної сфери, оборотний капітал, особисте майно населення та такі нематеріальні цінності, як обсяг наукових знань, виробничий досвід, рівень культури населення тощо. В умовах переходу до постіндустріального суспільства зростає роль саме нематеріальних цінностей, об'єктів інтелектуальної власності</a:t>
            </a:r>
            <a:r>
              <a:rPr lang="uk-UA" sz="1400"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a:t>
            </a:r>
          </a:p>
          <a:p>
            <a:pPr marL="0" indent="0">
              <a:buNone/>
            </a:pPr>
            <a:r>
              <a:rPr lang="uk-UA" sz="14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Функціонування національної економіки відбувається шляхом виробництва і обміну благами між її суб'єктами. В цьому процесі власники факторів виробництва реалізують створені блага та отримують доходи, що для покупців цих благ є витратами з їх придбання. В межах національної економіки доходи і витрати здійснюють коловий рух, що можна зобразити схематично (див. схему </a:t>
            </a:r>
            <a:r>
              <a:rPr lang="uk-UA" sz="1400"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5</a:t>
            </a:r>
            <a:r>
              <a:rPr lang="uk-UA" sz="14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a:t>
            </a:r>
          </a:p>
          <a:p>
            <a:endParaRPr lang="uk-UA" sz="14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319284175"/>
      </p:ext>
    </p:extLst>
  </p:cSld>
  <p:clrMapOvr>
    <a:masterClrMapping/>
  </p:clrMapOvr>
  <mc:AlternateContent xmlns:mc="http://schemas.openxmlformats.org/markup-compatibility/2006">
    <mc:Choice xmlns:p14="http://schemas.microsoft.com/office/powerpoint/2010/main" Requires="p14">
      <p:transition spd="slow" p14:dur="275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Scale>
                                      <p:cBhvr>
                                        <p:cTn id="13"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3">
                                            <p:txEl>
                                              <p:pRg st="1" end="1"/>
                                            </p:txEl>
                                          </p:spTgt>
                                        </p:tgtEl>
                                        <p:attrNameLst>
                                          <p:attrName>ppt_x</p:attrName>
                                          <p:attrName>ppt_y</p:attrName>
                                        </p:attrNameLst>
                                      </p:cBhvr>
                                    </p:animMotion>
                                    <p:animEffect transition="in" filter="fade">
                                      <p:cBhvr>
                                        <p:cTn id="15" dur="1000"/>
                                        <p:tgtEl>
                                          <p:spTgt spid="3">
                                            <p:txEl>
                                              <p:pRg st="1" end="1"/>
                                            </p:txEl>
                                          </p:spTgt>
                                        </p:tgtEl>
                                      </p:cBhvr>
                                    </p:animEffect>
                                  </p:childTnLst>
                                </p:cTn>
                              </p:par>
                            </p:childTnLst>
                          </p:cTn>
                        </p:par>
                        <p:par>
                          <p:cTn id="16" fill="hold">
                            <p:stCondLst>
                              <p:cond delay="2000"/>
                            </p:stCondLst>
                            <p:childTnLst>
                              <p:par>
                                <p:cTn id="17" presetID="5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Scale>
                                      <p:cBhvr>
                                        <p:cTn id="19"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3">
                                            <p:txEl>
                                              <p:pRg st="2" end="2"/>
                                            </p:txEl>
                                          </p:spTgt>
                                        </p:tgtEl>
                                        <p:attrNameLst>
                                          <p:attrName>ppt_x</p:attrName>
                                          <p:attrName>ppt_y</p:attrName>
                                        </p:attrNameLst>
                                      </p:cBhvr>
                                    </p:animMotion>
                                    <p:animEffect transition="in" filter="fade">
                                      <p:cBhvr>
                                        <p:cTn id="21" dur="1000"/>
                                        <p:tgtEl>
                                          <p:spTgt spid="3">
                                            <p:txEl>
                                              <p:pRg st="2" end="2"/>
                                            </p:txEl>
                                          </p:spTgt>
                                        </p:tgtEl>
                                      </p:cBhvr>
                                    </p:animEffect>
                                  </p:childTnLst>
                                </p:cTn>
                              </p:par>
                            </p:childTnLst>
                          </p:cTn>
                        </p:par>
                        <p:par>
                          <p:cTn id="22" fill="hold">
                            <p:stCondLst>
                              <p:cond delay="3000"/>
                            </p:stCondLst>
                            <p:childTnLst>
                              <p:par>
                                <p:cTn id="23" presetID="5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Scale>
                                      <p:cBhvr>
                                        <p:cTn id="25"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3">
                                            <p:txEl>
                                              <p:pRg st="3" end="3"/>
                                            </p:txEl>
                                          </p:spTgt>
                                        </p:tgtEl>
                                        <p:attrNameLst>
                                          <p:attrName>ppt_x</p:attrName>
                                          <p:attrName>ppt_y</p:attrName>
                                        </p:attrNameLst>
                                      </p:cBhvr>
                                    </p:animMotion>
                                    <p:animEffect transition="in" filter="fade">
                                      <p:cBhvr>
                                        <p:cTn id="27" dur="1000"/>
                                        <p:tgtEl>
                                          <p:spTgt spid="3">
                                            <p:txEl>
                                              <p:pRg st="3" end="3"/>
                                            </p:txEl>
                                          </p:spTgt>
                                        </p:tgtEl>
                                      </p:cBhvr>
                                    </p:animEffect>
                                  </p:childTnLst>
                                </p:cTn>
                              </p:par>
                            </p:childTnLst>
                          </p:cTn>
                        </p:par>
                        <p:par>
                          <p:cTn id="28" fill="hold">
                            <p:stCondLst>
                              <p:cond delay="4000"/>
                            </p:stCondLst>
                            <p:childTnLst>
                              <p:par>
                                <p:cTn id="29" presetID="52"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Scale>
                                      <p:cBhvr>
                                        <p:cTn id="31"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3">
                                            <p:txEl>
                                              <p:pRg st="4" end="4"/>
                                            </p:txEl>
                                          </p:spTgt>
                                        </p:tgtEl>
                                        <p:attrNameLst>
                                          <p:attrName>ppt_x</p:attrName>
                                          <p:attrName>ppt_y</p:attrName>
                                        </p:attrNameLst>
                                      </p:cBhvr>
                                    </p:animMotion>
                                    <p:animEffect transition="in" filter="fade">
                                      <p:cBhvr>
                                        <p:cTn id="33"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pic>
        <p:nvPicPr>
          <p:cNvPr id="4098" name="Picture 2" descr="C:\Users\Twinkle94\Desktop\image071.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47261" y="8182"/>
            <a:ext cx="7056784" cy="27813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4099" name="Picture 3" descr="C:\Users\Twinkle94\Desktop\image072.jpg"/>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31259" y="3319438"/>
            <a:ext cx="7066767" cy="31610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47261" y="2789542"/>
            <a:ext cx="7215134" cy="523220"/>
          </a:xfrm>
          <a:prstGeom prst="rect">
            <a:avLst/>
          </a:prstGeom>
          <a:noFill/>
        </p:spPr>
        <p:txBody>
          <a:bodyPr wrap="square" rtlCol="0">
            <a:spAutoFit/>
          </a:bodyPr>
          <a:lstStyle/>
          <a:p>
            <a:r>
              <a:rPr lang="ru-RU" sz="1400" dirty="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Схема  </a:t>
            </a:r>
            <a:r>
              <a:rPr lang="ru-RU" sz="1400" dirty="0"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4</a:t>
            </a:r>
            <a:r>
              <a:rPr lang="ru-RU" sz="1400" dirty="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 Структура </a:t>
            </a:r>
            <a:r>
              <a:rPr lang="ru-RU" sz="1400" dirty="0" err="1">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національної</a:t>
            </a:r>
            <a:r>
              <a:rPr lang="ru-RU" sz="1400" dirty="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 </a:t>
            </a:r>
            <a:r>
              <a:rPr lang="ru-RU" sz="1400" dirty="0" err="1">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економіки</a:t>
            </a:r>
            <a:r>
              <a:rPr lang="ru-RU" sz="1400" dirty="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 за </a:t>
            </a:r>
            <a:r>
              <a:rPr lang="ru-RU" sz="1400" dirty="0" err="1">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критерієм</a:t>
            </a:r>
            <a:r>
              <a:rPr lang="ru-RU" sz="1400" dirty="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 </a:t>
            </a:r>
            <a:r>
              <a:rPr lang="ru-RU" sz="1400" dirty="0" err="1">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технологічної</a:t>
            </a:r>
            <a:r>
              <a:rPr lang="ru-RU" sz="1400" dirty="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 </a:t>
            </a:r>
            <a:r>
              <a:rPr lang="ru-RU" sz="1400" dirty="0" err="1">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послідовності</a:t>
            </a:r>
            <a:r>
              <a:rPr lang="ru-RU" sz="1400" dirty="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 </a:t>
            </a:r>
            <a:r>
              <a:rPr lang="ru-RU" sz="1400" dirty="0" err="1">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економічної</a:t>
            </a:r>
            <a:r>
              <a:rPr lang="ru-RU" sz="1400" dirty="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 </a:t>
            </a:r>
            <a:r>
              <a:rPr lang="ru-RU" sz="1400" dirty="0" err="1">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діяльності</a:t>
            </a:r>
            <a:endParaRPr lang="uk-UA" sz="1400" dirty="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endParaRPr>
          </a:p>
        </p:txBody>
      </p:sp>
      <p:sp>
        <p:nvSpPr>
          <p:cNvPr id="5" name="TextBox 4"/>
          <p:cNvSpPr txBox="1"/>
          <p:nvPr/>
        </p:nvSpPr>
        <p:spPr>
          <a:xfrm>
            <a:off x="731259" y="6489871"/>
            <a:ext cx="6006901" cy="338554"/>
          </a:xfrm>
          <a:prstGeom prst="rect">
            <a:avLst/>
          </a:prstGeom>
          <a:noFill/>
        </p:spPr>
        <p:txBody>
          <a:bodyPr wrap="none" rtlCol="0">
            <a:spAutoFit/>
          </a:bodyPr>
          <a:lstStyle/>
          <a:p>
            <a:r>
              <a:rPr lang="ru-RU" sz="16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Схема  </a:t>
            </a:r>
            <a:r>
              <a:rPr lang="ru-RU" sz="1600"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5</a:t>
            </a:r>
            <a:r>
              <a:rPr lang="ru-RU" sz="16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sz="16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Валовий</a:t>
            </a:r>
            <a:r>
              <a:rPr lang="ru-RU" sz="16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sz="16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потік</a:t>
            </a:r>
            <a:r>
              <a:rPr lang="ru-RU" sz="16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sz="16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товарів</a:t>
            </a:r>
            <a:r>
              <a:rPr lang="ru-RU" sz="16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і грошей у </a:t>
            </a:r>
            <a:r>
              <a:rPr lang="ru-RU" sz="16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національній</a:t>
            </a:r>
            <a:r>
              <a:rPr lang="ru-RU" sz="16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 </a:t>
            </a:r>
            <a:r>
              <a:rPr lang="ru-RU" sz="1600" dirty="0" err="1">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економіці</a:t>
            </a:r>
            <a:endParaRPr lang="uk-UA" sz="1600"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271184477"/>
      </p:ext>
    </p:extLst>
  </p:cSld>
  <p:clrMapOvr>
    <a:masterClrMapping/>
  </p:clrMapOvr>
  <mc:AlternateContent xmlns:mc="http://schemas.openxmlformats.org/markup-compatibility/2006">
    <mc:Choice xmlns:p14="http://schemas.microsoft.com/office/powerpoint/2010/main" Requires="p14">
      <p:transition spd="slow" p14:dur="325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fltVal val="0"/>
                                          </p:val>
                                        </p:tav>
                                        <p:tav tm="100000">
                                          <p:val>
                                            <p:strVal val="#ppt_w"/>
                                          </p:val>
                                        </p:tav>
                                      </p:tavLst>
                                    </p:anim>
                                    <p:anim calcmode="lin" valueType="num">
                                      <p:cBhvr>
                                        <p:cTn id="8" dur="1000" fill="hold"/>
                                        <p:tgtEl>
                                          <p:spTgt spid="4098"/>
                                        </p:tgtEl>
                                        <p:attrNameLst>
                                          <p:attrName>ppt_h</p:attrName>
                                        </p:attrNameLst>
                                      </p:cBhvr>
                                      <p:tavLst>
                                        <p:tav tm="0">
                                          <p:val>
                                            <p:fltVal val="0"/>
                                          </p:val>
                                        </p:tav>
                                        <p:tav tm="100000">
                                          <p:val>
                                            <p:strVal val="#ppt_h"/>
                                          </p:val>
                                        </p:tav>
                                      </p:tavLst>
                                    </p:anim>
                                    <p:anim calcmode="lin" valueType="num">
                                      <p:cBhvr>
                                        <p:cTn id="9" dur="1000" fill="hold"/>
                                        <p:tgtEl>
                                          <p:spTgt spid="409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098"/>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900" decel="100000" fill="hold"/>
                                        <p:tgtEl>
                                          <p:spTgt spid="4"/>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52" presetClass="entr" presetSubtype="0" fill="hold" nodeType="afterEffect">
                                  <p:stCondLst>
                                    <p:cond delay="0"/>
                                  </p:stCondLst>
                                  <p:childTnLst>
                                    <p:set>
                                      <p:cBhvr>
                                        <p:cTn id="20" dur="1" fill="hold">
                                          <p:stCondLst>
                                            <p:cond delay="0"/>
                                          </p:stCondLst>
                                        </p:cTn>
                                        <p:tgtEl>
                                          <p:spTgt spid="4099"/>
                                        </p:tgtEl>
                                        <p:attrNameLst>
                                          <p:attrName>style.visibility</p:attrName>
                                        </p:attrNameLst>
                                      </p:cBhvr>
                                      <p:to>
                                        <p:strVal val="visible"/>
                                      </p:to>
                                    </p:set>
                                    <p:animScale>
                                      <p:cBhvr>
                                        <p:cTn id="21" dur="1000" decel="50000" fill="hold">
                                          <p:stCondLst>
                                            <p:cond delay="0"/>
                                          </p:stCondLst>
                                        </p:cTn>
                                        <p:tgtEl>
                                          <p:spTgt spid="409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4099"/>
                                        </p:tgtEl>
                                        <p:attrNameLst>
                                          <p:attrName>ppt_x</p:attrName>
                                          <p:attrName>ppt_y</p:attrName>
                                        </p:attrNameLst>
                                      </p:cBhvr>
                                    </p:animMotion>
                                    <p:animEffect transition="in" filter="fade">
                                      <p:cBhvr>
                                        <p:cTn id="23" dur="1000"/>
                                        <p:tgtEl>
                                          <p:spTgt spid="4099"/>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900" decel="100000" fill="hold"/>
                                        <p:tgtEl>
                                          <p:spTgt spid="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TotalTime>
  <Words>6889</Words>
  <Application>Microsoft Office PowerPoint</Application>
  <PresentationFormat>Экран (4:3)</PresentationFormat>
  <Paragraphs>196</Paragraphs>
  <Slides>34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34</vt:i4>
      </vt:variant>
    </vt:vector>
  </HeadingPairs>
  <TitlesOfParts>
    <vt:vector size="35" baseType="lpstr">
      <vt:lpstr>Тема Office</vt:lpstr>
      <vt:lpstr> Презентація на тему: Національна економіка. основні макроекономічні показники </vt:lpstr>
      <vt:lpstr> Макроекономіка </vt:lpstr>
      <vt:lpstr>Презентация PowerPoint</vt:lpstr>
      <vt:lpstr> Поняття національної економіки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Національний (суспільний) продукт і проблеми його грошового виміру </vt:lpstr>
      <vt:lpstr>Презентация PowerPoint</vt:lpstr>
      <vt:lpstr>Презентация PowerPoint</vt:lpstr>
      <vt:lpstr>Презентация PowerPoint</vt:lpstr>
      <vt:lpstr> Поняття та способи обчислення валового внутрішнього продукту </vt:lpstr>
      <vt:lpstr>Презентация PowerPoint</vt:lpstr>
      <vt:lpstr>Обчислення ВВП здійснюється трьома методами (див. схему 7).</vt:lpstr>
      <vt:lpstr>Презентация PowerPoint</vt:lpstr>
      <vt:lpstr>Презентация PowerPoint</vt:lpstr>
      <vt:lpstr>Презентация PowerPoint</vt:lpstr>
      <vt:lpstr>Презентация PowerPoint</vt:lpstr>
      <vt:lpstr>Презентация PowerPoint</vt:lpstr>
      <vt:lpstr>Валовий внутрішній продукт, визначений за описаним вище методом, має таку структуру (див. схему 10).</vt:lpstr>
      <vt:lpstr>Структуру ВВП України, визначеного методом доходів, наведено у таблиці 2.</vt:lpstr>
      <vt:lpstr>Презентация PowerPoint</vt:lpstr>
      <vt:lpstr> Система національних рахунків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Кінець</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Презентація на тему: Національна економіка. основні макроекономічні показники </dc:title>
  <dc:creator>Андрій Карпин</dc:creator>
  <cp:lastModifiedBy>Twinkle94</cp:lastModifiedBy>
  <cp:revision>17</cp:revision>
  <dcterms:created xsi:type="dcterms:W3CDTF">2014-01-31T08:41:05Z</dcterms:created>
  <dcterms:modified xsi:type="dcterms:W3CDTF">2014-02-19T19:19:13Z</dcterms:modified>
</cp:coreProperties>
</file>