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256" r:id="rId4"/>
    <p:sldId id="257" r:id="rId5"/>
    <p:sldId id="258" r:id="rId6"/>
    <p:sldId id="260" r:id="rId7"/>
    <p:sldId id="259" r:id="rId8"/>
    <p:sldId id="261" r:id="rId9"/>
    <p:sldId id="262" r:id="rId10"/>
    <p:sldId id="263" r:id="rId11"/>
    <p:sldId id="264" r:id="rId12"/>
    <p:sldId id="265" r:id="rId13"/>
    <p:sldId id="266" r:id="rId14"/>
    <p:sldId id="276" r:id="rId15"/>
    <p:sldId id="267" r:id="rId16"/>
    <p:sldId id="268" r:id="rId17"/>
    <p:sldId id="269" r:id="rId18"/>
    <p:sldId id="270" r:id="rId19"/>
    <p:sldId id="271" r:id="rId20"/>
    <p:sldId id="272" r:id="rId21"/>
    <p:sldId id="273" r:id="rId22"/>
    <p:sldId id="274" r:id="rId23"/>
    <p:sldId id="275"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94660"/>
  </p:normalViewPr>
  <p:slideViewPr>
    <p:cSldViewPr>
      <p:cViewPr varScale="1">
        <p:scale>
          <a:sx n="69" d="100"/>
          <a:sy n="69" d="100"/>
        </p:scale>
        <p:origin x="-55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29967433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2847963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2113361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E6B087A-8996-44EA-9928-D6EFC33D4EE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7EFE84A-5803-4499-8BA7-D56912E709B0}" type="datetimeFigureOut">
              <a:rPr lang="ru-RU" smtClean="0"/>
              <a:t>02.05.2014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E6B087A-8996-44EA-9928-D6EFC33D4EE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7EFE84A-5803-4499-8BA7-D56912E709B0}" type="datetimeFigureOut">
              <a:rPr lang="ru-RU" smtClean="0"/>
              <a:t>02.05.2014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E6B087A-8996-44EA-9928-D6EFC33D4EE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FE84A-5803-4499-8BA7-D56912E709B0}" type="datetimeFigureOut">
              <a:rPr lang="ru-RU" smtClean="0"/>
              <a:t>02.05.2014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34948374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7E6B087A-8996-44EA-9928-D6EFC33D4EE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7EFE84A-5803-4499-8BA7-D56912E709B0}" type="datetimeFigureOut">
              <a:rPr lang="ru-RU" smtClean="0"/>
              <a:t>02.05.2014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E6B087A-8996-44EA-9928-D6EFC33D4EE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7EFE84A-5803-4499-8BA7-D56912E709B0}" type="datetimeFigureOut">
              <a:rPr lang="ru-RU" smtClean="0"/>
              <a:t>02.05.2014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E6B087A-8996-44EA-9928-D6EFC33D4EE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FE84A-5803-4499-8BA7-D56912E709B0}" type="datetimeFigureOut">
              <a:rPr lang="ru-RU" smtClean="0"/>
              <a:t>02.05.2014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40959553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E6B087A-8996-44EA-9928-D6EFC33D4EE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EFE84A-5803-4499-8BA7-D56912E709B0}" type="datetimeFigureOut">
              <a:rPr lang="ru-RU" smtClean="0"/>
              <a:t>02.05.2014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E6B087A-8996-44EA-9928-D6EFC33D4EE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30777792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7EFE84A-5803-4499-8BA7-D56912E709B0}" type="datetimeFigureOut">
              <a:rPr lang="ru-RU" smtClean="0"/>
              <a:t>02.05.2014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34588817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7EFE84A-5803-4499-8BA7-D56912E709B0}" type="datetimeFigureOut">
              <a:rPr lang="ru-RU" smtClean="0"/>
              <a:t>02.05.2014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2588068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7EFE84A-5803-4499-8BA7-D56912E709B0}" type="datetimeFigureOut">
              <a:rPr lang="ru-RU" smtClean="0"/>
              <a:t>02.05.2014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9988524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42437982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7EFE84A-5803-4499-8BA7-D56912E709B0}" type="datetimeFigureOut">
              <a:rPr lang="ru-RU" smtClean="0"/>
              <a:t>02.05.2014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E6B087A-8996-44EA-9928-D6EFC33D4EE0}" type="slidenum">
              <a:rPr lang="ru-RU" smtClean="0"/>
              <a:t>‹#›</a:t>
            </a:fld>
            <a:endParaRPr lang="ru-RU"/>
          </a:p>
        </p:txBody>
      </p:sp>
    </p:spTree>
    <p:extLst>
      <p:ext uri="{BB962C8B-B14F-4D97-AF65-F5344CB8AC3E}">
        <p14:creationId xmlns:p14="http://schemas.microsoft.com/office/powerpoint/2010/main" val="30049602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FE84A-5803-4499-8BA7-D56912E709B0}" type="datetimeFigureOut">
              <a:rPr lang="ru-RU" smtClean="0"/>
              <a:t>02.05.2014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B087A-8996-44EA-9928-D6EFC33D4EE0}" type="slidenum">
              <a:rPr lang="ru-RU" smtClean="0"/>
              <a:t>‹#›</a:t>
            </a:fld>
            <a:endParaRPr lang="ru-RU"/>
          </a:p>
        </p:txBody>
      </p:sp>
    </p:spTree>
    <p:extLst>
      <p:ext uri="{BB962C8B-B14F-4D97-AF65-F5344CB8AC3E}">
        <p14:creationId xmlns:p14="http://schemas.microsoft.com/office/powerpoint/2010/main" val="55256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7EFE84A-5803-4499-8BA7-D56912E709B0}" type="datetimeFigureOut">
              <a:rPr lang="ru-RU" smtClean="0"/>
              <a:t>02.05.2014</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E6B087A-8996-44EA-9928-D6EFC33D4EE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27EFE84A-5803-4499-8BA7-D56912E709B0}" type="datetimeFigureOut">
              <a:rPr lang="ru-RU" smtClean="0"/>
              <a:t>02.05.2014</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7E6B087A-8996-44EA-9928-D6EFC33D4EE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hemeOverride" Target="../theme/themeOverride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4.xml"/><Relationship Id="rId1" Type="http://schemas.openxmlformats.org/officeDocument/2006/relationships/themeOverride" Target="../theme/themeOverride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4.xml"/><Relationship Id="rId1" Type="http://schemas.openxmlformats.org/officeDocument/2006/relationships/themeOverride" Target="../theme/themeOverride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hemeOverride" Target="../theme/themeOverride5.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4.xml"/><Relationship Id="rId1" Type="http://schemas.openxmlformats.org/officeDocument/2006/relationships/themeOverride" Target="../theme/themeOverride6.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slideLayout" Target="../slideLayouts/slideLayout24.xml"/><Relationship Id="rId1" Type="http://schemas.openxmlformats.org/officeDocument/2006/relationships/themeOverride" Target="../theme/themeOverride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slideLayout" Target="../slideLayouts/slideLayout24.xml"/><Relationship Id="rId1" Type="http://schemas.openxmlformats.org/officeDocument/2006/relationships/themeOverride" Target="../theme/themeOverride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бобер\Desktop\Новая папка\An der ligurischen Küs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192"/>
            <a:ext cx="4571999" cy="6853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76"/>
            <a:ext cx="4574023" cy="6869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505780" y="1340768"/>
            <a:ext cx="8132440" cy="3024336"/>
          </a:xfrm>
        </p:spPr>
        <p:txBody>
          <a:bodyPr>
            <a:normAutofit/>
          </a:bodyPr>
          <a:lstStyle/>
          <a:p>
            <a:r>
              <a:rPr lang="ru-RU"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a:t>
            </a:r>
            <a:r>
              <a:rPr lang="en-US"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My </a:t>
            </a:r>
            <a:r>
              <a:rPr lang="en-US"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favorite artists: </a:t>
            </a:r>
            <a:r>
              <a:rPr lang="en-US"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Konstantin</a:t>
            </a:r>
            <a:r>
              <a:rPr lang="ru-RU"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 </a:t>
            </a:r>
            <a:r>
              <a:rPr lang="en-US"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Razumov</a:t>
            </a:r>
            <a:r>
              <a:rPr lang="ru-RU"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 </a:t>
            </a:r>
            <a:r>
              <a:rPr lang="en-US"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and</a:t>
            </a:r>
            <a:r>
              <a:rPr lang="ru-RU"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 </a:t>
            </a:r>
            <a:r>
              <a:rPr lang="en-US"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ea typeface="+mn-ea"/>
                <a:cs typeface="Times New Roman" pitchFamily="18" charset="0"/>
              </a:rPr>
              <a:t>Alois Arnegger</a:t>
            </a:r>
            <a:r>
              <a:rPr lang="ru-RU" i="1" dirty="0" smtClean="0">
                <a:ln w="3175">
                  <a:solidFill>
                    <a:schemeClr val="tx1">
                      <a:alpha val="65000"/>
                    </a:schemeClr>
                  </a:solidFill>
                </a:ln>
                <a:solidFill>
                  <a:srgbClr val="FF0000"/>
                </a:solidFill>
                <a:latin typeface="Bookman Old Style" pitchFamily="18" charset="0"/>
                <a:ea typeface="+mn-ea"/>
                <a:cs typeface="Times New Roman" pitchFamily="18" charset="0"/>
              </a:rPr>
              <a:t>»</a:t>
            </a:r>
            <a:endParaRPr lang="ru-RU" i="1" dirty="0">
              <a:ln w="3175">
                <a:solidFill>
                  <a:schemeClr val="tx1">
                    <a:alpha val="65000"/>
                  </a:schemeClr>
                </a:solidFill>
              </a:ln>
              <a:solidFill>
                <a:srgbClr val="FF0000"/>
              </a:solidFill>
              <a:latin typeface="Bookman Old Style" pitchFamily="18" charset="0"/>
              <a:ea typeface="+mn-ea"/>
              <a:cs typeface="Times New Roman" pitchFamily="18" charset="0"/>
            </a:endParaRPr>
          </a:p>
        </p:txBody>
      </p:sp>
      <p:sp>
        <p:nvSpPr>
          <p:cNvPr id="3" name="Подзаголовок 2"/>
          <p:cNvSpPr>
            <a:spLocks noGrp="1"/>
          </p:cNvSpPr>
          <p:nvPr>
            <p:ph type="subTitle" idx="1"/>
          </p:nvPr>
        </p:nvSpPr>
        <p:spPr>
          <a:xfrm>
            <a:off x="3491880" y="5013176"/>
            <a:ext cx="5536704" cy="1752600"/>
          </a:xfrm>
        </p:spPr>
        <p:txBody>
          <a:bodyPr>
            <a:normAutofit fontScale="77500" lnSpcReduction="20000"/>
          </a:bodyPr>
          <a:lstStyle/>
          <a:p>
            <a:pPr algn="r"/>
            <a:r>
              <a:rPr lang="ru-RU" sz="3600" i="1" dirty="0" smtClean="0">
                <a:ln w="3175">
                  <a:solidFill>
                    <a:schemeClr val="tx1">
                      <a:alpha val="65000"/>
                    </a:schemeClr>
                  </a:solidFill>
                </a:ln>
                <a:solidFill>
                  <a:schemeClr val="tx1"/>
                </a:solidFill>
                <a:latin typeface="Times New Roman" pitchFamily="18" charset="0"/>
                <a:cs typeface="Times New Roman" pitchFamily="18" charset="0"/>
              </a:rPr>
              <a:t>                               </a:t>
            </a:r>
            <a:r>
              <a:rPr lang="en-US" sz="4400"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Prepared </a:t>
            </a:r>
            <a:r>
              <a:rPr lang="en-US" sz="4400"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by</a:t>
            </a:r>
          </a:p>
          <a:p>
            <a:pPr algn="r"/>
            <a:r>
              <a:rPr lang="en-US" sz="4400"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        </a:t>
            </a:r>
            <a:r>
              <a:rPr lang="ru-RU" sz="4400"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    </a:t>
            </a:r>
            <a:r>
              <a:rPr lang="en-US" sz="4400"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Julia</a:t>
            </a:r>
            <a:r>
              <a:rPr lang="en-US" sz="4400" i="1" dirty="0"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 </a:t>
            </a:r>
            <a:r>
              <a:rPr lang="en-US" sz="4400" i="1" dirty="0" err="1" smtClean="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rPr>
              <a:t>Khakhaleva</a:t>
            </a:r>
            <a:endParaRPr lang="en-US" sz="4400" i="1" dirty="0">
              <a:ln w="3175">
                <a:solidFill>
                  <a:schemeClr val="tx1">
                    <a:alpha val="65000"/>
                  </a:schemeClr>
                </a:solidFill>
              </a:ln>
              <a:solidFill>
                <a:srgbClr val="FF0000"/>
              </a:solidFill>
              <a:effectLst>
                <a:outerShdw blurRad="38100" dist="38100" dir="2700000" algn="tl">
                  <a:srgbClr val="000000">
                    <a:alpha val="43137"/>
                  </a:srgbClr>
                </a:outerShdw>
              </a:effectLst>
              <a:latin typeface="Bookman Old Style" pitchFamily="18" charset="0"/>
              <a:cs typeface="Times New Roman" pitchFamily="18" charset="0"/>
            </a:endParaRPr>
          </a:p>
          <a:p>
            <a:endParaRPr lang="ru-RU" sz="2400" dirty="0"/>
          </a:p>
        </p:txBody>
      </p:sp>
    </p:spTree>
    <p:extLst>
      <p:ext uri="{BB962C8B-B14F-4D97-AF65-F5344CB8AC3E}">
        <p14:creationId xmlns:p14="http://schemas.microsoft.com/office/powerpoint/2010/main" val="38087214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645" y="548680"/>
            <a:ext cx="7754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3448">
            <a:off x="1226825" y="1902479"/>
            <a:ext cx="3140528" cy="4680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89">
            <a:off x="4862774" y="1932120"/>
            <a:ext cx="3184071" cy="4621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980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Scale>
                                      <p:cBhvr>
                                        <p:cTn id="7" dur="1000" decel="50000" fill="hold">
                                          <p:stCondLst>
                                            <p:cond delay="0"/>
                                          </p:stCondLst>
                                        </p:cTn>
                                        <p:tgtEl>
                                          <p:spTgt spid="102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43"/>
                                        </p:tgtEl>
                                        <p:attrNameLst>
                                          <p:attrName>ppt_x</p:attrName>
                                          <p:attrName>ppt_y</p:attrName>
                                        </p:attrNameLst>
                                      </p:cBhvr>
                                    </p:animMotion>
                                    <p:animEffect transition="in" filter="fade">
                                      <p:cBhvr>
                                        <p:cTn id="9" dur="1000"/>
                                        <p:tgtEl>
                                          <p:spTgt spid="10243"/>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0244"/>
                                        </p:tgtEl>
                                        <p:attrNameLst>
                                          <p:attrName>style.visibility</p:attrName>
                                        </p:attrNameLst>
                                      </p:cBhvr>
                                      <p:to>
                                        <p:strVal val="visible"/>
                                      </p:to>
                                    </p:set>
                                    <p:animScale>
                                      <p:cBhvr>
                                        <p:cTn id="13" dur="1000" decel="50000" fill="hold">
                                          <p:stCondLst>
                                            <p:cond delay="0"/>
                                          </p:stCondLst>
                                        </p:cTn>
                                        <p:tgtEl>
                                          <p:spTgt spid="102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244"/>
                                        </p:tgtEl>
                                        <p:attrNameLst>
                                          <p:attrName>ppt_x</p:attrName>
                                          <p:attrName>ppt_y</p:attrName>
                                        </p:attrNameLst>
                                      </p:cBhvr>
                                    </p:animMotion>
                                    <p:animEffect transition="in" filter="fade">
                                      <p:cBhvr>
                                        <p:cTn id="15"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836712"/>
            <a:ext cx="7754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155384"/>
            <a:ext cx="3227168" cy="2291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45804"/>
            <a:ext cx="2664296" cy="3273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4099580"/>
            <a:ext cx="3215113" cy="2578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996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269"/>
                                        </p:tgtEl>
                                        <p:attrNameLst>
                                          <p:attrName>style.visibility</p:attrName>
                                        </p:attrNameLst>
                                      </p:cBhvr>
                                      <p:to>
                                        <p:strVal val="visible"/>
                                      </p:to>
                                    </p:set>
                                    <p:animEffect transition="in" filter="fade">
                                      <p:cBhvr>
                                        <p:cTn id="13" dur="1000"/>
                                        <p:tgtEl>
                                          <p:spTgt spid="11269"/>
                                        </p:tgtEl>
                                      </p:cBhvr>
                                    </p:animEffect>
                                    <p:anim calcmode="lin" valueType="num">
                                      <p:cBhvr>
                                        <p:cTn id="14" dur="1000" fill="hold"/>
                                        <p:tgtEl>
                                          <p:spTgt spid="11269"/>
                                        </p:tgtEl>
                                        <p:attrNameLst>
                                          <p:attrName>ppt_x</p:attrName>
                                        </p:attrNameLst>
                                      </p:cBhvr>
                                      <p:tavLst>
                                        <p:tav tm="0">
                                          <p:val>
                                            <p:strVal val="#ppt_x"/>
                                          </p:val>
                                        </p:tav>
                                        <p:tav tm="100000">
                                          <p:val>
                                            <p:strVal val="#ppt_x"/>
                                          </p:val>
                                        </p:tav>
                                      </p:tavLst>
                                    </p:anim>
                                    <p:anim calcmode="lin" valueType="num">
                                      <p:cBhvr>
                                        <p:cTn id="15" dur="1000" fill="hold"/>
                                        <p:tgtEl>
                                          <p:spTgt spid="1126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970" y="476672"/>
            <a:ext cx="7754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290" y="2126401"/>
            <a:ext cx="2789870" cy="4094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9230">
            <a:off x="322409" y="2270524"/>
            <a:ext cx="2871284" cy="4147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0455">
            <a:off x="6059829" y="2263891"/>
            <a:ext cx="2748726" cy="4089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5754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p:cTn id="7" dur="500" fill="hold"/>
                                        <p:tgtEl>
                                          <p:spTgt spid="21511"/>
                                        </p:tgtEl>
                                        <p:attrNameLst>
                                          <p:attrName>ppt_w</p:attrName>
                                        </p:attrNameLst>
                                      </p:cBhvr>
                                      <p:tavLst>
                                        <p:tav tm="0">
                                          <p:val>
                                            <p:fltVal val="0"/>
                                          </p:val>
                                        </p:tav>
                                        <p:tav tm="100000">
                                          <p:val>
                                            <p:strVal val="#ppt_w"/>
                                          </p:val>
                                        </p:tav>
                                      </p:tavLst>
                                    </p:anim>
                                    <p:anim calcmode="lin" valueType="num">
                                      <p:cBhvr>
                                        <p:cTn id="8" dur="500" fill="hold"/>
                                        <p:tgtEl>
                                          <p:spTgt spid="21511"/>
                                        </p:tgtEl>
                                        <p:attrNameLst>
                                          <p:attrName>ppt_h</p:attrName>
                                        </p:attrNameLst>
                                      </p:cBhvr>
                                      <p:tavLst>
                                        <p:tav tm="0">
                                          <p:val>
                                            <p:fltVal val="0"/>
                                          </p:val>
                                        </p:tav>
                                        <p:tav tm="100000">
                                          <p:val>
                                            <p:strVal val="#ppt_h"/>
                                          </p:val>
                                        </p:tav>
                                      </p:tavLst>
                                    </p:anim>
                                    <p:animEffect transition="in" filter="fade">
                                      <p:cBhvr>
                                        <p:cTn id="9" dur="500"/>
                                        <p:tgtEl>
                                          <p:spTgt spid="215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510"/>
                                        </p:tgtEl>
                                        <p:attrNameLst>
                                          <p:attrName>style.visibility</p:attrName>
                                        </p:attrNameLst>
                                      </p:cBhvr>
                                      <p:to>
                                        <p:strVal val="visible"/>
                                      </p:to>
                                    </p:set>
                                    <p:anim calcmode="lin" valueType="num">
                                      <p:cBhvr>
                                        <p:cTn id="13" dur="500" fill="hold"/>
                                        <p:tgtEl>
                                          <p:spTgt spid="21510"/>
                                        </p:tgtEl>
                                        <p:attrNameLst>
                                          <p:attrName>ppt_w</p:attrName>
                                        </p:attrNameLst>
                                      </p:cBhvr>
                                      <p:tavLst>
                                        <p:tav tm="0">
                                          <p:val>
                                            <p:fltVal val="0"/>
                                          </p:val>
                                        </p:tav>
                                        <p:tav tm="100000">
                                          <p:val>
                                            <p:strVal val="#ppt_w"/>
                                          </p:val>
                                        </p:tav>
                                      </p:tavLst>
                                    </p:anim>
                                    <p:anim calcmode="lin" valueType="num">
                                      <p:cBhvr>
                                        <p:cTn id="14" dur="500" fill="hold"/>
                                        <p:tgtEl>
                                          <p:spTgt spid="21510"/>
                                        </p:tgtEl>
                                        <p:attrNameLst>
                                          <p:attrName>ppt_h</p:attrName>
                                        </p:attrNameLst>
                                      </p:cBhvr>
                                      <p:tavLst>
                                        <p:tav tm="0">
                                          <p:val>
                                            <p:fltVal val="0"/>
                                          </p:val>
                                        </p:tav>
                                        <p:tav tm="100000">
                                          <p:val>
                                            <p:strVal val="#ppt_h"/>
                                          </p:val>
                                        </p:tav>
                                      </p:tavLst>
                                    </p:anim>
                                    <p:animEffect transition="in" filter="fade">
                                      <p:cBhvr>
                                        <p:cTn id="15" dur="500"/>
                                        <p:tgtEl>
                                          <p:spTgt spid="215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1512"/>
                                        </p:tgtEl>
                                        <p:attrNameLst>
                                          <p:attrName>style.visibility</p:attrName>
                                        </p:attrNameLst>
                                      </p:cBhvr>
                                      <p:to>
                                        <p:strVal val="visible"/>
                                      </p:to>
                                    </p:set>
                                    <p:anim calcmode="lin" valueType="num">
                                      <p:cBhvr>
                                        <p:cTn id="19" dur="500" fill="hold"/>
                                        <p:tgtEl>
                                          <p:spTgt spid="21512"/>
                                        </p:tgtEl>
                                        <p:attrNameLst>
                                          <p:attrName>ppt_w</p:attrName>
                                        </p:attrNameLst>
                                      </p:cBhvr>
                                      <p:tavLst>
                                        <p:tav tm="0">
                                          <p:val>
                                            <p:fltVal val="0"/>
                                          </p:val>
                                        </p:tav>
                                        <p:tav tm="100000">
                                          <p:val>
                                            <p:strVal val="#ppt_w"/>
                                          </p:val>
                                        </p:tav>
                                      </p:tavLst>
                                    </p:anim>
                                    <p:anim calcmode="lin" valueType="num">
                                      <p:cBhvr>
                                        <p:cTn id="20" dur="500" fill="hold"/>
                                        <p:tgtEl>
                                          <p:spTgt spid="21512"/>
                                        </p:tgtEl>
                                        <p:attrNameLst>
                                          <p:attrName>ppt_h</p:attrName>
                                        </p:attrNameLst>
                                      </p:cBhvr>
                                      <p:tavLst>
                                        <p:tav tm="0">
                                          <p:val>
                                            <p:fltVal val="0"/>
                                          </p:val>
                                        </p:tav>
                                        <p:tav tm="100000">
                                          <p:val>
                                            <p:strVal val="#ppt_h"/>
                                          </p:val>
                                        </p:tav>
                                      </p:tavLst>
                                    </p:anim>
                                    <p:animEffect transition="in" filter="fade">
                                      <p:cBhvr>
                                        <p:cTn id="21"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185873" y="1741815"/>
            <a:ext cx="3528392" cy="4658328"/>
          </a:xfrm>
        </p:spPr>
        <p:txBody>
          <a:bodyPr>
            <a:normAutofit/>
          </a:bodyPr>
          <a:lstStyle/>
          <a:p>
            <a:pPr marL="0" indent="0">
              <a:buNone/>
            </a:pPr>
            <a:r>
              <a:rPr lang="en-US" sz="2800" i="1" dirty="0">
                <a:ln w="3175">
                  <a:solidFill>
                    <a:schemeClr val="tx1">
                      <a:alpha val="65000"/>
                    </a:schemeClr>
                  </a:solidFill>
                </a:ln>
                <a:latin typeface="Times New Roman" pitchFamily="18" charset="0"/>
                <a:cs typeface="Times New Roman" pitchFamily="18" charset="0"/>
              </a:rPr>
              <a:t>Alois Arnegger </a:t>
            </a:r>
            <a:r>
              <a:rPr lang="en-US" sz="2800" i="1" dirty="0" smtClean="0">
                <a:ln w="3175">
                  <a:solidFill>
                    <a:schemeClr val="tx1">
                      <a:alpha val="65000"/>
                    </a:schemeClr>
                  </a:solidFill>
                </a:ln>
                <a:latin typeface="Times New Roman" pitchFamily="18" charset="0"/>
                <a:cs typeface="Times New Roman" pitchFamily="18" charset="0"/>
              </a:rPr>
              <a:t>(1879 - </a:t>
            </a:r>
            <a:r>
              <a:rPr lang="en-US" sz="2800" i="1" dirty="0">
                <a:ln w="3175">
                  <a:solidFill>
                    <a:schemeClr val="tx1">
                      <a:alpha val="65000"/>
                    </a:schemeClr>
                  </a:solidFill>
                </a:ln>
                <a:latin typeface="Times New Roman" pitchFamily="18" charset="0"/>
                <a:cs typeface="Times New Roman" pitchFamily="18" charset="0"/>
              </a:rPr>
              <a:t>1963) - the Austrian landscape painter. You can't but appreciate his paintings, because there is something in his landscapes that reflects our own moods.</a:t>
            </a:r>
            <a:endParaRPr lang="ru-RU" sz="2800" i="1" dirty="0">
              <a:ln w="3175">
                <a:solidFill>
                  <a:schemeClr val="tx1">
                    <a:alpha val="65000"/>
                  </a:schemeClr>
                </a:solidFill>
              </a:ln>
              <a:latin typeface="Times New Roman" pitchFamily="18" charset="0"/>
              <a:cs typeface="Times New Roman" pitchFamily="18" charset="0"/>
            </a:endParaRPr>
          </a:p>
        </p:txBody>
      </p:sp>
      <p:sp>
        <p:nvSpPr>
          <p:cNvPr id="3" name="Заголовок 2"/>
          <p:cNvSpPr>
            <a:spLocks noGrp="1"/>
          </p:cNvSpPr>
          <p:nvPr>
            <p:ph type="title"/>
          </p:nvPr>
        </p:nvSpPr>
        <p:spPr>
          <a:xfrm>
            <a:off x="662071" y="188640"/>
            <a:ext cx="7756263" cy="1054250"/>
          </a:xfrm>
        </p:spPr>
        <p:txBody>
          <a:bodyPr/>
          <a:lstStyle/>
          <a:p>
            <a:r>
              <a:rPr lang="en-US" sz="4800"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rPr>
              <a:t>Alois Arnegger</a:t>
            </a:r>
            <a:endParaRPr lang="ru-RU" sz="4800"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73876"/>
            <a:ext cx="3672408" cy="27668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6160" y="4043836"/>
            <a:ext cx="3798168" cy="27014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637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fade">
                                      <p:cBhvr>
                                        <p:cTn id="11"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1763688" y="1988840"/>
            <a:ext cx="5544616" cy="3877815"/>
          </a:xfrm>
        </p:spPr>
        <p:txBody>
          <a:bodyPr>
            <a:normAutofit/>
          </a:bodyPr>
          <a:lstStyle/>
          <a:p>
            <a:pPr marL="0" indent="0" algn="ctr">
              <a:buNone/>
            </a:pPr>
            <a:r>
              <a:rPr lang="en-US" sz="3600" i="1" dirty="0">
                <a:ln w="3175">
                  <a:solidFill>
                    <a:schemeClr val="tx1">
                      <a:alpha val="65000"/>
                    </a:schemeClr>
                  </a:solidFill>
                </a:ln>
                <a:solidFill>
                  <a:srgbClr val="00B0F0"/>
                </a:solidFill>
                <a:latin typeface="Berlin Sans FB" pitchFamily="34" charset="0"/>
                <a:ea typeface="Verdana" pitchFamily="34" charset="0"/>
                <a:cs typeface="Verdana" pitchFamily="34" charset="0"/>
              </a:rPr>
              <a:t>He was born in Vienna and studied art at the Academy of Fine Art. Since 1916 - Member of the Vienna Academy.</a:t>
            </a:r>
            <a:endParaRPr lang="ru-RU" sz="3600" i="1" dirty="0">
              <a:ln w="3175">
                <a:solidFill>
                  <a:schemeClr val="tx1">
                    <a:alpha val="65000"/>
                  </a:schemeClr>
                </a:solidFill>
              </a:ln>
              <a:solidFill>
                <a:srgbClr val="00B0F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2349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683568" y="404664"/>
            <a:ext cx="7745505" cy="3877815"/>
          </a:xfrm>
        </p:spPr>
        <p:txBody>
          <a:bodyPr>
            <a:normAutofit/>
          </a:bodyPr>
          <a:lstStyle/>
          <a:p>
            <a:pPr marL="0" indent="0" algn="ctr">
              <a:buNone/>
            </a:pPr>
            <a:r>
              <a:rPr lang="en-US" sz="2800" i="1" dirty="0">
                <a:ln w="3175">
                  <a:solidFill>
                    <a:schemeClr val="tx1">
                      <a:alpha val="65000"/>
                    </a:schemeClr>
                  </a:solidFill>
                </a:ln>
                <a:latin typeface="Times New Roman" pitchFamily="18" charset="0"/>
                <a:cs typeface="Times New Roman" pitchFamily="18" charset="0"/>
              </a:rPr>
              <a:t>Early in his career Arnegger was focusing on image Austrian landscape. He became known as a landscape painter.</a:t>
            </a:r>
            <a:endParaRPr lang="ru-RU" sz="2800" i="1" dirty="0">
              <a:ln w="3175">
                <a:solidFill>
                  <a:schemeClr val="tx1">
                    <a:alpha val="65000"/>
                  </a:schemeClr>
                </a:solidFill>
              </a:ln>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936505"/>
            <a:ext cx="3266165" cy="2274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388475"/>
            <a:ext cx="3143439" cy="2225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1936505"/>
            <a:ext cx="3326341" cy="2316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388475"/>
            <a:ext cx="3225547" cy="2225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27042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3316"/>
                                        </p:tgtEl>
                                        <p:attrNameLst>
                                          <p:attrName>style.visibility</p:attrName>
                                        </p:attrNameLst>
                                      </p:cBhvr>
                                      <p:to>
                                        <p:strVal val="visible"/>
                                      </p:to>
                                    </p:set>
                                    <p:anim calcmode="lin" valueType="num">
                                      <p:cBhvr>
                                        <p:cTn id="14" dur="1000" fill="hold"/>
                                        <p:tgtEl>
                                          <p:spTgt spid="13316"/>
                                        </p:tgtEl>
                                        <p:attrNameLst>
                                          <p:attrName>ppt_w</p:attrName>
                                        </p:attrNameLst>
                                      </p:cBhvr>
                                      <p:tavLst>
                                        <p:tav tm="0">
                                          <p:val>
                                            <p:fltVal val="0"/>
                                          </p:val>
                                        </p:tav>
                                        <p:tav tm="100000">
                                          <p:val>
                                            <p:strVal val="#ppt_w"/>
                                          </p:val>
                                        </p:tav>
                                      </p:tavLst>
                                    </p:anim>
                                    <p:anim calcmode="lin" valueType="num">
                                      <p:cBhvr>
                                        <p:cTn id="15" dur="1000" fill="hold"/>
                                        <p:tgtEl>
                                          <p:spTgt spid="13316"/>
                                        </p:tgtEl>
                                        <p:attrNameLst>
                                          <p:attrName>ppt_h</p:attrName>
                                        </p:attrNameLst>
                                      </p:cBhvr>
                                      <p:tavLst>
                                        <p:tav tm="0">
                                          <p:val>
                                            <p:fltVal val="0"/>
                                          </p:val>
                                        </p:tav>
                                        <p:tav tm="100000">
                                          <p:val>
                                            <p:strVal val="#ppt_h"/>
                                          </p:val>
                                        </p:tav>
                                      </p:tavLst>
                                    </p:anim>
                                    <p:anim calcmode="lin" valueType="num">
                                      <p:cBhvr>
                                        <p:cTn id="16" dur="1000" fill="hold"/>
                                        <p:tgtEl>
                                          <p:spTgt spid="13316"/>
                                        </p:tgtEl>
                                        <p:attrNameLst>
                                          <p:attrName>style.rotation</p:attrName>
                                        </p:attrNameLst>
                                      </p:cBhvr>
                                      <p:tavLst>
                                        <p:tav tm="0">
                                          <p:val>
                                            <p:fltVal val="90"/>
                                          </p:val>
                                        </p:tav>
                                        <p:tav tm="100000">
                                          <p:val>
                                            <p:fltVal val="0"/>
                                          </p:val>
                                        </p:tav>
                                      </p:tavLst>
                                    </p:anim>
                                    <p:animEffect transition="in" filter="fade">
                                      <p:cBhvr>
                                        <p:cTn id="17" dur="1000"/>
                                        <p:tgtEl>
                                          <p:spTgt spid="13316"/>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3315"/>
                                        </p:tgtEl>
                                        <p:attrNameLst>
                                          <p:attrName>style.visibility</p:attrName>
                                        </p:attrNameLst>
                                      </p:cBhvr>
                                      <p:to>
                                        <p:strVal val="visible"/>
                                      </p:to>
                                    </p:set>
                                    <p:anim calcmode="lin" valueType="num">
                                      <p:cBhvr>
                                        <p:cTn id="21" dur="1000" fill="hold"/>
                                        <p:tgtEl>
                                          <p:spTgt spid="13315"/>
                                        </p:tgtEl>
                                        <p:attrNameLst>
                                          <p:attrName>ppt_w</p:attrName>
                                        </p:attrNameLst>
                                      </p:cBhvr>
                                      <p:tavLst>
                                        <p:tav tm="0">
                                          <p:val>
                                            <p:fltVal val="0"/>
                                          </p:val>
                                        </p:tav>
                                        <p:tav tm="100000">
                                          <p:val>
                                            <p:strVal val="#ppt_w"/>
                                          </p:val>
                                        </p:tav>
                                      </p:tavLst>
                                    </p:anim>
                                    <p:anim calcmode="lin" valueType="num">
                                      <p:cBhvr>
                                        <p:cTn id="22" dur="1000" fill="hold"/>
                                        <p:tgtEl>
                                          <p:spTgt spid="13315"/>
                                        </p:tgtEl>
                                        <p:attrNameLst>
                                          <p:attrName>ppt_h</p:attrName>
                                        </p:attrNameLst>
                                      </p:cBhvr>
                                      <p:tavLst>
                                        <p:tav tm="0">
                                          <p:val>
                                            <p:fltVal val="0"/>
                                          </p:val>
                                        </p:tav>
                                        <p:tav tm="100000">
                                          <p:val>
                                            <p:strVal val="#ppt_h"/>
                                          </p:val>
                                        </p:tav>
                                      </p:tavLst>
                                    </p:anim>
                                    <p:anim calcmode="lin" valueType="num">
                                      <p:cBhvr>
                                        <p:cTn id="23" dur="1000" fill="hold"/>
                                        <p:tgtEl>
                                          <p:spTgt spid="13315"/>
                                        </p:tgtEl>
                                        <p:attrNameLst>
                                          <p:attrName>style.rotation</p:attrName>
                                        </p:attrNameLst>
                                      </p:cBhvr>
                                      <p:tavLst>
                                        <p:tav tm="0">
                                          <p:val>
                                            <p:fltVal val="90"/>
                                          </p:val>
                                        </p:tav>
                                        <p:tav tm="100000">
                                          <p:val>
                                            <p:fltVal val="0"/>
                                          </p:val>
                                        </p:tav>
                                      </p:tavLst>
                                    </p:anim>
                                    <p:animEffect transition="in" filter="fade">
                                      <p:cBhvr>
                                        <p:cTn id="24" dur="1000"/>
                                        <p:tgtEl>
                                          <p:spTgt spid="13315"/>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3317"/>
                                        </p:tgtEl>
                                        <p:attrNameLst>
                                          <p:attrName>style.visibility</p:attrName>
                                        </p:attrNameLst>
                                      </p:cBhvr>
                                      <p:to>
                                        <p:strVal val="visible"/>
                                      </p:to>
                                    </p:set>
                                    <p:anim calcmode="lin" valueType="num">
                                      <p:cBhvr>
                                        <p:cTn id="28" dur="1000" fill="hold"/>
                                        <p:tgtEl>
                                          <p:spTgt spid="13317"/>
                                        </p:tgtEl>
                                        <p:attrNameLst>
                                          <p:attrName>ppt_w</p:attrName>
                                        </p:attrNameLst>
                                      </p:cBhvr>
                                      <p:tavLst>
                                        <p:tav tm="0">
                                          <p:val>
                                            <p:fltVal val="0"/>
                                          </p:val>
                                        </p:tav>
                                        <p:tav tm="100000">
                                          <p:val>
                                            <p:strVal val="#ppt_w"/>
                                          </p:val>
                                        </p:tav>
                                      </p:tavLst>
                                    </p:anim>
                                    <p:anim calcmode="lin" valueType="num">
                                      <p:cBhvr>
                                        <p:cTn id="29" dur="1000" fill="hold"/>
                                        <p:tgtEl>
                                          <p:spTgt spid="13317"/>
                                        </p:tgtEl>
                                        <p:attrNameLst>
                                          <p:attrName>ppt_h</p:attrName>
                                        </p:attrNameLst>
                                      </p:cBhvr>
                                      <p:tavLst>
                                        <p:tav tm="0">
                                          <p:val>
                                            <p:fltVal val="0"/>
                                          </p:val>
                                        </p:tav>
                                        <p:tav tm="100000">
                                          <p:val>
                                            <p:strVal val="#ppt_h"/>
                                          </p:val>
                                        </p:tav>
                                      </p:tavLst>
                                    </p:anim>
                                    <p:anim calcmode="lin" valueType="num">
                                      <p:cBhvr>
                                        <p:cTn id="30" dur="1000" fill="hold"/>
                                        <p:tgtEl>
                                          <p:spTgt spid="13317"/>
                                        </p:tgtEl>
                                        <p:attrNameLst>
                                          <p:attrName>style.rotation</p:attrName>
                                        </p:attrNameLst>
                                      </p:cBhvr>
                                      <p:tavLst>
                                        <p:tav tm="0">
                                          <p:val>
                                            <p:fltVal val="90"/>
                                          </p:val>
                                        </p:tav>
                                        <p:tav tm="100000">
                                          <p:val>
                                            <p:fltVal val="0"/>
                                          </p:val>
                                        </p:tav>
                                      </p:tavLst>
                                    </p:anim>
                                    <p:animEffect transition="in" filter="fade">
                                      <p:cBhvr>
                                        <p:cTn id="31" dur="1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755576" y="404664"/>
            <a:ext cx="7745505" cy="3877815"/>
          </a:xfrm>
        </p:spPr>
        <p:txBody>
          <a:bodyPr>
            <a:normAutofit/>
          </a:bodyPr>
          <a:lstStyle/>
          <a:p>
            <a:pPr marL="0" indent="0" algn="ctr">
              <a:buNone/>
            </a:pPr>
            <a:r>
              <a:rPr lang="en-US" sz="2800" i="1" dirty="0">
                <a:ln w="3175">
                  <a:solidFill>
                    <a:schemeClr val="tx1">
                      <a:alpha val="65000"/>
                    </a:schemeClr>
                  </a:solidFill>
                </a:ln>
                <a:latin typeface="Times New Roman" pitchFamily="18" charset="0"/>
                <a:cs typeface="Times New Roman" pitchFamily="18" charset="0"/>
              </a:rPr>
              <a:t>In 1920 Arnegger visited Italy and was fascinated by his coastal views. Since then he has painted a bright and colorful views of Capri, Lake Como and Naples.</a:t>
            </a:r>
            <a:endParaRPr lang="ru-RU" sz="2800" i="1" dirty="0">
              <a:ln w="3175">
                <a:solidFill>
                  <a:schemeClr val="tx1">
                    <a:alpha val="65000"/>
                  </a:schemeClr>
                </a:solidFill>
              </a:ln>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631" y="1984868"/>
            <a:ext cx="3161957" cy="2308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372" y="1984869"/>
            <a:ext cx="3168068" cy="2308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467244"/>
            <a:ext cx="3168352" cy="2208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467244"/>
            <a:ext cx="3073524" cy="2208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22295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anim calcmode="lin" valueType="num">
                                      <p:cBhvr>
                                        <p:cTn id="8" dur="2000" fill="hold"/>
                                        <p:tgtEl>
                                          <p:spTgt spid="14338"/>
                                        </p:tgtEl>
                                        <p:attrNameLst>
                                          <p:attrName>ppt_w</p:attrName>
                                        </p:attrNameLst>
                                      </p:cBhvr>
                                      <p:tavLst>
                                        <p:tav tm="0" fmla="#ppt_w*sin(2.5*pi*$)">
                                          <p:val>
                                            <p:fltVal val="0"/>
                                          </p:val>
                                        </p:tav>
                                        <p:tav tm="100000">
                                          <p:val>
                                            <p:fltVal val="1"/>
                                          </p:val>
                                        </p:tav>
                                      </p:tavLst>
                                    </p:anim>
                                    <p:anim calcmode="lin" valueType="num">
                                      <p:cBhvr>
                                        <p:cTn id="9" dur="2000" fill="hold"/>
                                        <p:tgtEl>
                                          <p:spTgt spid="1433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fade">
                                      <p:cBhvr>
                                        <p:cTn id="13" dur="2000"/>
                                        <p:tgtEl>
                                          <p:spTgt spid="14340"/>
                                        </p:tgtEl>
                                      </p:cBhvr>
                                    </p:animEffect>
                                    <p:anim calcmode="lin" valueType="num">
                                      <p:cBhvr>
                                        <p:cTn id="14" dur="2000" fill="hold"/>
                                        <p:tgtEl>
                                          <p:spTgt spid="14340"/>
                                        </p:tgtEl>
                                        <p:attrNameLst>
                                          <p:attrName>ppt_w</p:attrName>
                                        </p:attrNameLst>
                                      </p:cBhvr>
                                      <p:tavLst>
                                        <p:tav tm="0" fmla="#ppt_w*sin(2.5*pi*$)">
                                          <p:val>
                                            <p:fltVal val="0"/>
                                          </p:val>
                                        </p:tav>
                                        <p:tav tm="100000">
                                          <p:val>
                                            <p:fltVal val="1"/>
                                          </p:val>
                                        </p:tav>
                                      </p:tavLst>
                                    </p:anim>
                                    <p:anim calcmode="lin" valueType="num">
                                      <p:cBhvr>
                                        <p:cTn id="15" dur="2000" fill="hold"/>
                                        <p:tgtEl>
                                          <p:spTgt spid="14340"/>
                                        </p:tgtEl>
                                        <p:attrNameLst>
                                          <p:attrName>ppt_h</p:attrName>
                                        </p:attrNameLst>
                                      </p:cBhvr>
                                      <p:tavLst>
                                        <p:tav tm="0">
                                          <p:val>
                                            <p:strVal val="#ppt_h"/>
                                          </p:val>
                                        </p:tav>
                                        <p:tav tm="100000">
                                          <p:val>
                                            <p:strVal val="#ppt_h"/>
                                          </p:val>
                                        </p:tav>
                                      </p:tavLst>
                                    </p:anim>
                                  </p:childTnLst>
                                </p:cTn>
                              </p:par>
                            </p:childTnLst>
                          </p:cTn>
                        </p:par>
                        <p:par>
                          <p:cTn id="16" fill="hold">
                            <p:stCondLst>
                              <p:cond delay="4000"/>
                            </p:stCondLst>
                            <p:childTnLst>
                              <p:par>
                                <p:cTn id="17" presetID="45" presetClass="entr" presetSubtype="0" fill="hold" nodeType="afterEffect">
                                  <p:stCondLst>
                                    <p:cond delay="0"/>
                                  </p:stCondLst>
                                  <p:childTnLst>
                                    <p:set>
                                      <p:cBhvr>
                                        <p:cTn id="18" dur="1" fill="hold">
                                          <p:stCondLst>
                                            <p:cond delay="0"/>
                                          </p:stCondLst>
                                        </p:cTn>
                                        <p:tgtEl>
                                          <p:spTgt spid="14339"/>
                                        </p:tgtEl>
                                        <p:attrNameLst>
                                          <p:attrName>style.visibility</p:attrName>
                                        </p:attrNameLst>
                                      </p:cBhvr>
                                      <p:to>
                                        <p:strVal val="visible"/>
                                      </p:to>
                                    </p:set>
                                    <p:animEffect transition="in" filter="fade">
                                      <p:cBhvr>
                                        <p:cTn id="19" dur="2000"/>
                                        <p:tgtEl>
                                          <p:spTgt spid="14339"/>
                                        </p:tgtEl>
                                      </p:cBhvr>
                                    </p:animEffect>
                                    <p:anim calcmode="lin" valueType="num">
                                      <p:cBhvr>
                                        <p:cTn id="20" dur="2000" fill="hold"/>
                                        <p:tgtEl>
                                          <p:spTgt spid="14339"/>
                                        </p:tgtEl>
                                        <p:attrNameLst>
                                          <p:attrName>ppt_w</p:attrName>
                                        </p:attrNameLst>
                                      </p:cBhvr>
                                      <p:tavLst>
                                        <p:tav tm="0" fmla="#ppt_w*sin(2.5*pi*$)">
                                          <p:val>
                                            <p:fltVal val="0"/>
                                          </p:val>
                                        </p:tav>
                                        <p:tav tm="100000">
                                          <p:val>
                                            <p:fltVal val="1"/>
                                          </p:val>
                                        </p:tav>
                                      </p:tavLst>
                                    </p:anim>
                                    <p:anim calcmode="lin" valueType="num">
                                      <p:cBhvr>
                                        <p:cTn id="21" dur="2000" fill="hold"/>
                                        <p:tgtEl>
                                          <p:spTgt spid="14339"/>
                                        </p:tgtEl>
                                        <p:attrNameLst>
                                          <p:attrName>ppt_h</p:attrName>
                                        </p:attrNameLst>
                                      </p:cBhvr>
                                      <p:tavLst>
                                        <p:tav tm="0">
                                          <p:val>
                                            <p:strVal val="#ppt_h"/>
                                          </p:val>
                                        </p:tav>
                                        <p:tav tm="100000">
                                          <p:val>
                                            <p:strVal val="#ppt_h"/>
                                          </p:val>
                                        </p:tav>
                                      </p:tavLst>
                                    </p:anim>
                                  </p:childTnLst>
                                </p:cTn>
                              </p:par>
                            </p:childTnLst>
                          </p:cTn>
                        </p:par>
                        <p:par>
                          <p:cTn id="22" fill="hold">
                            <p:stCondLst>
                              <p:cond delay="6000"/>
                            </p:stCondLst>
                            <p:childTnLst>
                              <p:par>
                                <p:cTn id="23" presetID="45" presetClass="entr" presetSubtype="0" fill="hold" nodeType="after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fade">
                                      <p:cBhvr>
                                        <p:cTn id="25" dur="2000"/>
                                        <p:tgtEl>
                                          <p:spTgt spid="14341"/>
                                        </p:tgtEl>
                                      </p:cBhvr>
                                    </p:animEffect>
                                    <p:anim calcmode="lin" valueType="num">
                                      <p:cBhvr>
                                        <p:cTn id="26" dur="2000" fill="hold"/>
                                        <p:tgtEl>
                                          <p:spTgt spid="14341"/>
                                        </p:tgtEl>
                                        <p:attrNameLst>
                                          <p:attrName>ppt_w</p:attrName>
                                        </p:attrNameLst>
                                      </p:cBhvr>
                                      <p:tavLst>
                                        <p:tav tm="0" fmla="#ppt_w*sin(2.5*pi*$)">
                                          <p:val>
                                            <p:fltVal val="0"/>
                                          </p:val>
                                        </p:tav>
                                        <p:tav tm="100000">
                                          <p:val>
                                            <p:fltVal val="1"/>
                                          </p:val>
                                        </p:tav>
                                      </p:tavLst>
                                    </p:anim>
                                    <p:anim calcmode="lin" valueType="num">
                                      <p:cBhvr>
                                        <p:cTn id="27" dur="2000" fill="hold"/>
                                        <p:tgtEl>
                                          <p:spTgt spid="143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13988" y="260648"/>
            <a:ext cx="7756263" cy="1054250"/>
          </a:xfrm>
        </p:spPr>
        <p:txBody>
          <a:bodyPr/>
          <a:lstStyle/>
          <a:p>
            <a:r>
              <a:rPr lang="en-US"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rPr>
              <a:t>Gallery</a:t>
            </a:r>
            <a:endParaRPr lang="ru-RU"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48733"/>
            <a:ext cx="3024336" cy="4164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74381"/>
            <a:ext cx="3863722" cy="2456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93096"/>
            <a:ext cx="3863722" cy="23685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42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circle(in)">
                                      <p:cBhvr>
                                        <p:cTn id="11" dur="2000"/>
                                        <p:tgtEl>
                                          <p:spTgt spid="16387"/>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6388"/>
                                        </p:tgtEl>
                                        <p:attrNameLst>
                                          <p:attrName>style.visibility</p:attrName>
                                        </p:attrNameLst>
                                      </p:cBhvr>
                                      <p:to>
                                        <p:strVal val="visible"/>
                                      </p:to>
                                    </p:set>
                                    <p:animEffect transition="in" filter="circle(in)">
                                      <p:cBhvr>
                                        <p:cTn id="15"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74260" y="188640"/>
            <a:ext cx="7756263" cy="1054250"/>
          </a:xfrm>
        </p:spPr>
        <p:txBody>
          <a:bodyPr/>
          <a:lstStyle/>
          <a:p>
            <a:r>
              <a:rPr lang="en-US"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rPr>
              <a:t>Gallery</a:t>
            </a:r>
            <a:endParaRPr lang="ru-RU" i="1" dirty="0">
              <a:ln w="3175">
                <a:solidFill>
                  <a:schemeClr val="tx1">
                    <a:alpha val="65000"/>
                  </a:schemeClr>
                </a:solidFill>
              </a:ln>
              <a:solidFill>
                <a:schemeClr val="tx1">
                  <a:lumMod val="85000"/>
                  <a:lumOff val="15000"/>
                </a:schemeClr>
              </a:solidFill>
              <a:latin typeface="Times New Roman" pitchFamily="18" charset="0"/>
              <a:ea typeface="+mn-ea"/>
              <a:cs typeface="Times New Roman" pitchFamily="18" charset="0"/>
            </a:endParaRP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149080"/>
            <a:ext cx="3843338" cy="2518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7" y="4149080"/>
            <a:ext cx="3890566" cy="2518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311" y="1268760"/>
            <a:ext cx="4176464" cy="265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8778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barn(inVertical)">
                                      <p:cBhvr>
                                        <p:cTn id="7" dur="500"/>
                                        <p:tgtEl>
                                          <p:spTgt spid="174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7411"/>
                                        </p:tgtEl>
                                        <p:attrNameLst>
                                          <p:attrName>style.visibility</p:attrName>
                                        </p:attrNameLst>
                                      </p:cBhvr>
                                      <p:to>
                                        <p:strVal val="visible"/>
                                      </p:to>
                                    </p:set>
                                    <p:animEffect transition="in" filter="barn(inVertical)">
                                      <p:cBhvr>
                                        <p:cTn id="11" dur="500"/>
                                        <p:tgtEl>
                                          <p:spTgt spid="174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barn(inVertical)">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90" y="139696"/>
            <a:ext cx="7754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545470"/>
            <a:ext cx="3521968" cy="2372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299132"/>
            <a:ext cx="3483298" cy="230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248" y="1577549"/>
            <a:ext cx="3579208" cy="2340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299131"/>
            <a:ext cx="3494262" cy="230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014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randombar(horizontal)">
                                      <p:cBhvr>
                                        <p:cTn id="7" dur="500"/>
                                        <p:tgtEl>
                                          <p:spTgt spid="184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8438"/>
                                        </p:tgtEl>
                                        <p:attrNameLst>
                                          <p:attrName>style.visibility</p:attrName>
                                        </p:attrNameLst>
                                      </p:cBhvr>
                                      <p:to>
                                        <p:strVal val="visible"/>
                                      </p:to>
                                    </p:set>
                                    <p:animEffect transition="in" filter="randombar(horizontal)">
                                      <p:cBhvr>
                                        <p:cTn id="11" dur="500"/>
                                        <p:tgtEl>
                                          <p:spTgt spid="1843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8436"/>
                                        </p:tgtEl>
                                        <p:attrNameLst>
                                          <p:attrName>style.visibility</p:attrName>
                                        </p:attrNameLst>
                                      </p:cBhvr>
                                      <p:to>
                                        <p:strVal val="visible"/>
                                      </p:to>
                                    </p:set>
                                    <p:animEffect transition="in" filter="randombar(horizontal)">
                                      <p:cBhvr>
                                        <p:cTn id="15" dur="500"/>
                                        <p:tgtEl>
                                          <p:spTgt spid="1843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8440"/>
                                        </p:tgtEl>
                                        <p:attrNameLst>
                                          <p:attrName>style.visibility</p:attrName>
                                        </p:attrNameLst>
                                      </p:cBhvr>
                                      <p:to>
                                        <p:strVal val="visible"/>
                                      </p:to>
                                    </p:set>
                                    <p:animEffect transition="in" filter="randombar(horizontal)">
                                      <p:cBhvr>
                                        <p:cTn id="19"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403648" y="548680"/>
            <a:ext cx="6851104" cy="2620888"/>
          </a:xfrm>
        </p:spPr>
        <p:txBody>
          <a:bodyPr>
            <a:noAutofit/>
          </a:bodyPr>
          <a:lstStyle/>
          <a:p>
            <a:pPr marL="0" indent="0" algn="ctr">
              <a:buNone/>
            </a:pPr>
            <a:r>
              <a:rPr lang="en-US" sz="2800" i="1" dirty="0">
                <a:ln w="3175">
                  <a:solidFill>
                    <a:schemeClr val="tx1">
                      <a:alpha val="65000"/>
                    </a:schemeClr>
                  </a:solidFill>
                </a:ln>
                <a:latin typeface="Times New Roman" pitchFamily="18" charset="0"/>
                <a:cs typeface="Times New Roman" pitchFamily="18" charset="0"/>
              </a:rPr>
              <a:t>They are so different, but at the same time </a:t>
            </a:r>
            <a:r>
              <a:rPr lang="en-US" i="1" dirty="0">
                <a:ln w="3175">
                  <a:solidFill>
                    <a:schemeClr val="tx1">
                      <a:alpha val="65000"/>
                    </a:schemeClr>
                  </a:solidFill>
                </a:ln>
                <a:latin typeface="Times New Roman" pitchFamily="18" charset="0"/>
                <a:cs typeface="Times New Roman" pitchFamily="18" charset="0"/>
              </a:rPr>
              <a:t>both</a:t>
            </a:r>
            <a:r>
              <a:rPr lang="en-US" sz="2800" i="1" dirty="0">
                <a:ln w="3175">
                  <a:solidFill>
                    <a:schemeClr val="tx1">
                      <a:alpha val="65000"/>
                    </a:schemeClr>
                  </a:solidFill>
                </a:ln>
                <a:latin typeface="Times New Roman" pitchFamily="18" charset="0"/>
                <a:cs typeface="Times New Roman" pitchFamily="18" charset="0"/>
              </a:rPr>
              <a:t> incredibly talented. One of them stunning landscape painter, the other a great realist. </a:t>
            </a:r>
            <a:endParaRPr lang="ru-RU" sz="2800" i="1" dirty="0">
              <a:ln w="3175">
                <a:solidFill>
                  <a:schemeClr val="tx1">
                    <a:alpha val="65000"/>
                  </a:schemeClr>
                </a:solidFill>
              </a:ln>
              <a:latin typeface="Bookman Old Style" pitchFamily="18" charset="0"/>
              <a:cs typeface="Times New Roman" pitchFamily="18" charset="0"/>
            </a:endParaRPr>
          </a:p>
        </p:txBody>
      </p:sp>
    </p:spTree>
    <p:extLst>
      <p:ext uri="{BB962C8B-B14F-4D97-AF65-F5344CB8AC3E}">
        <p14:creationId xmlns:p14="http://schemas.microsoft.com/office/powerpoint/2010/main" val="2380071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35" y="332656"/>
            <a:ext cx="77549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963" y="1733552"/>
            <a:ext cx="3521968" cy="2403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733552"/>
            <a:ext cx="3699322" cy="2403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290953"/>
            <a:ext cx="3699322" cy="2314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4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963" y="4382195"/>
            <a:ext cx="3521968" cy="2223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4576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decel="50000" fill="hold">
                                          <p:stCondLst>
                                            <p:cond delay="0"/>
                                          </p:stCondLst>
                                        </p:cTn>
                                        <p:tgtEl>
                                          <p:spTgt spid="1945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45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459"/>
                                        </p:tgtEl>
                                        <p:attrNameLst>
                                          <p:attrName>ppt_w</p:attrName>
                                        </p:attrNameLst>
                                      </p:cBhvr>
                                      <p:tavLst>
                                        <p:tav tm="0">
                                          <p:val>
                                            <p:strVal val="#ppt_w*.05"/>
                                          </p:val>
                                        </p:tav>
                                        <p:tav tm="100000">
                                          <p:val>
                                            <p:strVal val="#ppt_w"/>
                                          </p:val>
                                        </p:tav>
                                      </p:tavLst>
                                    </p:anim>
                                    <p:anim calcmode="lin" valueType="num">
                                      <p:cBhvr>
                                        <p:cTn id="10" dur="1000" fill="hold"/>
                                        <p:tgtEl>
                                          <p:spTgt spid="1945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45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45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45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459"/>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19460"/>
                                        </p:tgtEl>
                                        <p:attrNameLst>
                                          <p:attrName>style.visibility</p:attrName>
                                        </p:attrNameLst>
                                      </p:cBhvr>
                                      <p:to>
                                        <p:strVal val="visible"/>
                                      </p:to>
                                    </p:set>
                                    <p:anim calcmode="lin" valueType="num">
                                      <p:cBhvr>
                                        <p:cTn id="18" dur="500" decel="50000" fill="hold">
                                          <p:stCondLst>
                                            <p:cond delay="0"/>
                                          </p:stCondLst>
                                        </p:cTn>
                                        <p:tgtEl>
                                          <p:spTgt spid="1946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946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9460"/>
                                        </p:tgtEl>
                                        <p:attrNameLst>
                                          <p:attrName>ppt_w</p:attrName>
                                        </p:attrNameLst>
                                      </p:cBhvr>
                                      <p:tavLst>
                                        <p:tav tm="0">
                                          <p:val>
                                            <p:strVal val="#ppt_w*.05"/>
                                          </p:val>
                                        </p:tav>
                                        <p:tav tm="100000">
                                          <p:val>
                                            <p:strVal val="#ppt_w"/>
                                          </p:val>
                                        </p:tav>
                                      </p:tavLst>
                                    </p:anim>
                                    <p:anim calcmode="lin" valueType="num">
                                      <p:cBhvr>
                                        <p:cTn id="21" dur="1000" fill="hold"/>
                                        <p:tgtEl>
                                          <p:spTgt spid="1946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946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946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946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9460"/>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19462"/>
                                        </p:tgtEl>
                                        <p:attrNameLst>
                                          <p:attrName>style.visibility</p:attrName>
                                        </p:attrNameLst>
                                      </p:cBhvr>
                                      <p:to>
                                        <p:strVal val="visible"/>
                                      </p:to>
                                    </p:set>
                                    <p:anim calcmode="lin" valueType="num">
                                      <p:cBhvr>
                                        <p:cTn id="29" dur="500" decel="50000" fill="hold">
                                          <p:stCondLst>
                                            <p:cond delay="0"/>
                                          </p:stCondLst>
                                        </p:cTn>
                                        <p:tgtEl>
                                          <p:spTgt spid="1946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946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9462"/>
                                        </p:tgtEl>
                                        <p:attrNameLst>
                                          <p:attrName>ppt_w</p:attrName>
                                        </p:attrNameLst>
                                      </p:cBhvr>
                                      <p:tavLst>
                                        <p:tav tm="0">
                                          <p:val>
                                            <p:strVal val="#ppt_w*.05"/>
                                          </p:val>
                                        </p:tav>
                                        <p:tav tm="100000">
                                          <p:val>
                                            <p:strVal val="#ppt_w"/>
                                          </p:val>
                                        </p:tav>
                                      </p:tavLst>
                                    </p:anim>
                                    <p:anim calcmode="lin" valueType="num">
                                      <p:cBhvr>
                                        <p:cTn id="32" dur="1000" fill="hold"/>
                                        <p:tgtEl>
                                          <p:spTgt spid="1946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946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946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946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9462"/>
                                        </p:tgtEl>
                                      </p:cBhvr>
                                    </p:animEffect>
                                  </p:childTnLst>
                                </p:cTn>
                              </p:par>
                            </p:childTnLst>
                          </p:cTn>
                        </p:par>
                        <p:par>
                          <p:cTn id="37" fill="hold">
                            <p:stCondLst>
                              <p:cond delay="3000"/>
                            </p:stCondLst>
                            <p:childTnLst>
                              <p:par>
                                <p:cTn id="38" presetID="25" presetClass="entr" presetSubtype="0" fill="hold" nodeType="afterEffect">
                                  <p:stCondLst>
                                    <p:cond delay="0"/>
                                  </p:stCondLst>
                                  <p:childTnLst>
                                    <p:set>
                                      <p:cBhvr>
                                        <p:cTn id="39" dur="1" fill="hold">
                                          <p:stCondLst>
                                            <p:cond delay="0"/>
                                          </p:stCondLst>
                                        </p:cTn>
                                        <p:tgtEl>
                                          <p:spTgt spid="19461"/>
                                        </p:tgtEl>
                                        <p:attrNameLst>
                                          <p:attrName>style.visibility</p:attrName>
                                        </p:attrNameLst>
                                      </p:cBhvr>
                                      <p:to>
                                        <p:strVal val="visible"/>
                                      </p:to>
                                    </p:set>
                                    <p:anim calcmode="lin" valueType="num">
                                      <p:cBhvr>
                                        <p:cTn id="40" dur="500" decel="50000" fill="hold">
                                          <p:stCondLst>
                                            <p:cond delay="0"/>
                                          </p:stCondLst>
                                        </p:cTn>
                                        <p:tgtEl>
                                          <p:spTgt spid="1946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946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9461"/>
                                        </p:tgtEl>
                                        <p:attrNameLst>
                                          <p:attrName>ppt_w</p:attrName>
                                        </p:attrNameLst>
                                      </p:cBhvr>
                                      <p:tavLst>
                                        <p:tav tm="0">
                                          <p:val>
                                            <p:strVal val="#ppt_w*.05"/>
                                          </p:val>
                                        </p:tav>
                                        <p:tav tm="100000">
                                          <p:val>
                                            <p:strVal val="#ppt_w"/>
                                          </p:val>
                                        </p:tav>
                                      </p:tavLst>
                                    </p:anim>
                                    <p:anim calcmode="lin" valueType="num">
                                      <p:cBhvr>
                                        <p:cTn id="43" dur="1000" fill="hold"/>
                                        <p:tgtEl>
                                          <p:spTgt spid="1946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946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946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946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558"/>
            <a:ext cx="4499991" cy="684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
            <a:ext cx="464400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35696" y="2791356"/>
            <a:ext cx="6264696" cy="1323439"/>
          </a:xfrm>
          <a:prstGeom prst="rect">
            <a:avLst/>
          </a:prstGeom>
          <a:noFill/>
        </p:spPr>
        <p:txBody>
          <a:bodyPr wrap="square" rtlCol="0">
            <a:spAutoFit/>
          </a:bodyPr>
          <a:lstStyle/>
          <a:p>
            <a:r>
              <a:rPr lang="en-US" sz="4000" i="1" dirty="0" smtClean="0">
                <a:solidFill>
                  <a:srgbClr val="FF0000"/>
                </a:solidFill>
                <a:latin typeface="Lucida Console" pitchFamily="49" charset="0"/>
                <a:cs typeface="MV Boli" pitchFamily="2" charset="0"/>
              </a:rPr>
              <a:t>Thank you for </a:t>
            </a:r>
          </a:p>
          <a:p>
            <a:r>
              <a:rPr lang="en-US" sz="4000" i="1" dirty="0" smtClean="0">
                <a:solidFill>
                  <a:srgbClr val="FF0000"/>
                </a:solidFill>
                <a:latin typeface="Lucida Console" pitchFamily="49" charset="0"/>
                <a:cs typeface="MV Boli" pitchFamily="2" charset="0"/>
              </a:rPr>
              <a:t>your attention!</a:t>
            </a:r>
            <a:endParaRPr lang="ru-RU" sz="4000" i="1" dirty="0">
              <a:solidFill>
                <a:srgbClr val="FF0000"/>
              </a:solidFill>
              <a:latin typeface="Lucida Console" pitchFamily="49" charset="0"/>
              <a:cs typeface="MV Boli" pitchFamily="2" charset="0"/>
            </a:endParaRPr>
          </a:p>
        </p:txBody>
      </p:sp>
    </p:spTree>
    <p:extLst>
      <p:ext uri="{BB962C8B-B14F-4D97-AF65-F5344CB8AC3E}">
        <p14:creationId xmlns:p14="http://schemas.microsoft.com/office/powerpoint/2010/main" val="25463148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169168" y="1988840"/>
            <a:ext cx="4618856" cy="4525963"/>
          </a:xfrm>
        </p:spPr>
        <p:txBody>
          <a:bodyPr>
            <a:normAutofit/>
          </a:bodyPr>
          <a:lstStyle/>
          <a:p>
            <a:pPr marL="0" indent="0">
              <a:buNone/>
            </a:pPr>
            <a:r>
              <a:rPr lang="en-US" sz="2800" i="1" dirty="0">
                <a:ln w="3175">
                  <a:solidFill>
                    <a:schemeClr val="tx1">
                      <a:alpha val="65000"/>
                    </a:schemeClr>
                  </a:solidFill>
                </a:ln>
                <a:latin typeface="Times New Roman" pitchFamily="18" charset="0"/>
                <a:cs typeface="Times New Roman" pitchFamily="18" charset="0"/>
              </a:rPr>
              <a:t>We always associate the eternal feminine with Konstantin Razumov. In his paintings, he returns to the same image as to preserve the unique features which dear to his heart. </a:t>
            </a:r>
            <a:endParaRPr lang="ru-RU" sz="2800" i="1" dirty="0">
              <a:ln w="3175">
                <a:solidFill>
                  <a:schemeClr val="tx1">
                    <a:alpha val="65000"/>
                  </a:schemeClr>
                </a:solidFill>
              </a:ln>
              <a:latin typeface="Times New Roman" pitchFamily="18" charset="0"/>
              <a:cs typeface="Times New Roman" pitchFamily="18" charset="0"/>
            </a:endParaRPr>
          </a:p>
        </p:txBody>
      </p:sp>
      <p:sp>
        <p:nvSpPr>
          <p:cNvPr id="2" name="Заголовок 1"/>
          <p:cNvSpPr>
            <a:spLocks noGrp="1"/>
          </p:cNvSpPr>
          <p:nvPr>
            <p:ph type="title"/>
          </p:nvPr>
        </p:nvSpPr>
        <p:spPr>
          <a:xfrm>
            <a:off x="1331640" y="0"/>
            <a:ext cx="6624736" cy="1979466"/>
          </a:xfrm>
        </p:spPr>
        <p:txBody>
          <a:bodyPr>
            <a:normAutofit/>
          </a:bodyPr>
          <a:lstStyle/>
          <a:p>
            <a:pPr algn="ctr"/>
            <a:r>
              <a:rPr lang="en-US" sz="4400" i="1" dirty="0">
                <a:ln w="3175">
                  <a:solidFill>
                    <a:schemeClr val="tx1">
                      <a:alpha val="65000"/>
                    </a:schemeClr>
                  </a:solidFill>
                </a:ln>
                <a:solidFill>
                  <a:schemeClr val="tx1"/>
                </a:solidFill>
                <a:latin typeface="Times New Roman" pitchFamily="18" charset="0"/>
                <a:ea typeface="+mn-ea"/>
                <a:cs typeface="Times New Roman" pitchFamily="18" charset="0"/>
              </a:rPr>
              <a:t>Konstantin Razumov </a:t>
            </a:r>
            <a:endParaRPr lang="ru-RU" sz="4400" i="1" dirty="0">
              <a:ln w="3175">
                <a:solidFill>
                  <a:schemeClr val="tx1">
                    <a:alpha val="65000"/>
                  </a:schemeClr>
                </a:solidFill>
              </a:ln>
              <a:solidFill>
                <a:schemeClr val="tx1"/>
              </a:solidFill>
              <a:latin typeface="Times New Roman" pitchFamily="18" charset="0"/>
              <a:ea typeface="+mn-ea"/>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143" y="1412776"/>
            <a:ext cx="3505572" cy="25999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123412"/>
            <a:ext cx="3477847" cy="26257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9335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Объект 1"/>
          <p:cNvSpPr>
            <a:spLocks noGrp="1"/>
          </p:cNvSpPr>
          <p:nvPr>
            <p:ph idx="1"/>
          </p:nvPr>
        </p:nvSpPr>
        <p:spPr>
          <a:xfrm>
            <a:off x="733726" y="592011"/>
            <a:ext cx="7745505" cy="3877815"/>
          </a:xfrm>
        </p:spPr>
        <p:txBody>
          <a:bodyPr/>
          <a:lstStyle/>
          <a:p>
            <a:pPr marL="0" indent="0" algn="ctr">
              <a:buNone/>
            </a:pPr>
            <a:r>
              <a:rPr lang="en-US" sz="2800" i="1" dirty="0">
                <a:ln w="3175">
                  <a:solidFill>
                    <a:schemeClr val="tx1">
                      <a:alpha val="65000"/>
                    </a:schemeClr>
                  </a:solidFill>
                </a:ln>
                <a:latin typeface="Times New Roman" pitchFamily="18" charset="0"/>
                <a:cs typeface="Times New Roman" pitchFamily="18" charset="0"/>
              </a:rPr>
              <a:t>However, the dream of the artist moves to another time, so you will not see a portrait of a modern woman.</a:t>
            </a:r>
          </a:p>
          <a:p>
            <a:pPr algn="ctr"/>
            <a:endParaRPr lang="en-US" sz="2800" i="1" dirty="0">
              <a:ln w="3175">
                <a:solidFill>
                  <a:schemeClr val="tx1">
                    <a:alpha val="65000"/>
                  </a:schemeClr>
                </a:solidFill>
              </a:ln>
              <a:latin typeface="Times New Roman" pitchFamily="18" charset="0"/>
              <a:cs typeface="Times New Roman" pitchFamily="18" charset="0"/>
            </a:endParaRPr>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1840">
            <a:off x="308820" y="2469098"/>
            <a:ext cx="3070233" cy="4001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883" y="2524309"/>
            <a:ext cx="2562379" cy="3932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5449">
            <a:off x="5876986" y="2463007"/>
            <a:ext cx="2807508" cy="405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112047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000"/>
                                        <p:tgtEl>
                                          <p:spTgt spid="4099"/>
                                        </p:tgtEl>
                                      </p:cBhvr>
                                    </p:animEffect>
                                    <p:anim calcmode="lin" valueType="num">
                                      <p:cBhvr>
                                        <p:cTn id="14" dur="1000" fill="hold"/>
                                        <p:tgtEl>
                                          <p:spTgt spid="4099"/>
                                        </p:tgtEl>
                                        <p:attrNameLst>
                                          <p:attrName>ppt_x</p:attrName>
                                        </p:attrNameLst>
                                      </p:cBhvr>
                                      <p:tavLst>
                                        <p:tav tm="0">
                                          <p:val>
                                            <p:strVal val="#ppt_x"/>
                                          </p:val>
                                        </p:tav>
                                        <p:tav tm="100000">
                                          <p:val>
                                            <p:strVal val="#ppt_x"/>
                                          </p:val>
                                        </p:tav>
                                      </p:tavLst>
                                    </p:anim>
                                    <p:anim calcmode="lin" valueType="num">
                                      <p:cBhvr>
                                        <p:cTn id="15" dur="1000" fill="hold"/>
                                        <p:tgtEl>
                                          <p:spTgt spid="409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anim calcmode="lin" valueType="num">
                                      <p:cBhvr>
                                        <p:cTn id="20" dur="1000" fill="hold"/>
                                        <p:tgtEl>
                                          <p:spTgt spid="4100"/>
                                        </p:tgtEl>
                                        <p:attrNameLst>
                                          <p:attrName>ppt_x</p:attrName>
                                        </p:attrNameLst>
                                      </p:cBhvr>
                                      <p:tavLst>
                                        <p:tav tm="0">
                                          <p:val>
                                            <p:strVal val="#ppt_x"/>
                                          </p:val>
                                        </p:tav>
                                        <p:tav tm="100000">
                                          <p:val>
                                            <p:strVal val="#ppt_x"/>
                                          </p:val>
                                        </p:tav>
                                      </p:tavLst>
                                    </p:anim>
                                    <p:anim calcmode="lin" valueType="num">
                                      <p:cBhvr>
                                        <p:cTn id="21"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159688" y="1340768"/>
            <a:ext cx="4762872" cy="4525963"/>
          </a:xfrm>
        </p:spPr>
        <p:txBody>
          <a:bodyPr>
            <a:normAutofit/>
          </a:bodyPr>
          <a:lstStyle/>
          <a:p>
            <a:pPr marL="0" indent="0" algn="ctr">
              <a:buNone/>
            </a:pPr>
            <a:r>
              <a:rPr lang="en-US" sz="2800" b="1" i="1" dirty="0">
                <a:ln w="3175">
                  <a:solidFill>
                    <a:schemeClr val="tx1">
                      <a:alpha val="65000"/>
                    </a:schemeClr>
                  </a:solidFill>
                </a:ln>
                <a:solidFill>
                  <a:srgbClr val="00B0F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Konstantin Razumov was born in 1974 in Zarinsk. He studied art first at Novoaltaisk Art School, then at the Russian Academy of Painting, Sculpture and Architecture. Now the artist lives and works in Moscow</a:t>
            </a:r>
            <a:r>
              <a:rPr lang="en-US" sz="2800" b="1" i="1" dirty="0">
                <a:ln w="3175">
                  <a:solidFill>
                    <a:schemeClr val="tx1">
                      <a:alpha val="65000"/>
                    </a:schemeClr>
                  </a:solidFill>
                </a:ln>
                <a:solidFill>
                  <a:srgbClr val="00B0F0"/>
                </a:solidFill>
                <a:latin typeface="Verdana" pitchFamily="34" charset="0"/>
                <a:ea typeface="Verdana" pitchFamily="34" charset="0"/>
                <a:cs typeface="Verdana" pitchFamily="34" charset="0"/>
              </a:rPr>
              <a:t>.</a:t>
            </a:r>
            <a:endParaRPr lang="ru-RU" sz="2800" b="1" i="1" dirty="0">
              <a:ln w="3175">
                <a:solidFill>
                  <a:schemeClr val="tx1">
                    <a:alpha val="65000"/>
                  </a:schemeClr>
                </a:solidFill>
              </a:ln>
              <a:solidFill>
                <a:srgbClr val="00B0F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902823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683568" y="548680"/>
            <a:ext cx="7745505" cy="3877815"/>
          </a:xfrm>
        </p:spPr>
        <p:txBody>
          <a:bodyPr>
            <a:normAutofit/>
          </a:bodyPr>
          <a:lstStyle/>
          <a:p>
            <a:pPr marL="0" indent="0" algn="ctr">
              <a:buNone/>
            </a:pPr>
            <a:r>
              <a:rPr lang="en-US" sz="2800" i="1" dirty="0">
                <a:ln w="3175">
                  <a:solidFill>
                    <a:schemeClr val="tx1">
                      <a:alpha val="65000"/>
                    </a:schemeClr>
                  </a:solidFill>
                </a:ln>
                <a:latin typeface="Times New Roman" pitchFamily="18" charset="0"/>
                <a:cs typeface="Times New Roman" pitchFamily="18" charset="0"/>
              </a:rPr>
              <a:t>Many styles was influenced on Konstantin Razumov formation as an artist , but in the end he gave the benefit of the combination of realism and impressionism.</a:t>
            </a:r>
            <a:endParaRPr lang="ru-RU" sz="2800" i="1" dirty="0">
              <a:ln w="3175">
                <a:solidFill>
                  <a:schemeClr val="tx1">
                    <a:alpha val="65000"/>
                  </a:schemeClr>
                </a:solidFill>
              </a:ln>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4292">
            <a:off x="205062" y="2844663"/>
            <a:ext cx="3022183" cy="38486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831">
            <a:off x="6009266" y="2828969"/>
            <a:ext cx="2957928" cy="38215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106" y="2565746"/>
            <a:ext cx="3024336" cy="4067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1083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barn(inVertical)">
                                      <p:cBhvr>
                                        <p:cTn id="11" dur="500"/>
                                        <p:tgtEl>
                                          <p:spTgt spid="614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barn(inVertical)">
                                      <p:cBhvr>
                                        <p:cTn id="15"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4788024" y="1268760"/>
            <a:ext cx="4176464" cy="3877815"/>
          </a:xfrm>
        </p:spPr>
        <p:txBody>
          <a:bodyPr>
            <a:normAutofit/>
          </a:bodyPr>
          <a:lstStyle/>
          <a:p>
            <a:pPr marL="0" indent="0" algn="r">
              <a:buNone/>
            </a:pPr>
            <a:r>
              <a:rPr lang="en-US" sz="2800" i="1" dirty="0">
                <a:ln w="3175">
                  <a:solidFill>
                    <a:schemeClr val="tx1">
                      <a:alpha val="65000"/>
                    </a:schemeClr>
                  </a:solidFill>
                </a:ln>
                <a:latin typeface="Times New Roman" pitchFamily="18" charset="0"/>
                <a:cs typeface="Times New Roman" pitchFamily="18" charset="0"/>
              </a:rPr>
              <a:t>This can be seen in any of his paintings: he writes a realistic portrait, but the backgrounds are usually deprived of specificity which characteristic for Impressionism.</a:t>
            </a:r>
            <a:endParaRPr lang="ru-RU" sz="2800" i="1" dirty="0">
              <a:ln w="3175">
                <a:solidFill>
                  <a:schemeClr val="tx1">
                    <a:alpha val="65000"/>
                  </a:schemeClr>
                </a:solidFill>
              </a:ln>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1" y="268287"/>
            <a:ext cx="3696072" cy="3055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792">
            <a:off x="2958270" y="3874783"/>
            <a:ext cx="3333750" cy="2795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8749">
            <a:off x="491032" y="3639882"/>
            <a:ext cx="2433638" cy="3048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4569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circle(in)">
                                      <p:cBhvr>
                                        <p:cTn id="11" dur="2000"/>
                                        <p:tgtEl>
                                          <p:spTgt spid="7172"/>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circle(in)">
                                      <p:cBhvr>
                                        <p:cTn id="15"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2" name="Объект 1"/>
          <p:cNvSpPr>
            <a:spLocks noGrp="1"/>
          </p:cNvSpPr>
          <p:nvPr>
            <p:ph idx="1"/>
          </p:nvPr>
        </p:nvSpPr>
        <p:spPr>
          <a:xfrm>
            <a:off x="179512" y="1268760"/>
            <a:ext cx="3672407" cy="4608512"/>
          </a:xfrm>
        </p:spPr>
        <p:txBody>
          <a:bodyPr>
            <a:normAutofit fontScale="92500"/>
          </a:bodyPr>
          <a:lstStyle/>
          <a:p>
            <a:pPr marL="0" indent="0">
              <a:buNone/>
            </a:pPr>
            <a:r>
              <a:rPr lang="en-US" sz="2800" i="1" dirty="0">
                <a:ln w="3175">
                  <a:solidFill>
                    <a:schemeClr val="tx1">
                      <a:alpha val="65000"/>
                    </a:schemeClr>
                  </a:solidFill>
                </a:ln>
                <a:latin typeface="Times New Roman" pitchFamily="18" charset="0"/>
                <a:cs typeface="Times New Roman" pitchFamily="18" charset="0"/>
              </a:rPr>
              <a:t>The woman is charming, refined and feminine in paintings by Konstantin Razumov and quite unlike the modern ladies. The artist writes extremely realistic features of the woman. In fact, it is the same lovely lady who </a:t>
            </a:r>
            <a:r>
              <a:rPr lang="en-US" sz="2800" i="1" dirty="0" smtClean="0">
                <a:ln w="3175">
                  <a:solidFill>
                    <a:schemeClr val="tx1">
                      <a:alpha val="65000"/>
                    </a:schemeClr>
                  </a:solidFill>
                </a:ln>
                <a:latin typeface="Times New Roman" pitchFamily="18" charset="0"/>
                <a:cs typeface="Times New Roman" pitchFamily="18" charset="0"/>
              </a:rPr>
              <a:t>passes </a:t>
            </a:r>
            <a:r>
              <a:rPr lang="en-US" sz="2800" i="1" dirty="0">
                <a:ln w="3175">
                  <a:solidFill>
                    <a:schemeClr val="tx1">
                      <a:alpha val="65000"/>
                    </a:schemeClr>
                  </a:solidFill>
                </a:ln>
                <a:latin typeface="Times New Roman" pitchFamily="18" charset="0"/>
                <a:cs typeface="Times New Roman" pitchFamily="18" charset="0"/>
              </a:rPr>
              <a:t>from one picture to another. </a:t>
            </a:r>
            <a:endParaRPr lang="ru-RU" sz="2800" i="1" dirty="0">
              <a:ln w="3175">
                <a:solidFill>
                  <a:schemeClr val="tx1">
                    <a:alpha val="65000"/>
                  </a:schemeClr>
                </a:solidFill>
              </a:ln>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51401">
            <a:off x="6634471" y="467139"/>
            <a:ext cx="2350806" cy="3231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577" y="4022784"/>
            <a:ext cx="4068341" cy="2626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92093">
            <a:off x="4035398" y="478269"/>
            <a:ext cx="2264060" cy="3234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3214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0.70"/>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p:cTn id="13" dur="1000" fill="hold"/>
                                        <p:tgtEl>
                                          <p:spTgt spid="8194"/>
                                        </p:tgtEl>
                                        <p:attrNameLst>
                                          <p:attrName>ppt_w</p:attrName>
                                        </p:attrNameLst>
                                      </p:cBhvr>
                                      <p:tavLst>
                                        <p:tav tm="0">
                                          <p:val>
                                            <p:strVal val="#ppt_w*0.70"/>
                                          </p:val>
                                        </p:tav>
                                        <p:tav tm="100000">
                                          <p:val>
                                            <p:strVal val="#ppt_w"/>
                                          </p:val>
                                        </p:tav>
                                      </p:tavLst>
                                    </p:anim>
                                    <p:anim calcmode="lin" valueType="num">
                                      <p:cBhvr>
                                        <p:cTn id="14" dur="1000" fill="hold"/>
                                        <p:tgtEl>
                                          <p:spTgt spid="8194"/>
                                        </p:tgtEl>
                                        <p:attrNameLst>
                                          <p:attrName>ppt_h</p:attrName>
                                        </p:attrNameLst>
                                      </p:cBhvr>
                                      <p:tavLst>
                                        <p:tav tm="0">
                                          <p:val>
                                            <p:strVal val="#ppt_h"/>
                                          </p:val>
                                        </p:tav>
                                        <p:tav tm="100000">
                                          <p:val>
                                            <p:strVal val="#ppt_h"/>
                                          </p:val>
                                        </p:tav>
                                      </p:tavLst>
                                    </p:anim>
                                    <p:animEffect transition="in" filter="fade">
                                      <p:cBhvr>
                                        <p:cTn id="15" dur="1000"/>
                                        <p:tgtEl>
                                          <p:spTgt spid="8194"/>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 calcmode="lin" valueType="num">
                                      <p:cBhvr>
                                        <p:cTn id="19" dur="1000" fill="hold"/>
                                        <p:tgtEl>
                                          <p:spTgt spid="8195"/>
                                        </p:tgtEl>
                                        <p:attrNameLst>
                                          <p:attrName>ppt_w</p:attrName>
                                        </p:attrNameLst>
                                      </p:cBhvr>
                                      <p:tavLst>
                                        <p:tav tm="0">
                                          <p:val>
                                            <p:strVal val="#ppt_w*0.70"/>
                                          </p:val>
                                        </p:tav>
                                        <p:tav tm="100000">
                                          <p:val>
                                            <p:strVal val="#ppt_w"/>
                                          </p:val>
                                        </p:tav>
                                      </p:tavLst>
                                    </p:anim>
                                    <p:anim calcmode="lin" valueType="num">
                                      <p:cBhvr>
                                        <p:cTn id="20" dur="1000" fill="hold"/>
                                        <p:tgtEl>
                                          <p:spTgt spid="8195"/>
                                        </p:tgtEl>
                                        <p:attrNameLst>
                                          <p:attrName>ppt_h</p:attrName>
                                        </p:attrNameLst>
                                      </p:cBhvr>
                                      <p:tavLst>
                                        <p:tav tm="0">
                                          <p:val>
                                            <p:strVal val="#ppt_h"/>
                                          </p:val>
                                        </p:tav>
                                        <p:tav tm="100000">
                                          <p:val>
                                            <p:strVal val="#ppt_h"/>
                                          </p:val>
                                        </p:tav>
                                      </p:tavLst>
                                    </p:anim>
                                    <p:animEffect transition="in" filter="fade">
                                      <p:cBhvr>
                                        <p:cTn id="21"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Ref idx="1001">
        <a:schemeClr val="bg2"/>
      </p:bgRef>
    </p:bg>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en-US" dirty="0" smtClean="0">
                <a:solidFill>
                  <a:schemeClr val="bg2">
                    <a:lumMod val="50000"/>
                  </a:schemeClr>
                </a:solidFill>
              </a:rPr>
              <a:t>Gallery</a:t>
            </a:r>
            <a:endParaRPr lang="ru-RU" dirty="0">
              <a:solidFill>
                <a:schemeClr val="bg2">
                  <a:lumMod val="50000"/>
                </a:schemeClr>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56480">
            <a:off x="964689" y="1761080"/>
            <a:ext cx="3378416" cy="4750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4765">
            <a:off x="4805457" y="1726309"/>
            <a:ext cx="3476313" cy="4820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6702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219"/>
                                        </p:tgtEl>
                                        <p:attrNameLst>
                                          <p:attrName>style.visibility</p:attrName>
                                        </p:attrNameLst>
                                      </p:cBhvr>
                                      <p:to>
                                        <p:strVal val="visible"/>
                                      </p:to>
                                    </p:set>
                                    <p:anim calcmode="lin" valueType="num">
                                      <p:cBhvr>
                                        <p:cTn id="14" dur="1000" fill="hold"/>
                                        <p:tgtEl>
                                          <p:spTgt spid="9219"/>
                                        </p:tgtEl>
                                        <p:attrNameLst>
                                          <p:attrName>ppt_w</p:attrName>
                                        </p:attrNameLst>
                                      </p:cBhvr>
                                      <p:tavLst>
                                        <p:tav tm="0">
                                          <p:val>
                                            <p:fltVal val="0"/>
                                          </p:val>
                                        </p:tav>
                                        <p:tav tm="100000">
                                          <p:val>
                                            <p:strVal val="#ppt_w"/>
                                          </p:val>
                                        </p:tav>
                                      </p:tavLst>
                                    </p:anim>
                                    <p:anim calcmode="lin" valueType="num">
                                      <p:cBhvr>
                                        <p:cTn id="15" dur="1000" fill="hold"/>
                                        <p:tgtEl>
                                          <p:spTgt spid="9219"/>
                                        </p:tgtEl>
                                        <p:attrNameLst>
                                          <p:attrName>ppt_h</p:attrName>
                                        </p:attrNameLst>
                                      </p:cBhvr>
                                      <p:tavLst>
                                        <p:tav tm="0">
                                          <p:val>
                                            <p:fltVal val="0"/>
                                          </p:val>
                                        </p:tav>
                                        <p:tav tm="100000">
                                          <p:val>
                                            <p:strVal val="#ppt_h"/>
                                          </p:val>
                                        </p:tav>
                                      </p:tavLst>
                                    </p:anim>
                                    <p:anim calcmode="lin" valueType="num">
                                      <p:cBhvr>
                                        <p:cTn id="16" dur="1000" fill="hold"/>
                                        <p:tgtEl>
                                          <p:spTgt spid="9219"/>
                                        </p:tgtEl>
                                        <p:attrNameLst>
                                          <p:attrName>style.rotation</p:attrName>
                                        </p:attrNameLst>
                                      </p:cBhvr>
                                      <p:tavLst>
                                        <p:tav tm="0">
                                          <p:val>
                                            <p:fltVal val="90"/>
                                          </p:val>
                                        </p:tav>
                                        <p:tav tm="100000">
                                          <p:val>
                                            <p:fltVal val="0"/>
                                          </p:val>
                                        </p:tav>
                                      </p:tavLst>
                                    </p:anim>
                                    <p:animEffect transition="in" filter="fade">
                                      <p:cBhvr>
                                        <p:cTn id="17"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1_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2.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3.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4.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5.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6.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7.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ppt/theme/themeOverride8.xml><?xml version="1.0" encoding="utf-8"?>
<a:themeOverride xmlns:a="http://schemas.openxmlformats.org/drawingml/2006/main">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themeOverride>
</file>

<file path=docProps/app.xml><?xml version="1.0" encoding="utf-8"?>
<Properties xmlns="http://schemas.openxmlformats.org/officeDocument/2006/extended-properties" xmlns:vt="http://schemas.openxmlformats.org/officeDocument/2006/docPropsVTypes">
  <TotalTime>219</TotalTime>
  <Words>364</Words>
  <Application>Microsoft Office PowerPoint</Application>
  <PresentationFormat>Экран (4:3)</PresentationFormat>
  <Paragraphs>21</Paragraphs>
  <Slides>21</Slides>
  <Notes>0</Notes>
  <HiddenSlides>0</HiddenSlides>
  <MMClips>0</MMClips>
  <ScaleCrop>false</ScaleCrop>
  <HeadingPairs>
    <vt:vector size="4" baseType="variant">
      <vt:variant>
        <vt:lpstr>Тема</vt:lpstr>
      </vt:variant>
      <vt:variant>
        <vt:i4>3</vt:i4>
      </vt:variant>
      <vt:variant>
        <vt:lpstr>Заголовки слайдов</vt:lpstr>
      </vt:variant>
      <vt:variant>
        <vt:i4>21</vt:i4>
      </vt:variant>
    </vt:vector>
  </HeadingPairs>
  <TitlesOfParts>
    <vt:vector size="24" baseType="lpstr">
      <vt:lpstr>Тема Office</vt:lpstr>
      <vt:lpstr>Твердый переплет</vt:lpstr>
      <vt:lpstr>1_Твердый переплет</vt:lpstr>
      <vt:lpstr>«My favorite artists: Konstantin Razumov and Alois Arnegger»</vt:lpstr>
      <vt:lpstr>Презентация PowerPoint</vt:lpstr>
      <vt:lpstr>Konstantin Razumov </vt:lpstr>
      <vt:lpstr>Презентация PowerPoint</vt:lpstr>
      <vt:lpstr>Презентация PowerPoint</vt:lpstr>
      <vt:lpstr>Презентация PowerPoint</vt:lpstr>
      <vt:lpstr>Презентация PowerPoint</vt:lpstr>
      <vt:lpstr>Презентация PowerPoint</vt:lpstr>
      <vt:lpstr>Gallery</vt:lpstr>
      <vt:lpstr>Презентация PowerPoint</vt:lpstr>
      <vt:lpstr>Презентация PowerPoint</vt:lpstr>
      <vt:lpstr>Презентация PowerPoint</vt:lpstr>
      <vt:lpstr>Alois Arnegger</vt:lpstr>
      <vt:lpstr>Презентация PowerPoint</vt:lpstr>
      <vt:lpstr>Презентация PowerPoint</vt:lpstr>
      <vt:lpstr>Презентация PowerPoint</vt:lpstr>
      <vt:lpstr>Gallery</vt:lpstr>
      <vt:lpstr>Gallery</vt:lpstr>
      <vt:lpstr>Презентация PowerPoint</vt:lpstr>
      <vt:lpstr>Презентация PowerPoint</vt:lpstr>
      <vt:lpstr>Презентация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favorite artists: Konstantin Razumov and Alois Arnegger»</dc:title>
  <dc:creator>Пользователь Windows</dc:creator>
  <cp:lastModifiedBy>Пользователь Windows</cp:lastModifiedBy>
  <cp:revision>21</cp:revision>
  <dcterms:created xsi:type="dcterms:W3CDTF">2013-04-08T16:26:50Z</dcterms:created>
  <dcterms:modified xsi:type="dcterms:W3CDTF">2014-05-02T10:48:24Z</dcterms:modified>
</cp:coreProperties>
</file>