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960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226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116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71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768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549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702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894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559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301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240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D9813-4A0E-470B-AE29-3CDA5A36407E}" type="datetimeFigureOut">
              <a:rPr lang="uk-UA" smtClean="0"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79F2B-5F1A-4996-9D69-C3997BC75CE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649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ПРОФІЛАКТИКА ЦУКРОВОГО ДІАБЕТУ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88069" y="5445224"/>
            <a:ext cx="6944816" cy="1752600"/>
          </a:xfrm>
        </p:spPr>
        <p:txBody>
          <a:bodyPr/>
          <a:lstStyle/>
          <a:p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upload.wikimedia.org/wikipedia/commons/thumb/4/43/Blue_circle_for_diabetes.svg/200px-Blue_circle_for_diabete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84378"/>
            <a:ext cx="4557314" cy="455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19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3125" y="116632"/>
            <a:ext cx="70392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solidFill>
                  <a:srgbClr val="0070C0"/>
                </a:solidFill>
              </a:rPr>
              <a:t>Чи небезпечний цукровий діабет?</a:t>
            </a:r>
            <a:endParaRPr lang="uk-UA" sz="36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980728"/>
            <a:ext cx="81369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Украй важливо знати, що цукровий діабет небезпечний не сам по собі, а своїми ускладненнями. Основна причина розвитку ускладнень - це тривале підвищення цукру в крові (хронічна гіперглікемія). При високому рівні цукру в крові в першу чергу страждають дрібні кровоносні судини й нерви всього організму.</a:t>
            </a:r>
          </a:p>
        </p:txBody>
      </p:sp>
      <p:pic>
        <p:nvPicPr>
          <p:cNvPr id="9218" name="Picture 2" descr="http://ohmatdit.com.ua/wp-content/uploads/stress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122585"/>
            <a:ext cx="5976664" cy="3735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65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FF0000"/>
                </a:solidFill>
              </a:rPr>
              <a:t>Сьогодні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всім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необхідно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зрозуміти</a:t>
            </a:r>
            <a:r>
              <a:rPr lang="ru-RU" sz="3200" b="1" dirty="0">
                <a:solidFill>
                  <a:srgbClr val="FF0000"/>
                </a:solidFill>
              </a:rPr>
              <a:t> та </a:t>
            </a:r>
            <a:r>
              <a:rPr lang="ru-RU" sz="3200" b="1" dirty="0" err="1">
                <a:solidFill>
                  <a:srgbClr val="FF0000"/>
                </a:solidFill>
              </a:rPr>
              <a:t>завжди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пам’ятати</a:t>
            </a:r>
            <a:r>
              <a:rPr lang="ru-RU" sz="3200" b="1" dirty="0">
                <a:solidFill>
                  <a:srgbClr val="FF0000"/>
                </a:solidFill>
              </a:rPr>
              <a:t>:</a:t>
            </a:r>
            <a:endParaRPr lang="uk-UA" sz="32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3910" y="1916832"/>
            <a:ext cx="73601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B0F0"/>
                </a:solidFill>
              </a:rPr>
              <a:t>ДІАБЕТ ПОТРЕБУЄ УВАГИ ДО </a:t>
            </a:r>
            <a:r>
              <a:rPr lang="ru-RU" sz="3600" b="1" dirty="0" smtClean="0">
                <a:solidFill>
                  <a:srgbClr val="00B0F0"/>
                </a:solidFill>
              </a:rPr>
              <a:t>СЕБЕ!!!</a:t>
            </a:r>
            <a:endParaRPr lang="uk-UA" sz="3600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612" y="3123109"/>
            <a:ext cx="80108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rgbClr val="FF0000"/>
                </a:solidFill>
              </a:rPr>
              <a:t>Діабет</a:t>
            </a:r>
            <a:r>
              <a:rPr lang="ru-RU" sz="2800" dirty="0"/>
              <a:t> </a:t>
            </a:r>
            <a:r>
              <a:rPr lang="ru-RU" sz="3200" dirty="0">
                <a:solidFill>
                  <a:srgbClr val="002060"/>
                </a:solidFill>
              </a:rPr>
              <a:t>- </a:t>
            </a:r>
            <a:r>
              <a:rPr lang="ru-RU" sz="3200" dirty="0" err="1">
                <a:solidFill>
                  <a:srgbClr val="002060"/>
                </a:solidFill>
              </a:rPr>
              <a:t>захворювання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підступне</a:t>
            </a:r>
            <a:r>
              <a:rPr lang="ru-RU" sz="3200" dirty="0">
                <a:solidFill>
                  <a:srgbClr val="002060"/>
                </a:solidFill>
              </a:rPr>
              <a:t>, і </a:t>
            </a:r>
            <a:r>
              <a:rPr lang="ru-RU" sz="3200" dirty="0" err="1">
                <a:solidFill>
                  <a:srgbClr val="002060"/>
                </a:solidFill>
              </a:rPr>
              <a:t>дотримання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деяких</a:t>
            </a:r>
            <a:r>
              <a:rPr lang="ru-RU" sz="3200" dirty="0">
                <a:solidFill>
                  <a:srgbClr val="002060"/>
                </a:solidFill>
              </a:rPr>
              <a:t>, на перший </a:t>
            </a:r>
            <a:r>
              <a:rPr lang="ru-RU" sz="3200" dirty="0" err="1">
                <a:solidFill>
                  <a:srgbClr val="002060"/>
                </a:solidFill>
              </a:rPr>
              <a:t>погляд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складних</a:t>
            </a:r>
            <a:r>
              <a:rPr lang="ru-RU" sz="3200" dirty="0">
                <a:solidFill>
                  <a:srgbClr val="002060"/>
                </a:solidFill>
              </a:rPr>
              <a:t>, але на </a:t>
            </a:r>
            <a:r>
              <a:rPr lang="ru-RU" sz="3200" dirty="0" err="1">
                <a:solidFill>
                  <a:srgbClr val="002060"/>
                </a:solidFill>
              </a:rPr>
              <a:t>практиці</a:t>
            </a:r>
            <a:r>
              <a:rPr lang="ru-RU" sz="3200" dirty="0">
                <a:solidFill>
                  <a:srgbClr val="002060"/>
                </a:solidFill>
              </a:rPr>
              <a:t> абсолютно </a:t>
            </a:r>
            <a:r>
              <a:rPr lang="ru-RU" sz="3200" dirty="0" err="1">
                <a:solidFill>
                  <a:srgbClr val="002060"/>
                </a:solidFill>
              </a:rPr>
              <a:t>прийнятних</a:t>
            </a:r>
            <a:r>
              <a:rPr lang="ru-RU" sz="3200" dirty="0">
                <a:solidFill>
                  <a:srgbClr val="002060"/>
                </a:solidFill>
              </a:rPr>
              <a:t> правил, дозволить </a:t>
            </a:r>
            <a:r>
              <a:rPr lang="ru-RU" sz="3200" dirty="0" err="1">
                <a:solidFill>
                  <a:srgbClr val="002060"/>
                </a:solidFill>
              </a:rPr>
              <a:t>запобігти</a:t>
            </a:r>
            <a:r>
              <a:rPr lang="ru-RU" sz="3200" dirty="0">
                <a:solidFill>
                  <a:srgbClr val="002060"/>
                </a:solidFill>
              </a:rPr>
              <a:t> лиху.</a:t>
            </a:r>
            <a:endParaRPr lang="uk-U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40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856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Щоб</a:t>
            </a:r>
            <a:r>
              <a:rPr lang="ru-RU" sz="3200" dirty="0"/>
              <a:t> </a:t>
            </a:r>
            <a:r>
              <a:rPr lang="ru-RU" sz="3200" dirty="0" err="1"/>
              <a:t>впоратися</a:t>
            </a:r>
            <a:r>
              <a:rPr lang="ru-RU" sz="3200" dirty="0"/>
              <a:t> з </a:t>
            </a:r>
            <a:r>
              <a:rPr lang="ru-RU" sz="3200" dirty="0" err="1"/>
              <a:t>діабетом</a:t>
            </a:r>
            <a:r>
              <a:rPr lang="ru-RU" sz="3200" dirty="0"/>
              <a:t> в </a:t>
            </a:r>
            <a:r>
              <a:rPr lang="ru-RU" sz="3200" dirty="0" err="1"/>
              <a:t>різних</a:t>
            </a:r>
            <a:r>
              <a:rPr lang="ru-RU" sz="3200" dirty="0"/>
              <a:t> </a:t>
            </a:r>
            <a:r>
              <a:rPr lang="ru-RU" sz="3200" dirty="0" err="1"/>
              <a:t>життєвих</a:t>
            </a:r>
            <a:r>
              <a:rPr lang="ru-RU" sz="3200" dirty="0"/>
              <a:t> </a:t>
            </a:r>
            <a:r>
              <a:rPr lang="ru-RU" sz="3200" dirty="0" err="1"/>
              <a:t>ситуаціях</a:t>
            </a:r>
            <a:r>
              <a:rPr lang="ru-RU" sz="3200" dirty="0"/>
              <a:t> та позитивно </a:t>
            </a:r>
            <a:r>
              <a:rPr lang="ru-RU" sz="3200" dirty="0" err="1"/>
              <a:t>ставитись</a:t>
            </a:r>
            <a:r>
              <a:rPr lang="ru-RU" sz="3200" dirty="0"/>
              <a:t> до </a:t>
            </a:r>
            <a:r>
              <a:rPr lang="ru-RU" sz="3200" dirty="0" err="1"/>
              <a:t>хвороби</a:t>
            </a:r>
            <a:r>
              <a:rPr lang="ru-RU" sz="3200" dirty="0"/>
              <a:t>, </a:t>
            </a:r>
            <a:r>
              <a:rPr lang="ru-RU" sz="3200" dirty="0" err="1"/>
              <a:t>необхідно</a:t>
            </a:r>
            <a:r>
              <a:rPr lang="ru-RU" sz="3200" dirty="0"/>
              <a:t> пройти </a:t>
            </a:r>
            <a:r>
              <a:rPr lang="ru-RU" sz="3200" dirty="0" err="1"/>
              <a:t>навчання</a:t>
            </a:r>
            <a:r>
              <a:rPr lang="ru-RU" sz="3200" dirty="0"/>
              <a:t> в «</a:t>
            </a:r>
            <a:r>
              <a:rPr lang="ru-RU" sz="3200" dirty="0" err="1"/>
              <a:t>Школі</a:t>
            </a:r>
            <a:r>
              <a:rPr lang="ru-RU" sz="3200" dirty="0"/>
              <a:t> </a:t>
            </a:r>
            <a:r>
              <a:rPr lang="ru-RU" sz="3200" dirty="0" err="1"/>
              <a:t>діабету</a:t>
            </a:r>
            <a:r>
              <a:rPr lang="ru-RU" sz="3200" dirty="0"/>
              <a:t>»</a:t>
            </a:r>
            <a:r>
              <a:rPr lang="ru-RU" sz="3200" b="1" dirty="0"/>
              <a:t>.</a:t>
            </a:r>
            <a:endParaRPr lang="uk-UA" sz="3200" dirty="0"/>
          </a:p>
        </p:txBody>
      </p:sp>
      <p:pic>
        <p:nvPicPr>
          <p:cNvPr id="10242" name="Picture 2" descr="http://news.city.zt.ua/uploads/posts/2011-08/1314650814_zdorovya-diti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49417"/>
            <a:ext cx="3816424" cy="4908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15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6310" y="836712"/>
            <a:ext cx="916030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err="1">
                <a:solidFill>
                  <a:srgbClr val="002060"/>
                </a:solidFill>
              </a:rPr>
              <a:t>Хворіти</a:t>
            </a:r>
            <a:r>
              <a:rPr lang="ru-RU" sz="4800" b="1" dirty="0">
                <a:solidFill>
                  <a:srgbClr val="002060"/>
                </a:solidFill>
              </a:rPr>
              <a:t> на </a:t>
            </a:r>
            <a:r>
              <a:rPr lang="ru-RU" sz="4800" b="1" dirty="0" err="1">
                <a:solidFill>
                  <a:srgbClr val="002060"/>
                </a:solidFill>
              </a:rPr>
              <a:t>діабет</a:t>
            </a:r>
            <a:r>
              <a:rPr lang="ru-RU" sz="4800" b="1" dirty="0">
                <a:solidFill>
                  <a:srgbClr val="002060"/>
                </a:solidFill>
              </a:rPr>
              <a:t> - все одно, </a:t>
            </a:r>
            <a:r>
              <a:rPr lang="ru-RU" sz="4800" b="1" dirty="0" err="1">
                <a:solidFill>
                  <a:srgbClr val="002060"/>
                </a:solidFill>
              </a:rPr>
              <a:t>що</a:t>
            </a:r>
            <a:r>
              <a:rPr lang="ru-RU" sz="4800" b="1" dirty="0">
                <a:solidFill>
                  <a:srgbClr val="002060"/>
                </a:solidFill>
              </a:rPr>
              <a:t> вести машину по </a:t>
            </a:r>
            <a:r>
              <a:rPr lang="ru-RU" sz="4800" b="1" dirty="0" err="1">
                <a:solidFill>
                  <a:srgbClr val="002060"/>
                </a:solidFill>
              </a:rPr>
              <a:t>швидкісній</a:t>
            </a:r>
            <a:r>
              <a:rPr lang="ru-RU" sz="4800" b="1" dirty="0">
                <a:solidFill>
                  <a:srgbClr val="002060"/>
                </a:solidFill>
              </a:rPr>
              <a:t> </a:t>
            </a:r>
            <a:r>
              <a:rPr lang="ru-RU" sz="4800" b="1" dirty="0" err="1">
                <a:solidFill>
                  <a:srgbClr val="002060"/>
                </a:solidFill>
              </a:rPr>
              <a:t>дорозі</a:t>
            </a:r>
            <a:r>
              <a:rPr lang="ru-RU" sz="4800" b="1" dirty="0">
                <a:solidFill>
                  <a:srgbClr val="002060"/>
                </a:solidFill>
              </a:rPr>
              <a:t> -</a:t>
            </a:r>
          </a:p>
          <a:p>
            <a:r>
              <a:rPr lang="ru-RU" sz="4800" b="1" dirty="0">
                <a:solidFill>
                  <a:srgbClr val="002060"/>
                </a:solidFill>
              </a:rPr>
              <a:t>треба просто знати правила </a:t>
            </a:r>
            <a:r>
              <a:rPr lang="ru-RU" sz="4800" b="1" dirty="0" err="1" smtClean="0">
                <a:solidFill>
                  <a:srgbClr val="002060"/>
                </a:solidFill>
              </a:rPr>
              <a:t>руху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1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1470025"/>
          </a:xfrm>
        </p:spPr>
        <p:txBody>
          <a:bodyPr>
            <a:normAutofit/>
          </a:bodyPr>
          <a:lstStyle/>
          <a:p>
            <a:r>
              <a:rPr lang="uk-UA" sz="7200" b="1" dirty="0" smtClean="0">
                <a:solidFill>
                  <a:srgbClr val="002060"/>
                </a:solidFill>
              </a:rPr>
              <a:t>Дякую за увагу !</a:t>
            </a:r>
            <a:endParaRPr lang="uk-UA" sz="7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45" y="61781"/>
            <a:ext cx="687625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B050"/>
                </a:solidFill>
              </a:rPr>
              <a:t>Цукровий діабет</a:t>
            </a:r>
            <a:r>
              <a:rPr lang="uk-UA" sz="2400" b="1" dirty="0">
                <a:solidFill>
                  <a:srgbClr val="00B050"/>
                </a:solidFill>
              </a:rPr>
              <a:t> - це захворювання,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основною ознакою якого є стійке підвищення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рівня цукру в крові. Тому для діагностики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цукрового діабету найбільш інформативним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методом є визначення рівня глюкози в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капілярній крові (береться з пальця) або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венозної (береться з вени) протягом дня, або,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що більш надійно, визначення рівня глюкози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натще (не їсти мінімум 10 годин перед</a:t>
            </a:r>
          </a:p>
          <a:p>
            <a:r>
              <a:rPr lang="uk-UA" sz="2400" b="1" dirty="0">
                <a:solidFill>
                  <a:srgbClr val="00B050"/>
                </a:solidFill>
              </a:rPr>
              <a:t>дослідженням).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7057" y="6315610"/>
            <a:ext cx="89291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Нормальний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рівень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глюкози</a:t>
            </a:r>
            <a:r>
              <a:rPr lang="ru-RU" sz="2400" b="1" dirty="0">
                <a:solidFill>
                  <a:srgbClr val="FF0000"/>
                </a:solidFill>
              </a:rPr>
              <a:t> в </a:t>
            </a:r>
            <a:r>
              <a:rPr lang="ru-RU" sz="2400" b="1" dirty="0" err="1" smtClean="0">
                <a:solidFill>
                  <a:srgbClr val="FF0000"/>
                </a:solidFill>
              </a:rPr>
              <a:t>крові-від</a:t>
            </a:r>
            <a:r>
              <a:rPr lang="ru-RU" sz="2400" b="1" dirty="0">
                <a:solidFill>
                  <a:srgbClr val="FF0000"/>
                </a:solidFill>
              </a:rPr>
              <a:t> 3,3 до 5,5 </a:t>
            </a:r>
            <a:r>
              <a:rPr lang="ru-RU" sz="2400" b="1" dirty="0" err="1">
                <a:solidFill>
                  <a:srgbClr val="FF0000"/>
                </a:solidFill>
              </a:rPr>
              <a:t>ммоль</a:t>
            </a:r>
            <a:r>
              <a:rPr lang="ru-RU" sz="2400" b="1" dirty="0">
                <a:solidFill>
                  <a:srgbClr val="FF0000"/>
                </a:solidFill>
              </a:rPr>
              <a:t>/л</a:t>
            </a:r>
          </a:p>
        </p:txBody>
      </p:sp>
      <p:pic>
        <p:nvPicPr>
          <p:cNvPr id="2050" name="Picture 2" descr="http://yak-prosto.com/images/e/6/yak-rozshifruvati-zagalniy-analiz-krov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57" y="3887893"/>
            <a:ext cx="3427784" cy="2228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yak-prosto.com/images/2/2/yak-brati-kr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0192" y="1484784"/>
            <a:ext cx="2699792" cy="42693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76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Звідки</a:t>
            </a:r>
            <a:r>
              <a:rPr lang="ru-RU" b="1" dirty="0"/>
              <a:t> ж </a:t>
            </a:r>
            <a:r>
              <a:rPr lang="ru-RU" b="1" dirty="0" err="1"/>
              <a:t>з’являється</a:t>
            </a:r>
            <a:r>
              <a:rPr lang="ru-RU" b="1" dirty="0"/>
              <a:t> у наших </a:t>
            </a:r>
            <a:r>
              <a:rPr lang="ru-RU" b="1" dirty="0" err="1"/>
              <a:t>судинах</a:t>
            </a:r>
            <a:r>
              <a:rPr lang="ru-RU" b="1" dirty="0"/>
              <a:t> </a:t>
            </a:r>
            <a:r>
              <a:rPr lang="ru-RU" b="1" dirty="0" err="1"/>
              <a:t>цукор</a:t>
            </a:r>
            <a:r>
              <a:rPr lang="ru-RU" b="1" dirty="0"/>
              <a:t>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906" y="1268760"/>
            <a:ext cx="916290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По-перше, з їжі. Вуглеводи входять до складу багатьох продуктів. Коли діабету нема, підшлункова залоза реагує на вуглеводи, що всмоктуються з їжі виділенням інсуліну. Але інсулін виділяється підшлунковою залозою й у той час, коли ми не їмо. Відбувається це тому, що глюкоза може вироблятися і самим організмом - печінкою. Тому лікування діабету - прийом </a:t>
            </a:r>
            <a:r>
              <a:rPr lang="uk-UA" sz="2000" dirty="0" err="1"/>
              <a:t>цукрознижуючих</a:t>
            </a:r>
            <a:r>
              <a:rPr lang="uk-UA" sz="2000" dirty="0"/>
              <a:t> засобів - повинно проходити постійно, забезпечуючи стабільний контроль за рівнем цукру в крові.</a:t>
            </a:r>
          </a:p>
          <a:p>
            <a:pPr marL="0" indent="0">
              <a:buNone/>
            </a:pP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/>
          </a:p>
        </p:txBody>
      </p:sp>
      <p:pic>
        <p:nvPicPr>
          <p:cNvPr id="3074" name="Picture 2" descr="http://diett.pp.ua/img/1/dieta-pri-cukrovomu-diabeti-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71882"/>
            <a:ext cx="4104456" cy="28661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6" name="Picture 4" descr="http://altamedica.com.ua/images/stories/jpg/pech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73016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80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895" y="222982"/>
            <a:ext cx="51814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>
                <a:solidFill>
                  <a:srgbClr val="0070C0"/>
                </a:solidFill>
              </a:rPr>
              <a:t>Як же виникає діабет?</a:t>
            </a:r>
            <a:endParaRPr lang="uk-UA" sz="40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421" y="899387"/>
            <a:ext cx="81959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002060"/>
                </a:solidFill>
              </a:rPr>
              <a:t>До виникнення цукрового діабету першого типу призводить руйнування бета-клітин, що виробляють інсулін. Це відбувається, коли наша власна імунна система починає сприймати ці клітини як ворожі організму і знищує їх. Виявляється діабет після того, як загинуло більше ніж 80% бета-клітин. Найгірше, що безповоротно зникають єдині постачальники інсуліну. У цьому випадку люди змушені щодня робити собі уколи інсуліну.</a:t>
            </a:r>
          </a:p>
        </p:txBody>
      </p:sp>
      <p:pic>
        <p:nvPicPr>
          <p:cNvPr id="4098" name="Picture 2" descr="http://akak.ru/recipes/pictures/000/000/025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17032"/>
            <a:ext cx="3960440" cy="29703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donbass.ua/multimedia/images/news/original/2010/05/05/insul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90975"/>
            <a:ext cx="3810000" cy="2867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00199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5497" y="44949"/>
            <a:ext cx="8820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Коли чутливість організму до власного інсуліну, що виробляється у цьому випадку в достатній кількості, знижується настільки, що виникає клінічна картина дефіциту інсуліну - практично ті ж ознаки, що й при першому типі діабету - діагностується другий тип цукрового діабету. При 2 типі діабету можливості лікування ширші - від дієти та фізичних вправ до того ж інсуліну.</a:t>
            </a:r>
          </a:p>
        </p:txBody>
      </p:sp>
      <p:pic>
        <p:nvPicPr>
          <p:cNvPr id="4" name="Picture 2" descr="http://www.pohudeica.ru/uprazhneniya-dlya-pokhudeniya-zhivo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93197"/>
            <a:ext cx="4392488" cy="2928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lifetips.org.ua/uploads/posts/2012-11/1354108051_dieta-atkinso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26444"/>
            <a:ext cx="4137864" cy="27478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gmpnews.ru/wp-content/uploads/2010/02/insulin-phar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19184"/>
            <a:ext cx="2525474" cy="2185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48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1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91" y="773415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b="1" dirty="0" err="1" smtClean="0"/>
              <a:t>•</a:t>
            </a:r>
            <a:r>
              <a:rPr lang="uk-UA" sz="2400" b="1" dirty="0" err="1"/>
              <a:t>надмірна</a:t>
            </a:r>
            <a:r>
              <a:rPr lang="uk-UA" sz="2400" b="1" dirty="0"/>
              <a:t> спрага;</a:t>
            </a:r>
            <a:br>
              <a:rPr lang="uk-UA" sz="2400" b="1" dirty="0"/>
            </a:br>
            <a:r>
              <a:rPr lang="uk-UA" sz="2400" b="1" dirty="0" err="1"/>
              <a:t>•часте</a:t>
            </a:r>
            <a:r>
              <a:rPr lang="uk-UA" sz="2400" b="1" dirty="0"/>
              <a:t> сечовипускання (особливо в нічний час);</a:t>
            </a:r>
            <a:br>
              <a:rPr lang="uk-UA" sz="2400" b="1" dirty="0"/>
            </a:br>
            <a:r>
              <a:rPr lang="uk-UA" sz="2400" b="1" dirty="0" err="1"/>
              <a:t>•зниження</a:t>
            </a:r>
            <a:r>
              <a:rPr lang="uk-UA" sz="2400" b="1" dirty="0"/>
              <a:t> маси тіла (при цукровому діабеті 1 типу);</a:t>
            </a:r>
            <a:br>
              <a:rPr lang="uk-UA" sz="2400" b="1" dirty="0"/>
            </a:br>
            <a:r>
              <a:rPr lang="uk-UA" sz="2400" b="1" dirty="0" err="1"/>
              <a:t>•підвищений</a:t>
            </a:r>
            <a:r>
              <a:rPr lang="uk-UA" sz="2400" b="1" dirty="0"/>
              <a:t> апетит;</a:t>
            </a:r>
            <a:br>
              <a:rPr lang="uk-UA" sz="2400" b="1" dirty="0"/>
            </a:br>
            <a:r>
              <a:rPr lang="uk-UA" sz="2400" b="1" dirty="0" err="1"/>
              <a:t>•нудота</a:t>
            </a:r>
            <a:r>
              <a:rPr lang="uk-UA" sz="2400" b="1" dirty="0"/>
              <a:t>;</a:t>
            </a:r>
            <a:br>
              <a:rPr lang="uk-UA" sz="2400" b="1" dirty="0"/>
            </a:br>
            <a:r>
              <a:rPr lang="uk-UA" sz="2400" b="1" dirty="0" err="1"/>
              <a:t>•підвищена</a:t>
            </a:r>
            <a:r>
              <a:rPr lang="uk-UA" sz="2400" b="1" dirty="0"/>
              <a:t> стомлюваність;</a:t>
            </a:r>
            <a:br>
              <a:rPr lang="uk-UA" sz="2400" b="1" dirty="0"/>
            </a:br>
            <a:r>
              <a:rPr lang="uk-UA" sz="2400" b="1" dirty="0" err="1"/>
              <a:t>•судоми</a:t>
            </a:r>
            <a:r>
              <a:rPr lang="uk-UA" sz="2400" b="1" dirty="0"/>
              <a:t> </a:t>
            </a:r>
            <a:r>
              <a:rPr lang="uk-UA" sz="2400" b="1" dirty="0" err="1"/>
              <a:t>ікроножних</a:t>
            </a:r>
            <a:r>
              <a:rPr lang="uk-UA" sz="2400" b="1" dirty="0"/>
              <a:t> м’язів;</a:t>
            </a:r>
            <a:br>
              <a:rPr lang="uk-UA" sz="2400" b="1" dirty="0"/>
            </a:br>
            <a:r>
              <a:rPr lang="uk-UA" sz="2400" b="1" dirty="0" err="1"/>
              <a:t>•сухість</a:t>
            </a:r>
            <a:r>
              <a:rPr lang="uk-UA" sz="2400" b="1" dirty="0"/>
              <a:t> шкіри;</a:t>
            </a:r>
            <a:br>
              <a:rPr lang="uk-UA" sz="2400" b="1" dirty="0"/>
            </a:br>
            <a:r>
              <a:rPr lang="uk-UA" sz="2400" b="1" dirty="0" err="1"/>
              <a:t>•зуд</a:t>
            </a:r>
            <a:r>
              <a:rPr lang="uk-UA" sz="2400" b="1" dirty="0"/>
              <a:t> шкіри і сльозових оболонок полових органів;</a:t>
            </a:r>
            <a:br>
              <a:rPr lang="uk-UA" sz="2400" b="1" dirty="0"/>
            </a:br>
            <a:r>
              <a:rPr lang="uk-UA" sz="2400" b="1" dirty="0" err="1"/>
              <a:t>•нечіткість</a:t>
            </a:r>
            <a:r>
              <a:rPr lang="uk-UA" sz="2400" b="1" dirty="0"/>
              <a:t> зору.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2060"/>
                </a:solidFill>
              </a:rPr>
              <a:t>Діабет можливо запідозрити, якщо у людини: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653847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>Усе </a:t>
            </a:r>
            <a:r>
              <a:rPr lang="ru-RU" sz="2400" b="1" dirty="0" err="1">
                <a:solidFill>
                  <a:srgbClr val="C00000"/>
                </a:solidFill>
              </a:rPr>
              <a:t>це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може</a:t>
            </a:r>
            <a:r>
              <a:rPr lang="ru-RU" sz="2400" b="1" dirty="0">
                <a:solidFill>
                  <a:srgbClr val="C00000"/>
                </a:solidFill>
              </a:rPr>
              <a:t> бути </a:t>
            </a:r>
            <a:r>
              <a:rPr lang="ru-RU" sz="2400" b="1" dirty="0" err="1">
                <a:solidFill>
                  <a:srgbClr val="C00000"/>
                </a:solidFill>
              </a:rPr>
              <a:t>викликано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підвищеним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вмістом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цукру</a:t>
            </a:r>
            <a:r>
              <a:rPr lang="ru-RU" sz="2400" b="1" dirty="0">
                <a:solidFill>
                  <a:srgbClr val="C00000"/>
                </a:solidFill>
              </a:rPr>
              <a:t> в </a:t>
            </a:r>
            <a:r>
              <a:rPr lang="ru-RU" sz="2400" b="1" dirty="0" err="1">
                <a:solidFill>
                  <a:srgbClr val="C00000"/>
                </a:solidFill>
              </a:rPr>
              <a:t>крові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5122" name="Picture 2" descr="http://panyanka.org.ua/wp-content/uploads/2011/10/f6e57e4c500ac6fb6e5cdef314cd1e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792" y="980728"/>
            <a:ext cx="3070898" cy="22395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panyanka.org.ua/wp-content/uploads/2012/07/zatrucia-pokarmowe-w-wakacj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34072"/>
            <a:ext cx="3278362" cy="2461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image.tsn.ua/media/images2/original/Mar2012/38357388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24744"/>
            <a:ext cx="2583613" cy="17207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13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80727"/>
            <a:ext cx="9144000" cy="258532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ЯКЩО ВИ ПІДОЗРЮЄТЕ У СЕБЕ ЦІ СИМПТОМИ - ЗВЕРНІТЬСЯ ДО ЛІКАРЯ!!!</a:t>
            </a:r>
            <a:endParaRPr lang="uk-UA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9084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670" y="332656"/>
            <a:ext cx="8391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srgbClr val="C00000"/>
                </a:solidFill>
              </a:rPr>
              <a:t>Що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робити</a:t>
            </a:r>
            <a:r>
              <a:rPr lang="ru-RU" sz="3600" b="1" dirty="0">
                <a:solidFill>
                  <a:srgbClr val="C00000"/>
                </a:solidFill>
              </a:rPr>
              <a:t>, </a:t>
            </a:r>
            <a:r>
              <a:rPr lang="ru-RU" sz="3600" b="1" dirty="0" err="1">
                <a:solidFill>
                  <a:srgbClr val="C00000"/>
                </a:solidFill>
              </a:rPr>
              <a:t>якщо</a:t>
            </a:r>
            <a:r>
              <a:rPr lang="ru-RU" sz="3600" b="1" dirty="0">
                <a:solidFill>
                  <a:srgbClr val="C00000"/>
                </a:solidFill>
              </a:rPr>
              <a:t> у Вас </a:t>
            </a:r>
            <a:r>
              <a:rPr lang="ru-RU" sz="3600" b="1" dirty="0" err="1">
                <a:solidFill>
                  <a:srgbClr val="C00000"/>
                </a:solidFill>
              </a:rPr>
              <a:t>виявлено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діабет</a:t>
            </a:r>
            <a:r>
              <a:rPr lang="ru-RU" sz="3600" b="1" dirty="0">
                <a:solidFill>
                  <a:srgbClr val="C00000"/>
                </a:solidFill>
              </a:rPr>
              <a:t>?</a:t>
            </a:r>
            <a:endParaRPr lang="uk-UA" sz="36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9671" y="1124744"/>
            <a:ext cx="8391976" cy="304698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Як </a:t>
            </a:r>
            <a:r>
              <a:rPr lang="ru-RU" sz="2400" dirty="0" err="1">
                <a:solidFill>
                  <a:srgbClr val="002060"/>
                </a:solidFill>
              </a:rPr>
              <a:t>тільки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лікар-ендокринолог</a:t>
            </a:r>
            <a:r>
              <a:rPr lang="ru-RU" sz="2400" dirty="0">
                <a:solidFill>
                  <a:srgbClr val="002060"/>
                </a:solidFill>
              </a:rPr>
              <a:t> поставив Вам </a:t>
            </a:r>
            <a:r>
              <a:rPr lang="ru-RU" sz="2400" dirty="0" err="1">
                <a:solidFill>
                  <a:srgbClr val="002060"/>
                </a:solidFill>
              </a:rPr>
              <a:t>діагноз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цукровий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діабет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відразу</a:t>
            </a:r>
            <a:r>
              <a:rPr lang="ru-RU" sz="2400" dirty="0">
                <a:solidFill>
                  <a:srgbClr val="002060"/>
                </a:solidFill>
              </a:rPr>
              <a:t> приступайте до </a:t>
            </a:r>
            <a:r>
              <a:rPr lang="ru-RU" sz="2400" dirty="0" err="1">
                <a:solidFill>
                  <a:srgbClr val="002060"/>
                </a:solidFill>
              </a:rPr>
              <a:t>лікування</a:t>
            </a:r>
            <a:r>
              <a:rPr lang="ru-RU" sz="2400" dirty="0">
                <a:solidFill>
                  <a:srgbClr val="002060"/>
                </a:solidFill>
              </a:rPr>
              <a:t> та контролю </a:t>
            </a:r>
            <a:r>
              <a:rPr lang="ru-RU" sz="2400" dirty="0" err="1">
                <a:solidFill>
                  <a:srgbClr val="002060"/>
                </a:solidFill>
              </a:rPr>
              <a:t>захворювання</a:t>
            </a:r>
            <a:r>
              <a:rPr lang="ru-RU" sz="2400" dirty="0">
                <a:solidFill>
                  <a:srgbClr val="002060"/>
                </a:solidFill>
              </a:rPr>
              <a:t>, тому </a:t>
            </a:r>
            <a:r>
              <a:rPr lang="ru-RU" sz="2400" dirty="0" err="1">
                <a:solidFill>
                  <a:srgbClr val="002060"/>
                </a:solidFill>
              </a:rPr>
              <a:t>що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лікування</a:t>
            </a:r>
            <a:r>
              <a:rPr lang="ru-RU" sz="2400" dirty="0">
                <a:solidFill>
                  <a:srgbClr val="002060"/>
                </a:solidFill>
              </a:rPr>
              <a:t> і контроль є </a:t>
            </a:r>
            <a:r>
              <a:rPr lang="ru-RU" sz="2400" dirty="0" err="1">
                <a:solidFill>
                  <a:srgbClr val="002060"/>
                </a:solidFill>
              </a:rPr>
              <a:t>нерозривним</a:t>
            </a:r>
            <a:r>
              <a:rPr lang="ru-RU" sz="2400" dirty="0">
                <a:solidFill>
                  <a:srgbClr val="002060"/>
                </a:solidFill>
              </a:rPr>
              <a:t> комплексом </a:t>
            </a:r>
            <a:r>
              <a:rPr lang="ru-RU" sz="2400" dirty="0" err="1">
                <a:solidFill>
                  <a:srgbClr val="002060"/>
                </a:solidFill>
              </a:rPr>
              <a:t>заходів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  <a:r>
              <a:rPr lang="ru-RU" sz="2400" dirty="0" err="1">
                <a:solidFill>
                  <a:srgbClr val="002060"/>
                </a:solidFill>
              </a:rPr>
              <a:t>спрямованих</a:t>
            </a:r>
            <a:r>
              <a:rPr lang="ru-RU" sz="2400" dirty="0">
                <a:solidFill>
                  <a:srgbClr val="002060"/>
                </a:solidFill>
              </a:rPr>
              <a:t> на </a:t>
            </a:r>
            <a:r>
              <a:rPr lang="ru-RU" sz="2400" dirty="0" err="1">
                <a:solidFill>
                  <a:srgbClr val="002060"/>
                </a:solidFill>
              </a:rPr>
              <a:t>підтримку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Вашого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організму</a:t>
            </a:r>
            <a:r>
              <a:rPr lang="ru-RU" sz="2400" dirty="0">
                <a:solidFill>
                  <a:srgbClr val="002060"/>
                </a:solidFill>
              </a:rPr>
              <a:t> в нормальному </a:t>
            </a:r>
            <a:r>
              <a:rPr lang="ru-RU" sz="2400" dirty="0" err="1">
                <a:solidFill>
                  <a:srgbClr val="002060"/>
                </a:solidFill>
              </a:rPr>
              <a:t>стані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err="1">
                <a:solidFill>
                  <a:srgbClr val="002060"/>
                </a:solidFill>
              </a:rPr>
              <a:t>Якісний</a:t>
            </a:r>
            <a:r>
              <a:rPr lang="ru-RU" sz="2400" dirty="0">
                <a:solidFill>
                  <a:srgbClr val="002060"/>
                </a:solidFill>
              </a:rPr>
              <a:t> контроль </a:t>
            </a:r>
            <a:r>
              <a:rPr lang="ru-RU" sz="2400" dirty="0" err="1">
                <a:solidFill>
                  <a:srgbClr val="002060"/>
                </a:solidFill>
              </a:rPr>
              <a:t>цукрового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діабету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передбачає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нормальні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або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близькі</a:t>
            </a:r>
            <a:r>
              <a:rPr lang="ru-RU" sz="2400" dirty="0">
                <a:solidFill>
                  <a:srgbClr val="002060"/>
                </a:solidFill>
              </a:rPr>
              <a:t> до </a:t>
            </a:r>
            <a:r>
              <a:rPr lang="ru-RU" sz="2400" dirty="0" err="1">
                <a:solidFill>
                  <a:srgbClr val="002060"/>
                </a:solidFill>
              </a:rPr>
              <a:t>нормальних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показники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обміну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речовин</a:t>
            </a:r>
            <a:r>
              <a:rPr lang="ru-RU" sz="2400" dirty="0">
                <a:solidFill>
                  <a:srgbClr val="002060"/>
                </a:solidFill>
              </a:rPr>
              <a:t>, а </a:t>
            </a:r>
            <a:r>
              <a:rPr lang="ru-RU" sz="2400" dirty="0" err="1">
                <a:solidFill>
                  <a:srgbClr val="002060"/>
                </a:solidFill>
              </a:rPr>
              <a:t>також</a:t>
            </a:r>
            <a:r>
              <a:rPr lang="ru-RU" sz="2400" dirty="0">
                <a:solidFill>
                  <a:srgbClr val="002060"/>
                </a:solidFill>
              </a:rPr>
              <a:t> добре </a:t>
            </a:r>
            <a:r>
              <a:rPr lang="ru-RU" sz="2400" dirty="0" err="1">
                <a:solidFill>
                  <a:srgbClr val="002060"/>
                </a:solidFill>
              </a:rPr>
              <a:t>самопочуття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endParaRPr lang="uk-UA" sz="2400" dirty="0">
              <a:solidFill>
                <a:srgbClr val="002060"/>
              </a:solidFill>
            </a:endParaRPr>
          </a:p>
        </p:txBody>
      </p:sp>
      <p:pic>
        <p:nvPicPr>
          <p:cNvPr id="7170" name="Picture 2" descr="http://vkurse.ua/i/2012-04/kotorye-ne-lech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72" y="4171732"/>
            <a:ext cx="4298029" cy="2686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61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19" y="1556792"/>
            <a:ext cx="82444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err="1" smtClean="0"/>
              <a:t>•</a:t>
            </a:r>
            <a:r>
              <a:rPr lang="uk-UA" sz="2800" dirty="0" err="1"/>
              <a:t>кинути</a:t>
            </a:r>
            <a:r>
              <a:rPr lang="uk-UA" sz="2800" dirty="0"/>
              <a:t> курити;</a:t>
            </a:r>
            <a:br>
              <a:rPr lang="uk-UA" sz="2800" dirty="0"/>
            </a:br>
            <a:r>
              <a:rPr lang="uk-UA" sz="2800" dirty="0" err="1"/>
              <a:t>•підтримувати</a:t>
            </a:r>
            <a:r>
              <a:rPr lang="uk-UA" sz="2800" dirty="0"/>
              <a:t> артеріальний тиск </a:t>
            </a:r>
            <a:br>
              <a:rPr lang="uk-UA" sz="2800" dirty="0"/>
            </a:br>
            <a:r>
              <a:rPr lang="uk-UA" sz="2800" dirty="0"/>
              <a:t>  у межах норми;</a:t>
            </a:r>
            <a:br>
              <a:rPr lang="uk-UA" sz="2800" dirty="0"/>
            </a:br>
            <a:r>
              <a:rPr lang="uk-UA" sz="2800" dirty="0" err="1"/>
              <a:t>•нормалізувати</a:t>
            </a:r>
            <a:r>
              <a:rPr lang="uk-UA" sz="2800" dirty="0"/>
              <a:t> і підтримувати свою</a:t>
            </a:r>
            <a:br>
              <a:rPr lang="uk-UA" sz="2800" dirty="0"/>
            </a:br>
            <a:r>
              <a:rPr lang="uk-UA" sz="2800" dirty="0"/>
              <a:t>  вагу в межах норми;</a:t>
            </a:r>
            <a:br>
              <a:rPr lang="uk-UA" sz="2800" dirty="0"/>
            </a:br>
            <a:r>
              <a:rPr lang="uk-UA" sz="2800" dirty="0" err="1"/>
              <a:t>•лікувати</a:t>
            </a:r>
            <a:r>
              <a:rPr lang="uk-UA" sz="2800" dirty="0"/>
              <a:t> супутні захворювання.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Крім підтримки нормальних показників обміну речовин, необхідно також:</a:t>
            </a:r>
            <a:endParaRPr lang="uk-UA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194" name="Picture 2" descr="http://cikave.org.ua/wp-content/uploads/2010/11/no-smo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630"/>
            <a:ext cx="234315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i1.poltava.pl.ua/news/156/15582/ph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18" y="4613038"/>
            <a:ext cx="3453787" cy="224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://vkurse.ua/i/2011-11/menstrualnyy-cikl-i-v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34448"/>
            <a:ext cx="3810000" cy="238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75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452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ПРОФІЛАКТИКА ЦУКРОВОГО ДІАБЕТУ </vt:lpstr>
      <vt:lpstr>Презентация PowerPoint</vt:lpstr>
      <vt:lpstr>Звідки ж з’являється у наших судинах цукор?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 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ПРОФІЛАКТИКА ЦУКРОВОГО ДІАБЕТУ</dc:title>
  <dc:creator>Mary</dc:creator>
  <cp:lastModifiedBy>Helen</cp:lastModifiedBy>
  <cp:revision>11</cp:revision>
  <dcterms:created xsi:type="dcterms:W3CDTF">2013-02-03T12:30:54Z</dcterms:created>
  <dcterms:modified xsi:type="dcterms:W3CDTF">2015-04-28T17:00:28Z</dcterms:modified>
</cp:coreProperties>
</file>