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AB4887-6961-4D95-B4B8-74F96B3623CA}">
          <p14:sldIdLst>
            <p14:sldId id="256"/>
            <p14:sldId id="266"/>
            <p14:sldId id="257"/>
            <p14:sldId id="258"/>
            <p14:sldId id="260"/>
            <p14:sldId id="261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70" d="100"/>
          <a:sy n="70" d="100"/>
        </p:scale>
        <p:origin x="-474" y="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00525A-CFE7-4BF9-BE67-4202D44292D6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A6050A-4BC6-44F8-8ECA-2CC04F57FF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74549">
            <a:off x="433763" y="747375"/>
            <a:ext cx="8064288" cy="28803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5400" u="sng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«Складносурядне речення»</a:t>
            </a:r>
            <a:endParaRPr lang="ru-RU" sz="5400" b="1" u="sng" spc="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1360275">
            <a:off x="788241" y="3843394"/>
            <a:ext cx="7803119" cy="120978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«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необх</a:t>
            </a:r>
            <a:r>
              <a:rPr lang="uk-UA" dirty="0" err="1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ідно</a:t>
            </a:r>
            <a:r>
              <a:rPr lang="uk-UA" dirty="0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 знати кожному мовцю про </a:t>
            </a:r>
          </a:p>
          <a:p>
            <a:r>
              <a:rPr lang="uk-UA" dirty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с</a:t>
            </a:r>
            <a:r>
              <a:rPr lang="uk-UA" dirty="0" smtClean="0">
                <a:solidFill>
                  <a:schemeClr val="tx1"/>
                </a:solidFill>
                <a:latin typeface="Monotype Corsiva" pitchFamily="66" charset="0"/>
                <a:cs typeface="Narkisim" pitchFamily="34" charset="-79"/>
              </a:rPr>
              <a:t>кладносурядне речення»</a:t>
            </a:r>
            <a:endParaRPr lang="ru-RU" dirty="0">
              <a:solidFill>
                <a:schemeClr val="tx1"/>
              </a:solidFill>
              <a:latin typeface="Monotype Corsiva" pitchFamily="66" charset="0"/>
              <a:cs typeface="Narkisim" pitchFamily="34" charset="-79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179512" y="260648"/>
            <a:ext cx="1152128" cy="936104"/>
          </a:xfrm>
          <a:prstGeom prst="irregularSeal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66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sz="3600" b="1" dirty="0" smtClean="0">
                <a:latin typeface="Monotype Corsiva" pitchFamily="66" charset="0"/>
              </a:rPr>
              <a:t>                  УЧЕНИЦІ  9  КЛАСУ</a:t>
            </a:r>
          </a:p>
          <a:p>
            <a:pPr marL="109728" indent="0">
              <a:buNone/>
            </a:pPr>
            <a:r>
              <a:rPr lang="uk-UA" dirty="0" smtClean="0"/>
              <a:t>      </a:t>
            </a:r>
            <a:endParaRPr lang="uk-UA" b="1" dirty="0" smtClean="0">
              <a:latin typeface="Segoe Print" pitchFamily="2" charset="0"/>
            </a:endParaRPr>
          </a:p>
          <a:p>
            <a:pPr marL="109728" indent="0">
              <a:buNone/>
            </a:pPr>
            <a:r>
              <a:rPr lang="uk-UA" sz="4400" b="1" dirty="0">
                <a:latin typeface="Monotype Corsiva" pitchFamily="66" charset="0"/>
              </a:rPr>
              <a:t> </a:t>
            </a:r>
            <a:r>
              <a:rPr lang="uk-UA" sz="4400" b="1" dirty="0" smtClean="0">
                <a:latin typeface="Monotype Corsiva" pitchFamily="66" charset="0"/>
              </a:rPr>
              <a:t>                 Титар Ірини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                РОБОТА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ятно 1 3"/>
          <p:cNvSpPr/>
          <p:nvPr/>
        </p:nvSpPr>
        <p:spPr>
          <a:xfrm>
            <a:off x="8028384" y="188640"/>
            <a:ext cx="1008112" cy="1008112"/>
          </a:xfrm>
          <a:prstGeom prst="irregularSeal1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418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77787">
            <a:off x="296254" y="2978815"/>
            <a:ext cx="8602651" cy="324035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i="1" spc="-150" dirty="0" err="1">
                <a:solidFill>
                  <a:srgbClr val="002060"/>
                </a:solidFill>
              </a:rPr>
              <a:t>Що</a:t>
            </a:r>
            <a:r>
              <a:rPr lang="ru-RU" i="1" spc="-150" dirty="0">
                <a:solidFill>
                  <a:srgbClr val="002060"/>
                </a:solidFill>
              </a:rPr>
              <a:t> </a:t>
            </a:r>
            <a:r>
              <a:rPr lang="ru-RU" i="1" spc="-150" dirty="0" err="1">
                <a:solidFill>
                  <a:srgbClr val="002060"/>
                </a:solidFill>
              </a:rPr>
              <a:t>таке</a:t>
            </a:r>
            <a:r>
              <a:rPr lang="ru-RU" i="1" spc="-150" dirty="0">
                <a:solidFill>
                  <a:srgbClr val="002060"/>
                </a:solidFill>
              </a:rPr>
              <a:t> </a:t>
            </a:r>
            <a:r>
              <a:rPr lang="ru-RU" i="1" spc="-150" dirty="0" err="1">
                <a:solidFill>
                  <a:srgbClr val="002060"/>
                </a:solidFill>
              </a:rPr>
              <a:t>складносурядне</a:t>
            </a:r>
            <a:r>
              <a:rPr lang="ru-RU" i="1" spc="-150" dirty="0">
                <a:solidFill>
                  <a:srgbClr val="002060"/>
                </a:solidFill>
              </a:rPr>
              <a:t> </a:t>
            </a:r>
            <a:r>
              <a:rPr lang="ru-RU" i="1" spc="-150" dirty="0" err="1">
                <a:solidFill>
                  <a:srgbClr val="002060"/>
                </a:solidFill>
              </a:rPr>
              <a:t>речення</a:t>
            </a:r>
            <a:r>
              <a:rPr lang="ru-RU" i="1" spc="-150" dirty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uk-UA" i="1" spc="-150" dirty="0" smtClean="0">
                <a:solidFill>
                  <a:srgbClr val="002060"/>
                </a:solidFill>
              </a:rPr>
              <a:t>Сполучники в складносурядному реченні.</a:t>
            </a:r>
          </a:p>
          <a:p>
            <a:pPr marL="514350" indent="-514350">
              <a:buFont typeface="+mj-lt"/>
              <a:buAutoNum type="arabicPeriod"/>
            </a:pPr>
            <a:r>
              <a:rPr lang="uk-UA" i="1" spc="-150" dirty="0" smtClean="0">
                <a:solidFill>
                  <a:srgbClr val="002060"/>
                </a:solidFill>
              </a:rPr>
              <a:t>Смислові </a:t>
            </a:r>
            <a:r>
              <a:rPr lang="uk-UA" i="1" spc="-150" dirty="0" err="1" smtClean="0">
                <a:solidFill>
                  <a:srgbClr val="002060"/>
                </a:solidFill>
              </a:rPr>
              <a:t>зв</a:t>
            </a:r>
            <a:r>
              <a:rPr lang="en-US" i="1" spc="-150" dirty="0" smtClean="0">
                <a:solidFill>
                  <a:srgbClr val="002060"/>
                </a:solidFill>
              </a:rPr>
              <a:t>’</a:t>
            </a:r>
            <a:r>
              <a:rPr lang="uk-UA" i="1" spc="-150" dirty="0" err="1" smtClean="0">
                <a:solidFill>
                  <a:srgbClr val="002060"/>
                </a:solidFill>
              </a:rPr>
              <a:t>язки</a:t>
            </a:r>
            <a:r>
              <a:rPr lang="uk-UA" i="1" spc="-150" dirty="0" smtClean="0">
                <a:solidFill>
                  <a:srgbClr val="002060"/>
                </a:solidFill>
              </a:rPr>
              <a:t> між частинами </a:t>
            </a:r>
            <a:r>
              <a:rPr lang="uk-UA" i="1" spc="-150" dirty="0" err="1" smtClean="0">
                <a:solidFill>
                  <a:srgbClr val="002060"/>
                </a:solidFill>
              </a:rPr>
              <a:t>складно-</a:t>
            </a:r>
            <a:endParaRPr lang="uk-UA" i="1" spc="-15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i="1" spc="-150" dirty="0" smtClean="0">
                <a:solidFill>
                  <a:srgbClr val="002060"/>
                </a:solidFill>
              </a:rPr>
              <a:t>сурядного речення.                                  </a:t>
            </a:r>
            <a:endParaRPr lang="en-US" i="1" spc="-15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uk-UA" i="1" spc="-150" dirty="0" smtClean="0">
                <a:solidFill>
                  <a:srgbClr val="002060"/>
                </a:solidFill>
              </a:rPr>
              <a:t> Розділові знаки та інтонація між частинами</a:t>
            </a:r>
          </a:p>
          <a:p>
            <a:pPr marL="0" indent="0">
              <a:buNone/>
            </a:pPr>
            <a:r>
              <a:rPr lang="uk-UA" i="1" spc="-150" dirty="0" smtClean="0">
                <a:solidFill>
                  <a:srgbClr val="002060"/>
                </a:solidFill>
              </a:rPr>
              <a:t> складносурядного речення.</a:t>
            </a:r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313619">
            <a:off x="361018" y="840464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9600" b="1" i="1" spc="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       ПЛАН</a:t>
            </a:r>
            <a:endParaRPr lang="ru-RU" sz="9600" b="1" i="1" spc="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Пятно 2 5"/>
          <p:cNvSpPr/>
          <p:nvPr/>
        </p:nvSpPr>
        <p:spPr>
          <a:xfrm>
            <a:off x="7956376" y="0"/>
            <a:ext cx="1187624" cy="115212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2460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6634"/>
            <a:ext cx="8856984" cy="6324520"/>
          </a:xfrm>
        </p:spPr>
        <p:style>
          <a:lnRef idx="1">
            <a:schemeClr val="accent5"/>
          </a:lnRef>
          <a:fillRef idx="1002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 algn="just">
              <a:buClr>
                <a:srgbClr val="0070C0"/>
              </a:buClr>
              <a:buSzPct val="90000"/>
              <a:buFont typeface="+mj-lt"/>
              <a:buAutoNum type="arabicPeriod"/>
            </a:pPr>
            <a:r>
              <a:rPr lang="uk-UA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Складносурядним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називається таке складне речення, у якому частини – сурядні речення –              рівноправні і поєднуються інтонацією та </a:t>
            </a:r>
            <a:r>
              <a:rPr lang="uk-UA" sz="24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спо-лучниками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сурядності : «Усе іде, але не все минає над берегами вічної ріки (Л.Костенко).</a:t>
            </a:r>
          </a:p>
          <a:p>
            <a:pPr marL="457200" indent="-457200" algn="just">
              <a:buClr>
                <a:srgbClr val="0070C0"/>
              </a:buClr>
              <a:buSzPct val="90000"/>
              <a:buFont typeface="+mj-lt"/>
              <a:buAutoNum type="arabicPeriod"/>
            </a:pPr>
            <a:r>
              <a:rPr lang="uk-UA" sz="2400" b="1" i="1" u="sng" spc="600" dirty="0" smtClean="0">
                <a:solidFill>
                  <a:srgbClr val="002060"/>
                </a:solidFill>
                <a:latin typeface="Segoe Print" pitchFamily="2" charset="0"/>
              </a:rPr>
              <a:t>Смислові </a:t>
            </a:r>
            <a:r>
              <a:rPr lang="uk-UA" sz="2400" b="1" i="1" u="sng" spc="600" dirty="0" err="1" smtClean="0">
                <a:solidFill>
                  <a:srgbClr val="002060"/>
                </a:solidFill>
                <a:latin typeface="Segoe Print" pitchFamily="2" charset="0"/>
              </a:rPr>
              <a:t>зв</a:t>
            </a:r>
            <a:r>
              <a:rPr lang="en-US" sz="2400" b="1" i="1" u="sng" spc="600" dirty="0" smtClean="0">
                <a:solidFill>
                  <a:srgbClr val="002060"/>
                </a:solidFill>
                <a:latin typeface="Segoe Print" pitchFamily="2" charset="0"/>
              </a:rPr>
              <a:t>’</a:t>
            </a:r>
            <a:r>
              <a:rPr lang="uk-UA" sz="2400" b="1" i="1" u="sng" spc="600" dirty="0" err="1" smtClean="0">
                <a:solidFill>
                  <a:srgbClr val="002060"/>
                </a:solidFill>
                <a:latin typeface="Segoe Print" pitchFamily="2" charset="0"/>
              </a:rPr>
              <a:t>язки</a:t>
            </a:r>
            <a:r>
              <a:rPr lang="uk-UA" sz="2400" b="1" i="1" u="sng" spc="600" dirty="0" smtClean="0">
                <a:solidFill>
                  <a:srgbClr val="002060"/>
                </a:solidFill>
                <a:latin typeface="Segoe Print" pitchFamily="2" charset="0"/>
              </a:rPr>
              <a:t> </a:t>
            </a:r>
            <a:r>
              <a:rPr lang="uk-UA" sz="2400" b="1" i="1" dirty="0" smtClean="0">
                <a:solidFill>
                  <a:schemeClr val="bg1"/>
                </a:solidFill>
                <a:latin typeface="Segoe Print" pitchFamily="2" charset="0"/>
              </a:rPr>
              <a:t>між частинами </a:t>
            </a:r>
            <a:r>
              <a:rPr lang="uk-UA" sz="2400" b="1" i="1" dirty="0" err="1" smtClean="0">
                <a:solidFill>
                  <a:schemeClr val="bg1"/>
                </a:solidFill>
                <a:latin typeface="Segoe Print" pitchFamily="2" charset="0"/>
              </a:rPr>
              <a:t>склад-носурядного</a:t>
            </a:r>
            <a:r>
              <a:rPr lang="uk-UA" sz="2400" b="1" i="1" dirty="0" smtClean="0">
                <a:solidFill>
                  <a:schemeClr val="bg1"/>
                </a:solidFill>
                <a:latin typeface="Segoe Print" pitchFamily="2" charset="0"/>
              </a:rPr>
              <a:t> речення залежать як від змісту речень, так і від сполучників.</a:t>
            </a:r>
            <a:endParaRPr lang="uk-UA" sz="2400" b="1" i="1" u="sng" spc="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algn="just">
              <a:buClr>
                <a:srgbClr val="0070C0"/>
              </a:buClr>
              <a:buSzPct val="90000"/>
            </a:pP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  Розрізняють три основні види </a:t>
            </a:r>
            <a:r>
              <a:rPr lang="uk-UA" sz="24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зв</a:t>
            </a:r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’</a:t>
            </a:r>
            <a:r>
              <a:rPr lang="uk-UA" sz="24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язків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у </a:t>
            </a:r>
            <a:r>
              <a:rPr lang="uk-UA" sz="24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складно-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  сурядному реченні: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єднальні, протиставні, розділові. </a:t>
            </a:r>
            <a:r>
              <a:rPr lang="uk-UA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ЄДНАЛЬНІ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: і(й), та (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в значенні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і), ні-ні, ані, також;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Небо вночі чисте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, і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видно зірки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(Є.Гуцало).             </a:t>
            </a:r>
            <a:r>
              <a:rPr lang="uk-UA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ПРОТИСТАВНІ </a:t>
            </a:r>
            <a:r>
              <a:rPr lang="uk-UA" sz="2400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: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а, але, та (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в значені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але), проте, зате, однак ;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Навкруг рясні стоять сади, платани і каштани,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та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шелест верб у </a:t>
            </a:r>
            <a:r>
              <a:rPr lang="uk-UA" sz="24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пам</a:t>
            </a:r>
            <a:r>
              <a:rPr lang="en-US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’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яті не тане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.     </a:t>
            </a:r>
            <a:r>
              <a:rPr lang="uk-UA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РОЗДІЛОВІ</a:t>
            </a:r>
            <a:r>
              <a:rPr lang="uk-UA" sz="2400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: або, то, чи, хоч, то-то, не то - не то, хоч-хоч, або-або ; Не то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осінні води шуміли, 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не то </a:t>
            </a:r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вітер бився в заломах провалля</a:t>
            </a:r>
            <a:r>
              <a:rPr lang="uk-UA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.</a:t>
            </a:r>
            <a:endParaRPr lang="uk-UA" sz="2400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96536" y="2703846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7668344" y="5877272"/>
            <a:ext cx="1296144" cy="792088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4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8292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316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395536" y="6812280"/>
            <a:ext cx="404018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flipV="1">
            <a:off x="4644008" y="6812280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95536" y="188640"/>
            <a:ext cx="4101852" cy="65527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uk-UA" b="1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ЄДНАЛЬНІ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: і(й), та (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в значенні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і), ні-ні, ані, також;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Небо вночі чисте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, і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видно зірки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(Є.Гуцало).             </a:t>
            </a:r>
            <a:r>
              <a:rPr lang="uk-UA" b="1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ПРОТИСТАВНІ </a:t>
            </a:r>
            <a:r>
              <a:rPr lang="uk-UA" b="1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: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 а, але, та (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в значені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але), проте, зате, однак ;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Навкруг рясні стоять сади, платани і каштани,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 та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шелест верб у </a:t>
            </a:r>
            <a:r>
              <a:rPr lang="uk-UA" i="1" dirty="0" err="1">
                <a:solidFill>
                  <a:schemeClr val="bg2">
                    <a:lumMod val="25000"/>
                  </a:schemeClr>
                </a:solidFill>
              </a:rPr>
              <a:t>пам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яті не тане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.     </a:t>
            </a:r>
            <a:r>
              <a:rPr lang="uk-UA" b="1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РОЗДІЛОВІ</a:t>
            </a:r>
            <a:r>
              <a:rPr lang="uk-UA" b="1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: або, то, чи, хоч, то-то, не то - не то, хоч-хоч, або-або ; Не то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осінні води шуміли, 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не то </a:t>
            </a:r>
            <a:r>
              <a:rPr lang="uk-UA" i="1" dirty="0">
                <a:solidFill>
                  <a:schemeClr val="bg2">
                    <a:lumMod val="25000"/>
                  </a:schemeClr>
                </a:solidFill>
              </a:rPr>
              <a:t>вітер бився в заломах провалля</a:t>
            </a:r>
            <a:r>
              <a:rPr lang="uk-UA" b="1" i="1" dirty="0">
                <a:solidFill>
                  <a:schemeClr val="bg2">
                    <a:lumMod val="25000"/>
                  </a:schemeClr>
                </a:solidFill>
                <a:latin typeface="Segoe Print" pitchFamily="2" charset="0"/>
              </a:rPr>
              <a:t>.</a:t>
            </a:r>
            <a:endParaRPr lang="uk-UA" b="1" i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88640"/>
            <a:ext cx="4041775" cy="65527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Складносурядні речення з </a:t>
            </a:r>
            <a:r>
              <a:rPr lang="uk-UA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єднальними </a:t>
            </a:r>
            <a:r>
              <a:rPr lang="uk-UA" sz="2000" b="1" u="sng" dirty="0" err="1" smtClean="0">
                <a:solidFill>
                  <a:schemeClr val="tx1"/>
                </a:solidFill>
                <a:latin typeface="Monotype Corsiva" pitchFamily="66" charset="0"/>
              </a:rPr>
              <a:t>зв</a:t>
            </a:r>
            <a:r>
              <a:rPr lang="en-US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’</a:t>
            </a:r>
            <a:r>
              <a:rPr lang="uk-UA" sz="2000" b="1" u="sng" dirty="0" err="1" smtClean="0">
                <a:solidFill>
                  <a:schemeClr val="tx1"/>
                </a:solidFill>
                <a:latin typeface="Monotype Corsiva" pitchFamily="66" charset="0"/>
              </a:rPr>
              <a:t>зками</a:t>
            </a:r>
            <a:r>
              <a:rPr lang="uk-UA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передають події, що відбуваються одночасно або послідовно. Для цього використовуються відповідна інтонація та єднальні сполучники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B050"/>
                </a:solidFill>
                <a:latin typeface="Monotype Corsiva" pitchFamily="66" charset="0"/>
              </a:rPr>
              <a:t>Складносурядні речення з </a:t>
            </a:r>
            <a:r>
              <a:rPr lang="uk-UA" sz="20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проти-ставними</a:t>
            </a:r>
            <a:r>
              <a:rPr lang="uk-UA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20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зв</a:t>
            </a:r>
            <a:r>
              <a:rPr lang="en-US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’</a:t>
            </a:r>
            <a:r>
              <a:rPr lang="uk-UA" sz="20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язками</a:t>
            </a:r>
            <a:r>
              <a:rPr lang="uk-UA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2000" dirty="0" smtClean="0">
                <a:solidFill>
                  <a:srgbClr val="00B050"/>
                </a:solidFill>
                <a:latin typeface="Monotype Corsiva" pitchFamily="66" charset="0"/>
              </a:rPr>
              <a:t>називають події, що протиставляються йдуть усупереч одна одній, або події чи явища, які існують паралельно і зіставляються. Засобами </a:t>
            </a:r>
            <a:r>
              <a:rPr lang="uk-UA" sz="2000" dirty="0" err="1" smtClean="0">
                <a:solidFill>
                  <a:srgbClr val="00B050"/>
                </a:solidFill>
                <a:latin typeface="Monotype Corsiva" pitchFamily="66" charset="0"/>
              </a:rPr>
              <a:t>зв</a:t>
            </a:r>
            <a:r>
              <a:rPr lang="en-US" sz="2000" dirty="0" smtClean="0">
                <a:solidFill>
                  <a:srgbClr val="00B050"/>
                </a:solidFill>
                <a:latin typeface="Monotype Corsiva" pitchFamily="66" charset="0"/>
              </a:rPr>
              <a:t>’</a:t>
            </a:r>
            <a:r>
              <a:rPr lang="uk-UA" sz="2000" dirty="0" err="1" smtClean="0">
                <a:solidFill>
                  <a:srgbClr val="00B050"/>
                </a:solidFill>
                <a:latin typeface="Monotype Corsiva" pitchFamily="66" charset="0"/>
              </a:rPr>
              <a:t>язку</a:t>
            </a:r>
            <a:r>
              <a:rPr lang="uk-UA" sz="2000" dirty="0" smtClean="0">
                <a:solidFill>
                  <a:srgbClr val="00B050"/>
                </a:solidFill>
                <a:latin typeface="Monotype Corsiva" pitchFamily="66" charset="0"/>
              </a:rPr>
              <a:t> в таких реченнях є протиставні сполучники.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>
                <a:solidFill>
                  <a:srgbClr val="0070C0"/>
                </a:solidFill>
                <a:latin typeface="Monotype Corsiva" pitchFamily="66" charset="0"/>
              </a:rPr>
              <a:t>Складносурядні речення з </a:t>
            </a:r>
            <a:r>
              <a:rPr lang="uk-UA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розділовими </a:t>
            </a:r>
            <a:r>
              <a:rPr lang="uk-UA" sz="2000" b="1" u="sng" dirty="0" err="1" smtClean="0">
                <a:solidFill>
                  <a:schemeClr val="tx1"/>
                </a:solidFill>
                <a:latin typeface="Monotype Corsiva" pitchFamily="66" charset="0"/>
              </a:rPr>
              <a:t>зв</a:t>
            </a:r>
            <a:r>
              <a:rPr lang="en-US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’</a:t>
            </a:r>
            <a:r>
              <a:rPr lang="ru-RU" sz="2000" b="1" u="sng" dirty="0" err="1" smtClean="0">
                <a:solidFill>
                  <a:schemeClr val="tx1"/>
                </a:solidFill>
                <a:latin typeface="Monotype Corsiva" pitchFamily="66" charset="0"/>
              </a:rPr>
              <a:t>язками</a:t>
            </a:r>
            <a:r>
              <a:rPr lang="ru-RU" sz="2000" b="1" u="sng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передають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події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які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чергуються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або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виключають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одна одну.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Засобами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зв</a:t>
            </a:r>
            <a:r>
              <a:rPr lang="en-US" sz="2000" dirty="0" smtClean="0">
                <a:solidFill>
                  <a:srgbClr val="0070C0"/>
                </a:solidFill>
                <a:latin typeface="Monotype Corsiva" pitchFamily="66" charset="0"/>
              </a:rPr>
              <a:t>’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язку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в таких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реченнях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є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роздільна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інтонація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і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парні</a:t>
            </a:r>
            <a:r>
              <a:rPr lang="ru-RU" sz="2000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Monotype Corsiva" pitchFamily="66" charset="0"/>
              </a:rPr>
              <a:t>сполучники</a:t>
            </a:r>
            <a:r>
              <a:rPr lang="ru-RU" sz="2000" dirty="0" smtClean="0">
                <a:solidFill>
                  <a:srgbClr val="00B050"/>
                </a:solidFill>
                <a:latin typeface="Monotype Corsiva" pitchFamily="66" charset="0"/>
              </a:rPr>
              <a:t>.</a:t>
            </a:r>
            <a:endParaRPr lang="ru-RU" sz="2000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8291709" y="33327"/>
            <a:ext cx="792088" cy="80338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26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rot="21332626">
            <a:off x="520400" y="2244594"/>
            <a:ext cx="8229600" cy="34563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smtClean="0">
                <a:latin typeface="Monotype Corsiva" pitchFamily="66" charset="0"/>
              </a:rPr>
              <a:t> </a:t>
            </a:r>
            <a:r>
              <a:rPr lang="uk-UA" sz="2400" dirty="0" smtClean="0">
                <a:latin typeface="Monotype Corsiva" pitchFamily="66" charset="0"/>
              </a:rPr>
              <a:t>При  </a:t>
            </a:r>
            <a:r>
              <a:rPr lang="uk-UA" sz="2400" b="1" spc="300" dirty="0" smtClean="0">
                <a:solidFill>
                  <a:srgbClr val="00B0F0"/>
                </a:solidFill>
                <a:latin typeface="Monotype Corsiva" pitchFamily="66" charset="0"/>
              </a:rPr>
              <a:t>інтонації перелічення </a:t>
            </a:r>
            <a:r>
              <a:rPr lang="uk-UA" sz="2400" dirty="0" smtClean="0">
                <a:latin typeface="Monotype Corsiva" pitchFamily="66" charset="0"/>
              </a:rPr>
              <a:t>в кінці кожного простого речення, крім останнього, підвищується тон і робиться пауза; на останньому тон знижується. Ця інтонація притаманна реченням, що передають одночасність або послідовність подій: </a:t>
            </a:r>
            <a:r>
              <a:rPr lang="uk-UA" sz="2000" dirty="0" smtClean="0">
                <a:latin typeface="Segoe Print" pitchFamily="2" charset="0"/>
              </a:rPr>
              <a:t>На південному схилі горбика сонце вже  розтопило сніг, і вітер шелестить густою осінньою травою.</a:t>
            </a:r>
          </a:p>
          <a:p>
            <a:r>
              <a:rPr lang="uk-UA" sz="2400" spc="300" dirty="0" smtClean="0">
                <a:latin typeface="Monotype Corsiva" pitchFamily="66" charset="0"/>
              </a:rPr>
              <a:t>При </a:t>
            </a:r>
            <a:r>
              <a:rPr lang="uk-UA" sz="2400" b="1" spc="300" dirty="0" smtClean="0">
                <a:solidFill>
                  <a:srgbClr val="00B0F0"/>
                </a:solidFill>
                <a:latin typeface="Monotype Corsiva" pitchFamily="66" charset="0"/>
              </a:rPr>
              <a:t>інтонації зіставлення</a:t>
            </a:r>
            <a:r>
              <a:rPr lang="uk-UA" sz="2400" b="1" dirty="0" smtClean="0">
                <a:solidFill>
                  <a:srgbClr val="00B0F0"/>
                </a:solidFill>
                <a:latin typeface="Monotype Corsiva" pitchFamily="66" charset="0"/>
              </a:rPr>
              <a:t>  </a:t>
            </a:r>
            <a:r>
              <a:rPr lang="uk-UA" sz="2400" dirty="0" smtClean="0">
                <a:latin typeface="Monotype Corsiva" pitchFamily="66" charset="0"/>
              </a:rPr>
              <a:t>в  кожному простому реченні  логічний наголос падає на той член речення, який протиставляється</a:t>
            </a:r>
            <a:r>
              <a:rPr lang="uk-UA" sz="2000" dirty="0" smtClean="0">
                <a:latin typeface="Monotype Corsiva" pitchFamily="66" charset="0"/>
              </a:rPr>
              <a:t>: </a:t>
            </a:r>
            <a:r>
              <a:rPr lang="uk-UA" sz="2000" dirty="0" smtClean="0">
                <a:latin typeface="Segoe Print" pitchFamily="2" charset="0"/>
              </a:rPr>
              <a:t>Добро не пропадає, а зло вмирає.</a:t>
            </a:r>
            <a:endParaRPr lang="ru-RU" sz="2000" spc="3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21444509">
            <a:off x="209280" y="455225"/>
            <a:ext cx="8640960" cy="1512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Інтонація в складносурядному реченні </a:t>
            </a:r>
            <a:r>
              <a:rPr lang="uk-UA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uk-UA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залежить від смислових </a:t>
            </a:r>
            <a:r>
              <a:rPr lang="uk-UA" sz="2000" dirty="0" err="1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зв</a:t>
            </a:r>
            <a:r>
              <a:rPr lang="en-US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sz="2000" dirty="0" err="1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язків</a:t>
            </a:r>
            <a:r>
              <a:rPr lang="uk-UA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 між його частинами, а ці </a:t>
            </a:r>
            <a:r>
              <a:rPr lang="uk-UA" sz="2000" dirty="0" err="1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зв</a:t>
            </a:r>
            <a:r>
              <a:rPr lang="en-US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sz="2000" dirty="0" err="1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язки</a:t>
            </a:r>
            <a:r>
              <a:rPr lang="uk-UA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 – від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itchFamily="34" charset="0"/>
                <a:ea typeface="Tahoma" pitchFamily="34" charset="0"/>
                <a:cs typeface="Tahoma" pitchFamily="34" charset="0"/>
              </a:rPr>
              <a:t>сполучників.</a:t>
            </a:r>
            <a:r>
              <a:rPr lang="uk-UA" sz="2000" dirty="0" smtClean="0">
                <a:effectLst/>
                <a:latin typeface="Arial Black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uk-UA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Розрізняють два типи інтонації </a:t>
            </a:r>
            <a:r>
              <a:rPr lang="uk-UA" sz="2000" dirty="0" err="1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складносуряд-</a:t>
            </a:r>
            <a:r>
              <a:rPr lang="uk-UA" sz="2000" dirty="0" smtClean="0"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 них речень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effectLst/>
                <a:latin typeface="Segoe Print" pitchFamily="2" charset="0"/>
                <a:ea typeface="Tahoma" pitchFamily="34" charset="0"/>
                <a:cs typeface="Tahoma" pitchFamily="34" charset="0"/>
              </a:rPr>
              <a:t>: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ahoma" pitchFamily="34" charset="0"/>
                <a:cs typeface="Tahoma" pitchFamily="34" charset="0"/>
              </a:rPr>
              <a:t>перелічення і зіставлення</a:t>
            </a:r>
            <a:r>
              <a:rPr lang="uk-UA" sz="2000" dirty="0" smtClean="0">
                <a:effectLst/>
                <a:latin typeface="Arial Black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000" u="sng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7432937" y="3418585"/>
            <a:ext cx="576064" cy="205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34247" y="3861048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3467836" y="5157192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6192180" y="4995174"/>
            <a:ext cx="504056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ятно 1 28"/>
          <p:cNvSpPr/>
          <p:nvPr/>
        </p:nvSpPr>
        <p:spPr>
          <a:xfrm>
            <a:off x="8016808" y="5877272"/>
            <a:ext cx="875672" cy="8367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04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481328"/>
            <a:ext cx="8856984" cy="46119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Кома ставиться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перед сполучниками сурядності: і(й), та, а, але, однак, зате, проте, аби, чи, ні-ні, то-то, або-або, не то - не то, чи то - чи то: </a:t>
            </a:r>
            <a:r>
              <a:rPr lang="uk-UA" sz="2400" i="1" dirty="0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А падолист гуде, дзвенить, і всі стежки тепер лежать у золоті листу.</a:t>
            </a:r>
          </a:p>
          <a:p>
            <a:r>
              <a:rPr lang="uk-UA" sz="24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Крапка з комою </a:t>
            </a:r>
            <a:r>
              <a:rPr lang="uk-UA" sz="2800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ставиться між ускладненими(в яких є розділові знаки) або далекими за змістом частинами складносурядного речення: </a:t>
            </a:r>
            <a:r>
              <a:rPr lang="uk-UA" sz="2400" i="1" dirty="0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Накрив очі осокою, а ніженьки китайкою; а в головах ворон </a:t>
            </a:r>
            <a:r>
              <a:rPr lang="uk-UA" sz="2400" i="1" dirty="0" err="1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кряче</a:t>
            </a:r>
            <a:r>
              <a:rPr lang="uk-UA" sz="2400" i="1" dirty="0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, а в ніженьках  коник плаче.</a:t>
            </a:r>
          </a:p>
          <a:p>
            <a:r>
              <a:rPr lang="uk-UA" sz="24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Тире </a:t>
            </a:r>
            <a:r>
              <a:rPr lang="uk-UA" sz="2800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ставиться між частинами складносурядного речення, коли друга частина виражає висновок, наслідок і вимовляється з різким підсиленням голосу: </a:t>
            </a:r>
            <a:r>
              <a:rPr lang="uk-UA" sz="2200" i="1" dirty="0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Туман уже піднявся – і небо стало сірим</a:t>
            </a:r>
            <a:r>
              <a:rPr lang="uk-UA" sz="2800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.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Частини складносурядного речення відділяються одна від</a:t>
            </a:r>
            <a:r>
              <a:rPr lang="uk-UA" sz="2000" dirty="0" smtClean="0">
                <a:latin typeface="Segoe Script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одної</a:t>
            </a:r>
            <a:r>
              <a:rPr lang="uk-UA" sz="2000" dirty="0" smtClean="0">
                <a:latin typeface="Segoe Script" pitchFamily="34" charset="0"/>
              </a:rPr>
              <a:t> </a:t>
            </a:r>
            <a:r>
              <a:rPr lang="uk-UA" sz="2400" dirty="0" smtClean="0">
                <a:solidFill>
                  <a:srgbClr val="00B050"/>
                </a:solidFill>
                <a:latin typeface="Segoe Script" pitchFamily="34" charset="0"/>
              </a:rPr>
              <a:t>комою, крапкою з комою,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зрідка</a:t>
            </a:r>
            <a:r>
              <a:rPr lang="uk-UA" sz="2000" dirty="0" smtClean="0">
                <a:latin typeface="Segoe Script" pitchFamily="34" charset="0"/>
              </a:rPr>
              <a:t> </a:t>
            </a:r>
            <a:r>
              <a:rPr lang="uk-UA" sz="2400" dirty="0" smtClean="0">
                <a:solidFill>
                  <a:srgbClr val="00B050"/>
                </a:solidFill>
                <a:latin typeface="Segoe Script" pitchFamily="34" charset="0"/>
              </a:rPr>
              <a:t>тире.</a:t>
            </a:r>
            <a:endParaRPr lang="ru-RU" sz="2400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4" name="Пятно 1 3"/>
          <p:cNvSpPr/>
          <p:nvPr/>
        </p:nvSpPr>
        <p:spPr>
          <a:xfrm>
            <a:off x="8028384" y="5805264"/>
            <a:ext cx="1008112" cy="93610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</a:t>
            </a:r>
            <a:endParaRPr 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985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1772816"/>
            <a:ext cx="4038600" cy="4525963"/>
          </a:xfrm>
        </p:spPr>
        <p:txBody>
          <a:bodyPr/>
          <a:lstStyle/>
          <a:p>
            <a:pPr>
              <a:buClr>
                <a:srgbClr val="002060"/>
              </a:buClr>
              <a:buFont typeface="Wingdings" pitchFamily="2" charset="2"/>
              <a:buChar char="q"/>
            </a:pPr>
            <a:r>
              <a:rPr lang="uk-UA" dirty="0" smtClean="0"/>
              <a:t>З неповторюваним сполучником </a:t>
            </a:r>
            <a:r>
              <a:rPr lang="uk-UA" sz="3200" dirty="0" smtClean="0">
                <a:latin typeface="Monotype Corsiva" pitchFamily="66" charset="0"/>
              </a:rPr>
              <a:t>і(й), та</a:t>
            </a:r>
            <a:r>
              <a:rPr lang="uk-UA" dirty="0" smtClean="0"/>
              <a:t>(в значенні </a:t>
            </a:r>
            <a:r>
              <a:rPr lang="uk-UA" sz="3200" dirty="0" smtClean="0">
                <a:latin typeface="Monotype Corsiva" pitchFamily="66" charset="0"/>
              </a:rPr>
              <a:t>і</a:t>
            </a:r>
            <a:r>
              <a:rPr lang="uk-UA" dirty="0" smtClean="0"/>
              <a:t>), </a:t>
            </a:r>
            <a:r>
              <a:rPr lang="uk-UA" sz="3200" dirty="0" smtClean="0">
                <a:latin typeface="Monotype Corsiva" pitchFamily="66" charset="0"/>
              </a:rPr>
              <a:t>чи</a:t>
            </a:r>
            <a:r>
              <a:rPr lang="uk-UA" dirty="0" smtClean="0"/>
              <a:t>, </a:t>
            </a:r>
            <a:r>
              <a:rPr lang="uk-UA" sz="3200" dirty="0" smtClean="0">
                <a:latin typeface="Monotype Corsiva" pitchFamily="66" charset="0"/>
              </a:rPr>
              <a:t>або</a:t>
            </a:r>
            <a:r>
              <a:rPr lang="uk-UA" dirty="0" smtClean="0"/>
              <a:t>, якщо вони мають спільний другорядний член речення, що стосується обох простих.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4008" y="1844824"/>
            <a:ext cx="4038600" cy="4525963"/>
          </a:xfrm>
        </p:spPr>
        <p:txBody>
          <a:bodyPr/>
          <a:lstStyle/>
          <a:p>
            <a:pPr>
              <a:buClr>
                <a:srgbClr val="002060"/>
              </a:buClr>
              <a:buFont typeface="Wingdings" pitchFamily="2" charset="2"/>
              <a:buChar char="q"/>
            </a:pPr>
            <a:r>
              <a:rPr lang="uk-UA" dirty="0" smtClean="0"/>
              <a:t>Обидві частини складносурядного речення однотипні (називні, безособові,окличні або питальні).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spc="300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uk-UA" sz="3600" spc="300" dirty="0" smtClean="0">
                <a:solidFill>
                  <a:srgbClr val="002060"/>
                </a:solidFill>
                <a:latin typeface="Century Gothic" pitchFamily="34" charset="0"/>
              </a:rPr>
              <a:t>      </a:t>
            </a:r>
            <a:r>
              <a:rPr lang="uk-UA" sz="3600" u="sng" spc="300" dirty="0" smtClean="0">
                <a:solidFill>
                  <a:srgbClr val="002060"/>
                </a:solidFill>
                <a:latin typeface="Century Gothic" pitchFamily="34" charset="0"/>
              </a:rPr>
              <a:t>Кома не ставиться у складносурядних реченнях:</a:t>
            </a:r>
            <a:endParaRPr lang="ru-RU" sz="3600" u="sng" spc="3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7812360" y="5661248"/>
            <a:ext cx="1008112" cy="936104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850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448</TotalTime>
  <Words>734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«Складносурядне речення»</vt:lpstr>
      <vt:lpstr>                 РОБОТА</vt:lpstr>
      <vt:lpstr>        ПЛАН</vt:lpstr>
      <vt:lpstr>Презентация PowerPoint</vt:lpstr>
      <vt:lpstr>Презентация PowerPoint</vt:lpstr>
      <vt:lpstr>Інтонація в складносурядному реченні   залежить від смислових зв’язків між його частинами, а ці зв’язки – від сполучників. Розрізняють два типи інтонації складносуряд- них речень: перелічення і зіставлення.</vt:lpstr>
      <vt:lpstr>Частини складносурядного речення відділяються одна від одної комою, крапкою з комою, зрідка тире.</vt:lpstr>
      <vt:lpstr>       Кома не ставиться у складносурядних реченнях: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«Складносурядне Речення»</dc:title>
  <dc:creator>Пользователь Windows</dc:creator>
  <cp:lastModifiedBy>Пользователь Windows</cp:lastModifiedBy>
  <cp:revision>46</cp:revision>
  <dcterms:created xsi:type="dcterms:W3CDTF">2012-10-28T17:29:09Z</dcterms:created>
  <dcterms:modified xsi:type="dcterms:W3CDTF">2015-02-04T19:47:01Z</dcterms:modified>
</cp:coreProperties>
</file>