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DD00-0DF6-4F4E-8024-5107D66D031E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C2ED-F925-4B52-955A-F63156BB0E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DD00-0DF6-4F4E-8024-5107D66D031E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C2ED-F925-4B52-955A-F63156BB0E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DD00-0DF6-4F4E-8024-5107D66D031E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C2ED-F925-4B52-955A-F63156BB0E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DD00-0DF6-4F4E-8024-5107D66D031E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C2ED-F925-4B52-955A-F63156BB0E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DD00-0DF6-4F4E-8024-5107D66D031E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C2ED-F925-4B52-955A-F63156BB0E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DD00-0DF6-4F4E-8024-5107D66D031E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C2ED-F925-4B52-955A-F63156BB0E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DD00-0DF6-4F4E-8024-5107D66D031E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C2ED-F925-4B52-955A-F63156BB0E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DD00-0DF6-4F4E-8024-5107D66D031E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C2ED-F925-4B52-955A-F63156BB0E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DD00-0DF6-4F4E-8024-5107D66D031E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C2ED-F925-4B52-955A-F63156BB0E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DD00-0DF6-4F4E-8024-5107D66D031E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C2ED-F925-4B52-955A-F63156BB0E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0DD00-0DF6-4F4E-8024-5107D66D031E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C2ED-F925-4B52-955A-F63156BB0E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0DD00-0DF6-4F4E-8024-5107D66D031E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8C2ED-F925-4B52-955A-F63156BB0E4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k.wikipedia.org/wiki/%D0%97%D0%B0%D0%BA%D0%BE%D0%BD_%D0%9E%D1%83%D0%BA%D0%B5%D0%BD%D0%B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C%D1%96%D0%B6%D0%BD%D0%B0%D1%80%D0%BE%D0%B4%D0%BD%D0%B0_%D0%BE%D1%80%D0%B3%D0%B0%D0%BD%D1%96%D0%B7%D0%B0%D1%86%D1%96%D1%8F_%D0%BF%D1%80%D0%B0%D1%86%D1%9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0%D0%B5%D1%86%D0%B5%D1%81%D1%96%D1%8F" TargetMode="External"/><Relationship Id="rId2" Type="http://schemas.openxmlformats.org/officeDocument/2006/relationships/hyperlink" Target="http://uk.wikipedia.org/wiki/%D0%95%D0%BA%D0%BE%D0%BD%D0%BE%D0%BC%D1%96%D0%BA%D0%B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5%D0%BA%D0%BE%D0%BD%D0%BE%D0%BC%D1%96%D0%BA%D0%B0" TargetMode="External"/><Relationship Id="rId2" Type="http://schemas.openxmlformats.org/officeDocument/2006/relationships/hyperlink" Target="http://uk.wikipedia.org/wiki/%D0%9F%D1%80%D0%B8%D1%80%D0%BE%D0%B4%D0%BD%D0%B5_%D0%B1%D0%B5%D0%B7%D1%80%D0%BE%D0%B1%D1%96%D1%82%D1%82%D1%8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D%D0%B0%D1%83%D0%BA%D0%BE%D0%B2%D0%BE-%D1%82%D0%B5%D1%85%D0%BD%D1%96%D1%87%D0%BD%D0%B8%D0%B9_%D0%BF%D1%80%D0%BE%D0%B3%D1%80%D0%B5%D1%81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86%D0%B7%D1%80%D0%B0%D1%97%D0%BB%D1%8C" TargetMode="External"/><Relationship Id="rId3" Type="http://schemas.openxmlformats.org/officeDocument/2006/relationships/hyperlink" Target="http://uk.wikipedia.org/wiki/%D0%93%D1%80%D0%BE%D0%BC%D0%B0%D0%B4%D1%8F%D0%BD%D1%81%D1%82%D0%B2%D0%BE_%D0%A3%D0%BA%D1%80%D0%B0%D1%97%D0%BD%D0%B8" TargetMode="External"/><Relationship Id="rId7" Type="http://schemas.openxmlformats.org/officeDocument/2006/relationships/hyperlink" Target="http://uk.wikipedia.org/wiki/%D0%A1%D0%A8%D0%90" TargetMode="External"/><Relationship Id="rId2" Type="http://schemas.openxmlformats.org/officeDocument/2006/relationships/hyperlink" Target="http://uk.wikipedia.org/wiki/%D0%A3%D0%BA%D1%80%D0%B0%D1%97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D%D1%96%D0%BC%D0%B5%D1%87%D1%87%D0%B8%D0%BD%D0%B0" TargetMode="External"/><Relationship Id="rId11" Type="http://schemas.openxmlformats.org/officeDocument/2006/relationships/hyperlink" Target="http://uk.wikipedia.org/wiki/%D0%9F%D0%BE%D0%BB%D1%8C%D1%89%D0%B0" TargetMode="External"/><Relationship Id="rId5" Type="http://schemas.openxmlformats.org/officeDocument/2006/relationships/hyperlink" Target="http://uk.wikipedia.org/wiki/%D0%A0%D0%BE%D1%81%D1%96%D1%8F" TargetMode="External"/><Relationship Id="rId10" Type="http://schemas.openxmlformats.org/officeDocument/2006/relationships/hyperlink" Target="http://uk.wikipedia.org/wiki/%D0%A3%D0%B3%D0%BE%D1%80%D1%89%D0%B8%D0%BD%D0%B0" TargetMode="External"/><Relationship Id="rId4" Type="http://schemas.openxmlformats.org/officeDocument/2006/relationships/hyperlink" Target="http://uk.wikipedia.org/wiki/%D0%A3%D0%9D%D0%86%D0%90%D0%9D" TargetMode="External"/><Relationship Id="rId9" Type="http://schemas.openxmlformats.org/officeDocument/2006/relationships/hyperlink" Target="http://uk.wikipedia.org/wiki/%D0%A7%D0%B5%D1%85%D1%96%D1%8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2003" TargetMode="External"/><Relationship Id="rId7" Type="http://schemas.openxmlformats.org/officeDocument/2006/relationships/hyperlink" Target="http://uk.wikipedia.org/wiki/%D0%9F%D1%96%D0%B2%D0%BD%D1%96%D1%87%D0%BD%D0%B0_%D0%90%D1%84%D1%80%D0%B8%D0%BA%D0%B0" TargetMode="External"/><Relationship Id="rId2" Type="http://schemas.openxmlformats.org/officeDocument/2006/relationships/hyperlink" Target="http://uk.wikipedia.org/wiki/%D0%9C%D1%96%D0%B6%D0%BD%D0%B0%D1%80%D0%BE%D0%B4%D0%BD%D0%B0_%D0%BE%D1%80%D0%B3%D0%B0%D0%BD%D1%96%D0%B7%D0%B0%D1%86%D1%96%D1%8F_%D0%BF%D1%80%D0%B0%D1%86%D1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1%D0%BB%D0%B8%D0%B7%D1%8C%D0%BA%D0%B8%D0%B9_%D0%A1%D1%85%D1%96%D0%B4" TargetMode="External"/><Relationship Id="rId5" Type="http://schemas.openxmlformats.org/officeDocument/2006/relationships/hyperlink" Target="http://uk.wikipedia.org/wiki/2005" TargetMode="External"/><Relationship Id="rId4" Type="http://schemas.openxmlformats.org/officeDocument/2006/relationships/hyperlink" Target="http://uk.wikipedia.org/wiki/%D0%A0%D0%BE%D0%B1%D0%BE%D1%87%D0%B0_%D1%81%D0%B8%D0%BB%D0%B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0%A8%D0%90" TargetMode="External"/><Relationship Id="rId2" Type="http://schemas.openxmlformats.org/officeDocument/2006/relationships/hyperlink" Target="http://uk.wikipedia.org/wiki/%D0%A1%D1%85%D1%96%D0%B4%D0%BD%D0%B0_%D0%90%D0%B7%D1%96%D1%8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Безробіття</a:t>
            </a:r>
            <a:br>
              <a:rPr lang="uk-UA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4581128"/>
            <a:ext cx="4208512" cy="1993776"/>
          </a:xfrm>
        </p:spPr>
        <p:txBody>
          <a:bodyPr>
            <a:normAutofit/>
          </a:bodyPr>
          <a:lstStyle/>
          <a:p>
            <a:r>
              <a:rPr lang="uk-UA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Роботу виконав</a:t>
            </a:r>
          </a:p>
          <a:p>
            <a:r>
              <a:rPr lang="uk-UA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Учень 11- А класу </a:t>
            </a:r>
          </a:p>
          <a:p>
            <a:r>
              <a:rPr lang="uk-UA" sz="2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Долгов</a:t>
            </a:r>
            <a:r>
              <a:rPr lang="uk-UA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Олександр</a:t>
            </a:r>
            <a:endParaRPr lang="ru-RU" sz="24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Закон </a:t>
            </a:r>
            <a:r>
              <a:rPr lang="ru-RU" dirty="0" err="1"/>
              <a:t>Оукена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4330824" cy="5949280"/>
          </a:xfrm>
        </p:spPr>
        <p:txBody>
          <a:bodyPr>
            <a:normAutofit fontScale="70000" lnSpcReduction="20000"/>
          </a:bodyPr>
          <a:lstStyle/>
          <a:p>
            <a:r>
              <a:rPr lang="ru-RU" sz="2800" dirty="0"/>
              <a:t>Артур </a:t>
            </a:r>
            <a:r>
              <a:rPr lang="ru-RU" sz="2800" dirty="0" err="1"/>
              <a:t>Оукен</a:t>
            </a:r>
            <a:r>
              <a:rPr lang="ru-RU" sz="2800" dirty="0"/>
              <a:t> на </a:t>
            </a:r>
            <a:r>
              <a:rPr lang="ru-RU" sz="2800" dirty="0" err="1"/>
              <a:t>прикладі</a:t>
            </a:r>
            <a:r>
              <a:rPr lang="ru-RU" sz="2800" dirty="0"/>
              <a:t> США </a:t>
            </a:r>
            <a:r>
              <a:rPr lang="ru-RU" sz="2800" dirty="0" err="1"/>
              <a:t>математично</a:t>
            </a:r>
            <a:r>
              <a:rPr lang="ru-RU" sz="2800" dirty="0"/>
              <a:t> </a:t>
            </a:r>
            <a:r>
              <a:rPr lang="ru-RU" sz="2800" dirty="0" err="1"/>
              <a:t>виразив</a:t>
            </a:r>
            <a:r>
              <a:rPr lang="ru-RU" sz="2800" dirty="0"/>
              <a:t> </a:t>
            </a:r>
            <a:r>
              <a:rPr lang="ru-RU" sz="2800" dirty="0" err="1"/>
              <a:t>зв'язок</a:t>
            </a:r>
            <a:r>
              <a:rPr lang="ru-RU" sz="2800" dirty="0"/>
              <a:t> </a:t>
            </a:r>
            <a:r>
              <a:rPr lang="ru-RU" sz="2800" dirty="0" err="1"/>
              <a:t>між</a:t>
            </a:r>
            <a:r>
              <a:rPr lang="ru-RU" sz="2800" dirty="0"/>
              <a:t> </a:t>
            </a:r>
            <a:r>
              <a:rPr lang="ru-RU" sz="2800" dirty="0" err="1"/>
              <a:t>рівнем</a:t>
            </a:r>
            <a:r>
              <a:rPr lang="ru-RU" sz="2800" dirty="0"/>
              <a:t> </a:t>
            </a:r>
            <a:r>
              <a:rPr lang="ru-RU" sz="2800" dirty="0" err="1"/>
              <a:t>безробіття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відставанням</a:t>
            </a:r>
            <a:r>
              <a:rPr lang="ru-RU" sz="2800" dirty="0"/>
              <a:t> </a:t>
            </a:r>
            <a:r>
              <a:rPr lang="ru-RU" sz="2800" dirty="0" err="1"/>
              <a:t>обсягу</a:t>
            </a:r>
            <a:r>
              <a:rPr lang="ru-RU" sz="2800" dirty="0"/>
              <a:t> ВВП. </a:t>
            </a:r>
            <a:r>
              <a:rPr lang="ru-RU" sz="2800" dirty="0" err="1"/>
              <a:t>Він</a:t>
            </a:r>
            <a:r>
              <a:rPr lang="ru-RU" sz="2800" dirty="0"/>
              <a:t> </a:t>
            </a:r>
            <a:r>
              <a:rPr lang="ru-RU" sz="2800" dirty="0" err="1"/>
              <a:t>сформулював</a:t>
            </a:r>
            <a:r>
              <a:rPr lang="ru-RU" sz="2800" dirty="0"/>
              <a:t> </a:t>
            </a:r>
            <a:r>
              <a:rPr lang="ru-RU" sz="2800" dirty="0">
                <a:hlinkClick r:id="rId2" tooltip="Закон Оукена"/>
              </a:rPr>
              <a:t>закон</a:t>
            </a:r>
            <a:r>
              <a:rPr lang="ru-RU" sz="2800" dirty="0"/>
              <a:t>, </a:t>
            </a:r>
            <a:r>
              <a:rPr lang="ru-RU" sz="2800" dirty="0" err="1"/>
              <a:t>згідно</a:t>
            </a:r>
            <a:r>
              <a:rPr lang="ru-RU" sz="2800" dirty="0"/>
              <a:t> </a:t>
            </a:r>
            <a:r>
              <a:rPr lang="ru-RU" sz="2800" dirty="0" err="1"/>
              <a:t>з</a:t>
            </a:r>
            <a:r>
              <a:rPr lang="ru-RU" sz="2800" dirty="0"/>
              <a:t> </a:t>
            </a:r>
            <a:r>
              <a:rPr lang="ru-RU" sz="2800" dirty="0" err="1"/>
              <a:t>яким</a:t>
            </a:r>
            <a:r>
              <a:rPr lang="ru-RU" sz="2800" dirty="0"/>
              <a:t> </a:t>
            </a:r>
            <a:r>
              <a:rPr lang="ru-RU" sz="2800" dirty="0" err="1"/>
              <a:t>країна</a:t>
            </a:r>
            <a:r>
              <a:rPr lang="ru-RU" sz="2800" dirty="0"/>
              <a:t> </a:t>
            </a:r>
            <a:r>
              <a:rPr lang="ru-RU" sz="2800" dirty="0" err="1"/>
              <a:t>втрачає</a:t>
            </a:r>
            <a:r>
              <a:rPr lang="ru-RU" sz="2800" dirty="0"/>
              <a:t> 2-3% фактичного ВВП </a:t>
            </a:r>
            <a:r>
              <a:rPr lang="ru-RU" sz="2800" dirty="0" err="1"/>
              <a:t>відносно</a:t>
            </a:r>
            <a:r>
              <a:rPr lang="ru-RU" sz="2800" dirty="0"/>
              <a:t> </a:t>
            </a:r>
            <a:r>
              <a:rPr lang="ru-RU" sz="2800" dirty="0" err="1"/>
              <a:t>потенційного</a:t>
            </a:r>
            <a:r>
              <a:rPr lang="ru-RU" sz="2800" dirty="0"/>
              <a:t> ВВП, коли </a:t>
            </a:r>
            <a:r>
              <a:rPr lang="ru-RU" sz="2800" dirty="0" err="1"/>
              <a:t>фактичний</a:t>
            </a:r>
            <a:r>
              <a:rPr lang="ru-RU" sz="2800" dirty="0"/>
              <a:t> </a:t>
            </a:r>
            <a:r>
              <a:rPr lang="ru-RU" sz="2800" dirty="0" err="1"/>
              <a:t>рівень</a:t>
            </a:r>
            <a:r>
              <a:rPr lang="ru-RU" sz="2800" dirty="0"/>
              <a:t> </a:t>
            </a:r>
            <a:r>
              <a:rPr lang="ru-RU" sz="2800" dirty="0" err="1"/>
              <a:t>безробіття</a:t>
            </a:r>
            <a:r>
              <a:rPr lang="ru-RU" sz="2800" dirty="0"/>
              <a:t> </a:t>
            </a:r>
            <a:r>
              <a:rPr lang="ru-RU" sz="2800" dirty="0" err="1"/>
              <a:t>збільшується</a:t>
            </a:r>
            <a:r>
              <a:rPr lang="ru-RU" sz="2800" dirty="0"/>
              <a:t> на 1% </a:t>
            </a:r>
            <a:r>
              <a:rPr lang="ru-RU" sz="2800" dirty="0" err="1"/>
              <a:t>порівняно</a:t>
            </a:r>
            <a:r>
              <a:rPr lang="ru-RU" sz="2800" dirty="0"/>
              <a:t> </a:t>
            </a:r>
            <a:r>
              <a:rPr lang="ru-RU" sz="2800" dirty="0" err="1"/>
              <a:t>з</a:t>
            </a:r>
            <a:r>
              <a:rPr lang="ru-RU" sz="2800" dirty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/>
              <a:t>природним</a:t>
            </a:r>
            <a:r>
              <a:rPr lang="ru-RU" sz="2800" dirty="0"/>
              <a:t> </a:t>
            </a:r>
            <a:r>
              <a:rPr lang="ru-RU" sz="2800" dirty="0" err="1"/>
              <a:t>рівнем</a:t>
            </a:r>
            <a:r>
              <a:rPr lang="ru-RU" sz="2800" dirty="0" smtClean="0"/>
              <a:t>:</a:t>
            </a:r>
          </a:p>
          <a:p>
            <a:pPr>
              <a:buNone/>
            </a:pPr>
            <a:r>
              <a:rPr lang="uk-UA" sz="2000" b="1" dirty="0" smtClean="0"/>
              <a:t>           </a:t>
            </a:r>
            <a:r>
              <a:rPr lang="en-US" sz="2000" b="1" dirty="0" smtClean="0"/>
              <a:t>(</a:t>
            </a:r>
            <a:r>
              <a:rPr lang="en-US" sz="2900" b="1" dirty="0" err="1" smtClean="0"/>
              <a:t>Yf-Yp</a:t>
            </a:r>
            <a:r>
              <a:rPr lang="en-US" sz="2900" b="1" dirty="0" smtClean="0"/>
              <a:t>)/</a:t>
            </a:r>
            <a:r>
              <a:rPr lang="en-US" sz="2900" b="1" dirty="0" err="1" smtClean="0"/>
              <a:t>Yp</a:t>
            </a:r>
            <a:r>
              <a:rPr lang="en-US" sz="2900" b="1" dirty="0" smtClean="0"/>
              <a:t>= - λ*(</a:t>
            </a:r>
            <a:r>
              <a:rPr lang="en-US" sz="2900" b="1" dirty="0" err="1" smtClean="0"/>
              <a:t>Uf</a:t>
            </a:r>
            <a:r>
              <a:rPr lang="en-US" sz="2900" b="1" dirty="0" smtClean="0"/>
              <a:t> – Up)</a:t>
            </a:r>
            <a:endParaRPr lang="uk-UA" sz="2900" b="1" dirty="0" smtClean="0"/>
          </a:p>
          <a:p>
            <a:pPr>
              <a:buNone/>
            </a:pPr>
            <a:endParaRPr lang="uk-UA" sz="2000" b="1" dirty="0"/>
          </a:p>
          <a:p>
            <a:pPr>
              <a:buNone/>
            </a:pPr>
            <a:endParaRPr lang="uk-UA" sz="2000" b="1" dirty="0" smtClean="0"/>
          </a:p>
          <a:p>
            <a:pPr>
              <a:buNone/>
            </a:pPr>
            <a:r>
              <a:rPr lang="ru-RU" sz="2300" dirty="0" smtClean="0"/>
              <a:t>       </a:t>
            </a:r>
            <a:r>
              <a:rPr lang="ru-RU" sz="2600" dirty="0" smtClean="0"/>
              <a:t>де </a:t>
            </a:r>
            <a:r>
              <a:rPr lang="en-US" sz="2600" dirty="0" err="1"/>
              <a:t>Yf</a:t>
            </a:r>
            <a:r>
              <a:rPr lang="en-US" sz="2600" dirty="0"/>
              <a:t> — </a:t>
            </a:r>
            <a:r>
              <a:rPr lang="ru-RU" sz="2600" dirty="0" err="1"/>
              <a:t>фактичний</a:t>
            </a:r>
            <a:r>
              <a:rPr lang="ru-RU" sz="2600" dirty="0"/>
              <a:t> ВВП, </a:t>
            </a:r>
            <a:r>
              <a:rPr lang="en-US" sz="2600" dirty="0" err="1"/>
              <a:t>Yp</a:t>
            </a:r>
            <a:r>
              <a:rPr lang="en-US" sz="2600" dirty="0"/>
              <a:t> — </a:t>
            </a:r>
            <a:r>
              <a:rPr lang="ru-RU" sz="2600" dirty="0" err="1"/>
              <a:t>потенційний</a:t>
            </a:r>
            <a:r>
              <a:rPr lang="ru-RU" sz="2600" dirty="0"/>
              <a:t> ВВП, </a:t>
            </a:r>
            <a:r>
              <a:rPr lang="en-US" sz="2600" dirty="0" err="1"/>
              <a:t>Uf</a:t>
            </a:r>
            <a:r>
              <a:rPr lang="en-US" sz="2600" dirty="0"/>
              <a:t>, — </a:t>
            </a:r>
            <a:r>
              <a:rPr lang="ru-RU" sz="2600" dirty="0" err="1"/>
              <a:t>фактичний</a:t>
            </a:r>
            <a:r>
              <a:rPr lang="ru-RU" sz="2600" dirty="0"/>
              <a:t> </a:t>
            </a:r>
            <a:r>
              <a:rPr lang="ru-RU" sz="2600" dirty="0" err="1"/>
              <a:t>рівень</a:t>
            </a:r>
            <a:r>
              <a:rPr lang="ru-RU" sz="2600" dirty="0"/>
              <a:t> </a:t>
            </a:r>
            <a:r>
              <a:rPr lang="ru-RU" sz="2600" dirty="0" err="1"/>
              <a:t>безробіття</a:t>
            </a:r>
            <a:r>
              <a:rPr lang="ru-RU" sz="2600" dirty="0"/>
              <a:t>, </a:t>
            </a:r>
            <a:r>
              <a:rPr lang="en-US" sz="2600" dirty="0"/>
              <a:t>Up — </a:t>
            </a:r>
            <a:r>
              <a:rPr lang="ru-RU" sz="2600" dirty="0" err="1"/>
              <a:t>природний</a:t>
            </a:r>
            <a:r>
              <a:rPr lang="ru-RU" sz="2600" dirty="0"/>
              <a:t> </a:t>
            </a:r>
            <a:r>
              <a:rPr lang="ru-RU" sz="2600" dirty="0" err="1"/>
              <a:t>рівень</a:t>
            </a:r>
            <a:r>
              <a:rPr lang="ru-RU" sz="2600" dirty="0"/>
              <a:t> </a:t>
            </a:r>
            <a:r>
              <a:rPr lang="ru-RU" sz="2600" dirty="0" err="1"/>
              <a:t>безробіття</a:t>
            </a:r>
            <a:r>
              <a:rPr lang="ru-RU" sz="2600" dirty="0"/>
              <a:t>, </a:t>
            </a:r>
            <a:r>
              <a:rPr lang="el-GR" sz="2600" dirty="0"/>
              <a:t>λ — </a:t>
            </a:r>
            <a:r>
              <a:rPr lang="ru-RU" sz="2600" dirty="0" err="1"/>
              <a:t>емпіричний</a:t>
            </a:r>
            <a:r>
              <a:rPr lang="ru-RU" sz="2600" dirty="0"/>
              <a:t> </a:t>
            </a:r>
            <a:r>
              <a:rPr lang="ru-RU" sz="2600" dirty="0" err="1"/>
              <a:t>коефіцієнт</a:t>
            </a:r>
            <a:r>
              <a:rPr lang="ru-RU" sz="2600" dirty="0"/>
              <a:t> </a:t>
            </a:r>
            <a:r>
              <a:rPr lang="ru-RU" sz="2600" dirty="0" err="1"/>
              <a:t>чутливості</a:t>
            </a:r>
            <a:r>
              <a:rPr lang="ru-RU" sz="2600" dirty="0"/>
              <a:t> ВВП до </a:t>
            </a:r>
            <a:r>
              <a:rPr lang="ru-RU" sz="2600" dirty="0" err="1"/>
              <a:t>змін</a:t>
            </a:r>
            <a:r>
              <a:rPr lang="ru-RU" sz="2600" dirty="0"/>
              <a:t> </a:t>
            </a:r>
            <a:r>
              <a:rPr lang="ru-RU" sz="2600" dirty="0" err="1"/>
              <a:t>циклічного</a:t>
            </a:r>
            <a:r>
              <a:rPr lang="ru-RU" sz="2600" dirty="0"/>
              <a:t> </a:t>
            </a:r>
            <a:r>
              <a:rPr lang="ru-RU" sz="2600" dirty="0" err="1"/>
              <a:t>безробіття</a:t>
            </a:r>
            <a:r>
              <a:rPr lang="ru-RU" sz="2600" dirty="0"/>
              <a:t> (</a:t>
            </a:r>
            <a:r>
              <a:rPr lang="ru-RU" sz="2600" dirty="0" err="1"/>
              <a:t>коефіцієнт</a:t>
            </a:r>
            <a:r>
              <a:rPr lang="ru-RU" sz="2600" dirty="0"/>
              <a:t> </a:t>
            </a:r>
            <a:r>
              <a:rPr lang="ru-RU" sz="2600" dirty="0" err="1"/>
              <a:t>Оукена</a:t>
            </a:r>
            <a:r>
              <a:rPr lang="ru-RU" sz="2600" dirty="0" smtClean="0"/>
              <a:t>).</a:t>
            </a:r>
          </a:p>
          <a:p>
            <a:pPr>
              <a:buNone/>
            </a:pPr>
            <a:endParaRPr lang="ru-RU" sz="2600" dirty="0" smtClean="0"/>
          </a:p>
          <a:p>
            <a:pPr marL="514350" indent="-514350">
              <a:buFont typeface="+mj-lt"/>
              <a:buAutoNum type="romanUcPeriod"/>
            </a:pPr>
            <a:r>
              <a:rPr lang="en-US" sz="2000" b="1" dirty="0" smtClean="0"/>
              <a:t>y-y*/y* * 100%=-</a:t>
            </a:r>
            <a:r>
              <a:rPr lang="ru-RU" sz="2000" b="1" dirty="0" smtClean="0"/>
              <a:t>В(</a:t>
            </a:r>
            <a:r>
              <a:rPr lang="en-US" sz="2000" b="1" dirty="0" smtClean="0"/>
              <a:t>U-U*)</a:t>
            </a:r>
            <a:endParaRPr lang="uk-UA" sz="2000" b="1" dirty="0" smtClean="0"/>
          </a:p>
          <a:p>
            <a:pPr marL="514350" indent="-514350">
              <a:buFont typeface="+mj-lt"/>
              <a:buAutoNum type="romanUcPeriod"/>
            </a:pPr>
            <a:endParaRPr lang="uk-UA" sz="2000" b="1" dirty="0" smtClean="0"/>
          </a:p>
          <a:p>
            <a:pPr marL="514350" indent="-514350">
              <a:buFont typeface="+mj-lt"/>
              <a:buAutoNum type="romanUcPeriod"/>
            </a:pPr>
            <a:r>
              <a:rPr lang="es-ES" sz="2000" dirty="0" smtClean="0"/>
              <a:t>(</a:t>
            </a:r>
            <a:r>
              <a:rPr lang="es-ES" sz="2000" b="1" dirty="0" smtClean="0"/>
              <a:t>Y1-Yo)/Yo *100%= 3-2*(U1– Uo)</a:t>
            </a:r>
            <a:endParaRPr lang="ru-RU" sz="2600" b="1" dirty="0"/>
          </a:p>
        </p:txBody>
      </p:sp>
      <p:pic>
        <p:nvPicPr>
          <p:cNvPr id="4" name="Рисунок 3" descr="imgpreview (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1340768"/>
            <a:ext cx="3100616" cy="46085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3826768" cy="485740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err="1" smtClean="0"/>
              <a:t>Безробіття</a:t>
            </a:r>
            <a:r>
              <a:rPr lang="ru-RU" dirty="0"/>
              <a:t> — </a:t>
            </a:r>
            <a:r>
              <a:rPr lang="ru-RU" dirty="0" err="1"/>
              <a:t>це</a:t>
            </a:r>
            <a:r>
              <a:rPr lang="ru-RU" dirty="0"/>
              <a:t> складне </a:t>
            </a:r>
            <a:r>
              <a:rPr lang="ru-RU" dirty="0" err="1"/>
              <a:t>соціально-економічне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, при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економічно</a:t>
            </a:r>
            <a:r>
              <a:rPr lang="ru-RU" dirty="0"/>
              <a:t> активного </a:t>
            </a:r>
            <a:r>
              <a:rPr lang="ru-RU" dirty="0" err="1"/>
              <a:t>населення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заробітку</a:t>
            </a:r>
            <a:r>
              <a:rPr lang="ru-RU" dirty="0"/>
              <a:t>.</a:t>
            </a:r>
          </a:p>
        </p:txBody>
      </p:sp>
      <p:pic>
        <p:nvPicPr>
          <p:cNvPr id="4" name="Рисунок 3" descr="imgpreview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764704"/>
            <a:ext cx="4098102" cy="432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Методика </a:t>
            </a:r>
            <a:r>
              <a:rPr lang="ru-RU" dirty="0" err="1"/>
              <a:t>підрахунку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err="1"/>
              <a:t>Безробітні</a:t>
            </a:r>
            <a:r>
              <a:rPr lang="ru-RU" b="1" dirty="0"/>
              <a:t> у </a:t>
            </a:r>
            <a:r>
              <a:rPr lang="ru-RU" b="1" dirty="0" err="1"/>
              <a:t>визначенні</a:t>
            </a:r>
            <a:r>
              <a:rPr lang="ru-RU" b="1" dirty="0"/>
              <a:t> </a:t>
            </a:r>
            <a:r>
              <a:rPr lang="ru-RU" b="1" dirty="0" err="1">
                <a:hlinkClick r:id="rId2" tooltip="Міжнародна організація праці"/>
              </a:rPr>
              <a:t>Міжнародної</a:t>
            </a:r>
            <a:r>
              <a:rPr lang="ru-RU" b="1" dirty="0">
                <a:hlinkClick r:id="rId2" tooltip="Міжнародна організація праці"/>
              </a:rPr>
              <a:t> </a:t>
            </a:r>
            <a:r>
              <a:rPr lang="ru-RU" b="1" dirty="0" err="1">
                <a:hlinkClick r:id="rId2" tooltip="Міжнародна організація праці"/>
              </a:rPr>
              <a:t>організації</a:t>
            </a:r>
            <a:r>
              <a:rPr lang="ru-RU" b="1" dirty="0">
                <a:hlinkClick r:id="rId2" tooltip="Міжнародна організація праці"/>
              </a:rPr>
              <a:t> </a:t>
            </a:r>
            <a:r>
              <a:rPr lang="ru-RU" b="1" dirty="0" err="1">
                <a:hlinkClick r:id="rId2" tooltip="Міжнародна організація праці"/>
              </a:rPr>
              <a:t>праці</a:t>
            </a:r>
            <a:r>
              <a:rPr lang="ru-RU" b="1" dirty="0"/>
              <a:t> (МОП)</a:t>
            </a:r>
            <a:r>
              <a:rPr lang="ru-RU" dirty="0"/>
              <a:t> — особи у </a:t>
            </a:r>
            <a:r>
              <a:rPr lang="ru-RU" dirty="0" err="1"/>
              <a:t>віці</a:t>
            </a:r>
            <a:r>
              <a:rPr lang="ru-RU" dirty="0"/>
              <a:t> 15-70 </a:t>
            </a:r>
            <a:r>
              <a:rPr lang="ru-RU" dirty="0" err="1"/>
              <a:t>років</a:t>
            </a:r>
            <a:r>
              <a:rPr lang="ru-RU" dirty="0"/>
              <a:t> (</a:t>
            </a:r>
            <a:r>
              <a:rPr lang="ru-RU" dirty="0" err="1"/>
              <a:t>зареєстровані</a:t>
            </a:r>
            <a:r>
              <a:rPr lang="ru-RU" dirty="0"/>
              <a:t> та </a:t>
            </a:r>
            <a:r>
              <a:rPr lang="ru-RU" dirty="0" err="1"/>
              <a:t>незареєстровані</a:t>
            </a:r>
            <a:r>
              <a:rPr lang="ru-RU" dirty="0"/>
              <a:t> в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службі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задовольняють</a:t>
            </a:r>
            <a:r>
              <a:rPr lang="ru-RU" dirty="0"/>
              <a:t> </a:t>
            </a:r>
            <a:r>
              <a:rPr lang="ru-RU" dirty="0" err="1"/>
              <a:t>трьом</a:t>
            </a:r>
            <a:r>
              <a:rPr lang="ru-RU" dirty="0"/>
              <a:t> </a:t>
            </a:r>
            <a:r>
              <a:rPr lang="ru-RU" dirty="0" err="1"/>
              <a:t>умовам</a:t>
            </a:r>
            <a:r>
              <a:rPr lang="ru-RU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не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(</a:t>
            </a:r>
            <a:r>
              <a:rPr lang="ru-RU" dirty="0" err="1"/>
              <a:t>прибуткового</a:t>
            </a:r>
            <a:r>
              <a:rPr lang="ru-RU" dirty="0"/>
              <a:t> </a:t>
            </a:r>
            <a:r>
              <a:rPr lang="ru-RU" dirty="0" err="1"/>
              <a:t>заняття</a:t>
            </a:r>
            <a:r>
              <a:rPr lang="ru-RU" dirty="0"/>
              <a:t>);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активно </a:t>
            </a:r>
            <a:r>
              <a:rPr lang="ru-RU" dirty="0" err="1"/>
              <a:t>шукали</a:t>
            </a:r>
            <a:r>
              <a:rPr lang="ru-RU" dirty="0"/>
              <a:t> роботу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намагались</a:t>
            </a:r>
            <a:r>
              <a:rPr lang="ru-RU" dirty="0"/>
              <a:t> </a:t>
            </a:r>
            <a:r>
              <a:rPr lang="ru-RU" dirty="0" err="1"/>
              <a:t>організувати</a:t>
            </a:r>
            <a:r>
              <a:rPr lang="ru-RU" dirty="0"/>
              <a:t> </a:t>
            </a:r>
            <a:r>
              <a:rPr lang="ru-RU" dirty="0" err="1"/>
              <a:t>власну</a:t>
            </a:r>
            <a:r>
              <a:rPr lang="ru-RU" dirty="0"/>
              <a:t> справу </a:t>
            </a:r>
            <a:r>
              <a:rPr lang="ru-RU" dirty="0" err="1"/>
              <a:t>впродовж</a:t>
            </a:r>
            <a:r>
              <a:rPr lang="ru-RU" dirty="0"/>
              <a:t> </a:t>
            </a:r>
            <a:r>
              <a:rPr lang="ru-RU" dirty="0" err="1"/>
              <a:t>останніх</a:t>
            </a:r>
            <a:r>
              <a:rPr lang="ru-RU" dirty="0"/>
              <a:t> 4-х </a:t>
            </a:r>
            <a:r>
              <a:rPr lang="ru-RU" dirty="0" err="1"/>
              <a:t>тижнів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передували </a:t>
            </a:r>
            <a:r>
              <a:rPr lang="ru-RU" dirty="0" err="1"/>
              <a:t>опитуванню</a:t>
            </a:r>
            <a:r>
              <a:rPr lang="ru-RU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готові</a:t>
            </a:r>
            <a:r>
              <a:rPr lang="ru-RU" dirty="0"/>
              <a:t> </a:t>
            </a:r>
            <a:r>
              <a:rPr lang="ru-RU" dirty="0" err="1"/>
              <a:t>приступити</a:t>
            </a:r>
            <a:r>
              <a:rPr lang="ru-RU" dirty="0"/>
              <a:t> до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впродовж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найближчих</a:t>
            </a:r>
            <a:r>
              <a:rPr lang="ru-RU" dirty="0"/>
              <a:t> </a:t>
            </a:r>
            <a:r>
              <a:rPr lang="ru-RU" dirty="0" err="1"/>
              <a:t>тижнів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>
            <a:normAutofit/>
          </a:bodyPr>
          <a:lstStyle/>
          <a:p>
            <a:r>
              <a:rPr lang="ru-RU" sz="2400" b="1" dirty="0" err="1"/>
              <a:t>Рівень</a:t>
            </a:r>
            <a:r>
              <a:rPr lang="ru-RU" sz="2400" b="1" dirty="0"/>
              <a:t> </a:t>
            </a:r>
            <a:r>
              <a:rPr lang="ru-RU" sz="2400" b="1" dirty="0" err="1"/>
              <a:t>безробіття</a:t>
            </a:r>
            <a:r>
              <a:rPr lang="ru-RU" sz="2400" dirty="0"/>
              <a:t> </a:t>
            </a:r>
            <a:r>
              <a:rPr lang="ru-RU" sz="2400" dirty="0" err="1"/>
              <a:t>розраховується</a:t>
            </a:r>
            <a:r>
              <a:rPr lang="ru-RU" sz="2400" dirty="0"/>
              <a:t> як </a:t>
            </a:r>
            <a:r>
              <a:rPr lang="ru-RU" sz="2400" dirty="0" err="1"/>
              <a:t>відношення</a:t>
            </a:r>
            <a:r>
              <a:rPr lang="ru-RU" sz="2400" dirty="0"/>
              <a:t> </a:t>
            </a:r>
            <a:r>
              <a:rPr lang="ru-RU" sz="2400" dirty="0" err="1"/>
              <a:t>чисельності</a:t>
            </a:r>
            <a:r>
              <a:rPr lang="ru-RU" sz="2400" dirty="0"/>
              <a:t> </a:t>
            </a:r>
            <a:r>
              <a:rPr lang="ru-RU" sz="2400" dirty="0" err="1"/>
              <a:t>безробітних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зареєстровані</a:t>
            </a:r>
            <a:r>
              <a:rPr lang="ru-RU" sz="2400" dirty="0"/>
              <a:t> в </a:t>
            </a:r>
            <a:r>
              <a:rPr lang="ru-RU" sz="2400" dirty="0" err="1"/>
              <a:t>державній</a:t>
            </a:r>
            <a:r>
              <a:rPr lang="ru-RU" sz="2400" dirty="0"/>
              <a:t> </a:t>
            </a:r>
            <a:r>
              <a:rPr lang="ru-RU" sz="2400" dirty="0" err="1"/>
              <a:t>службі</a:t>
            </a:r>
            <a:r>
              <a:rPr lang="ru-RU" sz="2400" dirty="0"/>
              <a:t> </a:t>
            </a:r>
            <a:r>
              <a:rPr lang="ru-RU" sz="2400" dirty="0" err="1"/>
              <a:t>зайнятості</a:t>
            </a:r>
            <a:r>
              <a:rPr lang="ru-RU" sz="2400" dirty="0"/>
              <a:t>, до </a:t>
            </a:r>
            <a:r>
              <a:rPr lang="ru-RU" sz="2400" dirty="0" err="1"/>
              <a:t>працездатного</a:t>
            </a:r>
            <a:r>
              <a:rPr lang="ru-RU" sz="2400" dirty="0"/>
              <a:t> </a:t>
            </a:r>
            <a:r>
              <a:rPr lang="ru-RU" sz="2400" dirty="0" err="1"/>
              <a:t>населення</a:t>
            </a:r>
            <a:r>
              <a:rPr lang="ru-RU" sz="2400" dirty="0"/>
              <a:t> </a:t>
            </a:r>
            <a:r>
              <a:rPr lang="ru-RU" sz="2400" dirty="0" err="1"/>
              <a:t>працездатного</a:t>
            </a:r>
            <a:r>
              <a:rPr lang="ru-RU" sz="2400" dirty="0"/>
              <a:t> </a:t>
            </a:r>
            <a:r>
              <a:rPr lang="ru-RU" sz="2400" dirty="0" err="1"/>
              <a:t>віку</a:t>
            </a:r>
            <a:r>
              <a:rPr lang="ru-RU" sz="2400" dirty="0"/>
              <a:t>. </a:t>
            </a:r>
            <a:r>
              <a:rPr lang="ru-RU" sz="2400" dirty="0" err="1"/>
              <a:t>Значний</a:t>
            </a:r>
            <a:r>
              <a:rPr lang="ru-RU" sz="2400" dirty="0"/>
              <a:t> </a:t>
            </a:r>
            <a:r>
              <a:rPr lang="ru-RU" sz="2400" dirty="0" err="1"/>
              <a:t>недолік</a:t>
            </a:r>
            <a:r>
              <a:rPr lang="ru-RU" sz="2400" dirty="0"/>
              <a:t> </a:t>
            </a:r>
            <a:r>
              <a:rPr lang="ru-RU" sz="2400" dirty="0" err="1"/>
              <a:t>такої</a:t>
            </a:r>
            <a:r>
              <a:rPr lang="ru-RU" sz="2400" dirty="0"/>
              <a:t> методики </a:t>
            </a:r>
            <a:r>
              <a:rPr lang="ru-RU" sz="2400" dirty="0" err="1"/>
              <a:t>розрахунку</a:t>
            </a:r>
            <a:r>
              <a:rPr lang="ru-RU" sz="2400" dirty="0"/>
              <a:t> </a:t>
            </a:r>
            <a:r>
              <a:rPr lang="ru-RU" sz="2400" dirty="0" err="1"/>
              <a:t>полягає</a:t>
            </a:r>
            <a:r>
              <a:rPr lang="ru-RU" sz="2400" dirty="0"/>
              <a:t> у </a:t>
            </a:r>
            <a:r>
              <a:rPr lang="ru-RU" sz="2400" dirty="0" err="1"/>
              <a:t>заниженні</a:t>
            </a:r>
            <a:r>
              <a:rPr lang="ru-RU" sz="2400" dirty="0"/>
              <a:t> реального числа </a:t>
            </a:r>
            <a:r>
              <a:rPr lang="ru-RU" sz="2400" dirty="0" err="1"/>
              <a:t>безробітних</a:t>
            </a:r>
            <a:r>
              <a:rPr lang="ru-RU" sz="2400" dirty="0"/>
              <a:t>, </a:t>
            </a:r>
            <a:r>
              <a:rPr lang="ru-RU" sz="2400" dirty="0" err="1"/>
              <a:t>оскільки</a:t>
            </a:r>
            <a:r>
              <a:rPr lang="ru-RU" sz="2400" dirty="0"/>
              <a:t> в </a:t>
            </a:r>
            <a:r>
              <a:rPr lang="ru-RU" sz="2400" dirty="0" err="1"/>
              <a:t>країнах</a:t>
            </a:r>
            <a:r>
              <a:rPr lang="ru-RU" sz="2400" dirty="0"/>
              <a:t>, де </a:t>
            </a:r>
            <a:r>
              <a:rPr lang="ru-RU" sz="2400" dirty="0" err="1"/>
              <a:t>соціальна</a:t>
            </a:r>
            <a:r>
              <a:rPr lang="ru-RU" sz="2400" dirty="0"/>
              <a:t> </a:t>
            </a:r>
            <a:r>
              <a:rPr lang="ru-RU" sz="2400" dirty="0" err="1"/>
              <a:t>допомога</a:t>
            </a:r>
            <a:r>
              <a:rPr lang="ru-RU" sz="2400" dirty="0"/>
              <a:t> </a:t>
            </a:r>
            <a:r>
              <a:rPr lang="ru-RU" sz="2400" dirty="0" err="1"/>
              <a:t>безробітним</a:t>
            </a:r>
            <a:r>
              <a:rPr lang="ru-RU" sz="2400" dirty="0"/>
              <a:t> </a:t>
            </a:r>
            <a:r>
              <a:rPr lang="ru-RU" sz="2400" dirty="0" err="1"/>
              <a:t>низька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де-факто </a:t>
            </a:r>
            <a:r>
              <a:rPr lang="ru-RU" sz="2400" dirty="0" err="1"/>
              <a:t>відсутня</a:t>
            </a:r>
            <a:r>
              <a:rPr lang="ru-RU" sz="2400" dirty="0"/>
              <a:t>, </a:t>
            </a:r>
            <a:r>
              <a:rPr lang="ru-RU" sz="2400" dirty="0" err="1"/>
              <a:t>багато</a:t>
            </a:r>
            <a:r>
              <a:rPr lang="ru-RU" sz="2400" dirty="0"/>
              <a:t> </a:t>
            </a:r>
            <a:r>
              <a:rPr lang="ru-RU" sz="2400" dirty="0" err="1"/>
              <a:t>осіб</a:t>
            </a:r>
            <a:r>
              <a:rPr lang="ru-RU" sz="2400" dirty="0"/>
              <a:t> не </a:t>
            </a:r>
            <a:r>
              <a:rPr lang="ru-RU" sz="2400" dirty="0" err="1"/>
              <a:t>реєструються</a:t>
            </a:r>
            <a:r>
              <a:rPr lang="ru-RU" sz="2400" dirty="0"/>
              <a:t> як </a:t>
            </a:r>
            <a:r>
              <a:rPr lang="ru-RU" sz="2400" dirty="0" err="1"/>
              <a:t>безробітні</a:t>
            </a:r>
            <a:r>
              <a:rPr lang="ru-RU" sz="2400" dirty="0"/>
              <a:t> на </a:t>
            </a:r>
            <a:r>
              <a:rPr lang="ru-RU" sz="2400" dirty="0" err="1"/>
              <a:t>біржі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143000"/>
          </a:xfrm>
        </p:spPr>
        <p:txBody>
          <a:bodyPr/>
          <a:lstStyle/>
          <a:p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348880"/>
            <a:ext cx="8229600" cy="3489251"/>
          </a:xfrm>
        </p:spPr>
        <p:txBody>
          <a:bodyPr>
            <a:normAutofit/>
          </a:bodyPr>
          <a:lstStyle/>
          <a:p>
            <a:r>
              <a:rPr lang="ru-RU" sz="2400" b="1" dirty="0" err="1"/>
              <a:t>Циклічне</a:t>
            </a:r>
            <a:r>
              <a:rPr lang="ru-RU" sz="2400" b="1" dirty="0"/>
              <a:t> (</a:t>
            </a:r>
            <a:r>
              <a:rPr lang="ru-RU" sz="2400" b="1" dirty="0" err="1"/>
              <a:t>кон'юнктурне</a:t>
            </a:r>
            <a:r>
              <a:rPr lang="ru-RU" sz="2400" b="1" dirty="0"/>
              <a:t>) </a:t>
            </a:r>
            <a:r>
              <a:rPr lang="ru-RU" sz="2400" b="1" dirty="0" err="1"/>
              <a:t>безробіття</a:t>
            </a:r>
            <a:r>
              <a:rPr lang="ru-RU" sz="2400" dirty="0"/>
              <a:t> </a:t>
            </a:r>
            <a:r>
              <a:rPr lang="ru-RU" sz="2400" dirty="0" err="1"/>
              <a:t>виникає</a:t>
            </a:r>
            <a:r>
              <a:rPr lang="ru-RU" sz="2400" dirty="0"/>
              <a:t> </a:t>
            </a:r>
            <a:r>
              <a:rPr lang="ru-RU" sz="2400" dirty="0" err="1"/>
              <a:t>внаслідок</a:t>
            </a:r>
            <a:r>
              <a:rPr lang="ru-RU" sz="2400" dirty="0"/>
              <a:t> </a:t>
            </a:r>
            <a:r>
              <a:rPr lang="ru-RU" sz="2400" dirty="0" err="1"/>
              <a:t>коливань</a:t>
            </a:r>
            <a:r>
              <a:rPr lang="ru-RU" sz="2400" dirty="0"/>
              <a:t> </a:t>
            </a:r>
            <a:r>
              <a:rPr lang="ru-RU" sz="2400" dirty="0" err="1">
                <a:hlinkClick r:id="rId2" tooltip="Економіка"/>
              </a:rPr>
              <a:t>економіки</a:t>
            </a:r>
            <a:r>
              <a:rPr lang="ru-RU" sz="2400" dirty="0"/>
              <a:t>. У </a:t>
            </a:r>
            <a:r>
              <a:rPr lang="ru-RU" sz="2400" dirty="0" err="1"/>
              <a:t>фазі</a:t>
            </a:r>
            <a:r>
              <a:rPr lang="ru-RU" sz="2400" dirty="0"/>
              <a:t> </a:t>
            </a:r>
            <a:r>
              <a:rPr lang="ru-RU" sz="2400" dirty="0" err="1">
                <a:hlinkClick r:id="rId3" tooltip="Рецесія"/>
              </a:rPr>
              <a:t>рецесії</a:t>
            </a:r>
            <a:r>
              <a:rPr lang="ru-RU" sz="2400" dirty="0"/>
              <a:t> </a:t>
            </a:r>
            <a:r>
              <a:rPr lang="ru-RU" sz="2400" dirty="0" err="1"/>
              <a:t>підприємства</a:t>
            </a:r>
            <a:r>
              <a:rPr lang="ru-RU" sz="2400" dirty="0"/>
              <a:t> </a:t>
            </a:r>
            <a:r>
              <a:rPr lang="ru-RU" sz="2400" dirty="0" err="1"/>
              <a:t>звільняють</a:t>
            </a:r>
            <a:r>
              <a:rPr lang="ru-RU" sz="2400" dirty="0"/>
              <a:t> </a:t>
            </a:r>
            <a:r>
              <a:rPr lang="ru-RU" sz="2400" dirty="0" err="1"/>
              <a:t>робочих</a:t>
            </a:r>
            <a:r>
              <a:rPr lang="ru-RU" sz="2400" dirty="0"/>
              <a:t> та </a:t>
            </a:r>
            <a:r>
              <a:rPr lang="ru-RU" sz="2400" dirty="0" err="1"/>
              <a:t>наймають</a:t>
            </a:r>
            <a:r>
              <a:rPr lang="ru-RU" sz="2400" dirty="0"/>
              <a:t> на роботу в </a:t>
            </a:r>
            <a:r>
              <a:rPr lang="ru-RU" sz="2400" dirty="0" err="1"/>
              <a:t>разі</a:t>
            </a:r>
            <a:r>
              <a:rPr lang="ru-RU" sz="2400" dirty="0"/>
              <a:t> </a:t>
            </a:r>
            <a:r>
              <a:rPr lang="ru-RU" sz="2400" dirty="0" err="1"/>
              <a:t>економічного</a:t>
            </a:r>
            <a:r>
              <a:rPr lang="ru-RU" sz="2400" dirty="0"/>
              <a:t> </a:t>
            </a:r>
            <a:r>
              <a:rPr lang="ru-RU" sz="2400" dirty="0" err="1"/>
              <a:t>підйому</a:t>
            </a:r>
            <a:r>
              <a:rPr lang="ru-RU" sz="2400" dirty="0"/>
              <a:t>. </a:t>
            </a:r>
            <a:r>
              <a:rPr lang="ru-RU" sz="2400" dirty="0" err="1"/>
              <a:t>Вважається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кон'юнктурне</a:t>
            </a:r>
            <a:r>
              <a:rPr lang="ru-RU" sz="2400" dirty="0"/>
              <a:t> </a:t>
            </a:r>
            <a:r>
              <a:rPr lang="ru-RU" sz="2400" dirty="0" err="1"/>
              <a:t>безробіття</a:t>
            </a:r>
            <a:r>
              <a:rPr lang="ru-RU" sz="2400" dirty="0"/>
              <a:t> </a:t>
            </a:r>
            <a:r>
              <a:rPr lang="ru-RU" sz="2400" dirty="0" err="1"/>
              <a:t>зникає</a:t>
            </a:r>
            <a:r>
              <a:rPr lang="ru-RU" sz="2400" dirty="0"/>
              <a:t> через 2-3 роки.</a:t>
            </a:r>
          </a:p>
          <a:p>
            <a:r>
              <a:rPr lang="ru-RU" sz="2400" b="1" dirty="0" err="1"/>
              <a:t>Сезонне</a:t>
            </a:r>
            <a:r>
              <a:rPr lang="ru-RU" sz="2400" b="1" dirty="0"/>
              <a:t> </a:t>
            </a:r>
            <a:r>
              <a:rPr lang="ru-RU" sz="2400" b="1" dirty="0" err="1"/>
              <a:t>безробіття</a:t>
            </a:r>
            <a:r>
              <a:rPr lang="ru-RU" sz="2400" dirty="0"/>
              <a:t> — результат </a:t>
            </a:r>
            <a:r>
              <a:rPr lang="ru-RU" sz="2400" dirty="0" err="1"/>
              <a:t>природних</a:t>
            </a:r>
            <a:r>
              <a:rPr lang="ru-RU" sz="2400" dirty="0"/>
              <a:t> </a:t>
            </a:r>
            <a:r>
              <a:rPr lang="ru-RU" sz="2400" dirty="0" err="1"/>
              <a:t>коливань</a:t>
            </a:r>
            <a:r>
              <a:rPr lang="ru-RU" sz="2400" dirty="0"/>
              <a:t> </a:t>
            </a:r>
            <a:r>
              <a:rPr lang="ru-RU" sz="2400" dirty="0" err="1"/>
              <a:t>кліматичних</a:t>
            </a:r>
            <a:r>
              <a:rPr lang="ru-RU" sz="2400" dirty="0"/>
              <a:t> умов </a:t>
            </a:r>
            <a:r>
              <a:rPr lang="ru-RU" sz="2400" dirty="0" err="1"/>
              <a:t>протягом</a:t>
            </a:r>
            <a:r>
              <a:rPr lang="ru-RU" sz="2400" dirty="0"/>
              <a:t> року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коливань</a:t>
            </a:r>
            <a:r>
              <a:rPr lang="ru-RU" sz="2400" dirty="0"/>
              <a:t> </a:t>
            </a:r>
            <a:r>
              <a:rPr lang="ru-RU" sz="2400" dirty="0" err="1"/>
              <a:t>попиту</a:t>
            </a:r>
            <a:r>
              <a:rPr lang="ru-RU" sz="2400" dirty="0"/>
              <a:t>. </a:t>
            </a:r>
            <a:r>
              <a:rPr lang="ru-RU" sz="2400" dirty="0" err="1"/>
              <a:t>Зникає</a:t>
            </a:r>
            <a:r>
              <a:rPr lang="ru-RU" sz="2400" dirty="0"/>
              <a:t> </a:t>
            </a:r>
            <a:r>
              <a:rPr lang="ru-RU" sz="2400" dirty="0" err="1"/>
              <a:t>протягом</a:t>
            </a:r>
            <a:r>
              <a:rPr lang="ru-RU" sz="2400" dirty="0"/>
              <a:t> року.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/>
              <a:t>Панельне</a:t>
            </a:r>
            <a:r>
              <a:rPr lang="ru-RU" b="1" dirty="0"/>
              <a:t> </a:t>
            </a:r>
            <a:r>
              <a:rPr lang="ru-RU" b="1" dirty="0" err="1"/>
              <a:t>безробіття</a:t>
            </a:r>
            <a:r>
              <a:rPr lang="ru-RU" dirty="0"/>
              <a:t> (у </a:t>
            </a:r>
            <a:r>
              <a:rPr lang="ru-RU" dirty="0" err="1"/>
              <a:t>розумінні</a:t>
            </a:r>
            <a:r>
              <a:rPr lang="ru-RU" dirty="0"/>
              <a:t> </a:t>
            </a:r>
            <a:r>
              <a:rPr lang="ru-RU" dirty="0" err="1"/>
              <a:t>монетаристів</a:t>
            </a:r>
            <a:r>
              <a:rPr lang="ru-RU" dirty="0"/>
              <a:t> — </a:t>
            </a:r>
            <a:r>
              <a:rPr lang="ru-RU" dirty="0" err="1">
                <a:hlinkClick r:id="rId2" tooltip="Природне безробіття"/>
              </a:rPr>
              <a:t>природне</a:t>
            </a:r>
            <a:r>
              <a:rPr lang="ru-RU" dirty="0">
                <a:hlinkClick r:id="rId2" tooltip="Природне безробіття"/>
              </a:rPr>
              <a:t> </a:t>
            </a:r>
            <a:r>
              <a:rPr lang="ru-RU" dirty="0" err="1">
                <a:hlinkClick r:id="rId2" tooltip="Природне безробіття"/>
              </a:rPr>
              <a:t>безробіття</a:t>
            </a:r>
            <a:r>
              <a:rPr lang="ru-RU" dirty="0"/>
              <a:t>): </a:t>
            </a:r>
            <a:r>
              <a:rPr lang="ru-RU" dirty="0" err="1"/>
              <a:t>відсоток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r>
              <a:rPr lang="ru-RU" dirty="0"/>
              <a:t> </a:t>
            </a:r>
            <a:r>
              <a:rPr lang="ru-RU" dirty="0" err="1"/>
              <a:t>усунути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при </a:t>
            </a:r>
            <a:r>
              <a:rPr lang="ru-RU" dirty="0" err="1"/>
              <a:t>найкращому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кон'юнктури</a:t>
            </a:r>
            <a:r>
              <a:rPr lang="ru-RU" dirty="0"/>
              <a:t>. Цей вид </a:t>
            </a:r>
            <a:r>
              <a:rPr lang="ru-RU" dirty="0" err="1"/>
              <a:t>безробіття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фрикційного</a:t>
            </a:r>
            <a:r>
              <a:rPr lang="ru-RU" dirty="0"/>
              <a:t>, </a:t>
            </a:r>
            <a:r>
              <a:rPr lang="ru-RU" dirty="0" err="1"/>
              <a:t>добровільного</a:t>
            </a:r>
            <a:r>
              <a:rPr lang="ru-RU" dirty="0"/>
              <a:t> та структурного </a:t>
            </a:r>
            <a:r>
              <a:rPr lang="ru-RU" dirty="0" err="1"/>
              <a:t>безробіття</a:t>
            </a:r>
            <a:r>
              <a:rPr lang="ru-RU" dirty="0"/>
              <a:t>. </a:t>
            </a:r>
          </a:p>
          <a:p>
            <a:r>
              <a:rPr lang="ru-RU" b="1" dirty="0" err="1"/>
              <a:t>Фрикційне</a:t>
            </a:r>
            <a:r>
              <a:rPr lang="ru-RU" b="1" dirty="0"/>
              <a:t> </a:t>
            </a:r>
            <a:r>
              <a:rPr lang="ru-RU" b="1" dirty="0" err="1"/>
              <a:t>безробіття</a:t>
            </a:r>
            <a:r>
              <a:rPr lang="ru-RU" b="1" dirty="0"/>
              <a:t>(</a:t>
            </a:r>
            <a:r>
              <a:rPr lang="ru-RU" b="1" dirty="0" err="1"/>
              <a:t>тимчасове</a:t>
            </a:r>
            <a:r>
              <a:rPr lang="ru-RU" b="1" dirty="0"/>
              <a:t>)</a:t>
            </a:r>
            <a:r>
              <a:rPr lang="ru-RU" dirty="0"/>
              <a:t> </a:t>
            </a:r>
            <a:r>
              <a:rPr lang="ru-RU" dirty="0" err="1"/>
              <a:t>виникає</a:t>
            </a:r>
            <a:r>
              <a:rPr lang="ru-RU" dirty="0"/>
              <a:t>, коли люди </a:t>
            </a:r>
            <a:r>
              <a:rPr lang="ru-RU" dirty="0" err="1"/>
              <a:t>тимчасово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без </a:t>
            </a:r>
            <a:r>
              <a:rPr lang="ru-RU" dirty="0" err="1"/>
              <a:t>роботи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професій</a:t>
            </a:r>
            <a:r>
              <a:rPr lang="ru-RU" dirty="0"/>
              <a:t>. Цей вид </a:t>
            </a:r>
            <a:r>
              <a:rPr lang="ru-RU" dirty="0" err="1"/>
              <a:t>безробіття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в </a:t>
            </a:r>
            <a:r>
              <a:rPr lang="ru-RU" dirty="0" err="1"/>
              <a:t>короткостроковому</a:t>
            </a:r>
            <a:r>
              <a:rPr lang="ru-RU" dirty="0"/>
              <a:t> </a:t>
            </a:r>
            <a:r>
              <a:rPr lang="ru-RU" dirty="0" err="1"/>
              <a:t>вимірі</a:t>
            </a:r>
            <a:r>
              <a:rPr lang="ru-RU" dirty="0"/>
              <a:t>.</a:t>
            </a:r>
          </a:p>
          <a:p>
            <a:r>
              <a:rPr lang="ru-RU" b="1" dirty="0" err="1"/>
              <a:t>Структурне</a:t>
            </a:r>
            <a:r>
              <a:rPr lang="ru-RU" b="1" dirty="0"/>
              <a:t> </a:t>
            </a:r>
            <a:r>
              <a:rPr lang="ru-RU" b="1" dirty="0" err="1"/>
              <a:t>безробіття</a:t>
            </a:r>
            <a:r>
              <a:rPr lang="ru-RU" b="1" dirty="0"/>
              <a:t>(</a:t>
            </a:r>
            <a:r>
              <a:rPr lang="ru-RU" b="1" dirty="0" err="1"/>
              <a:t>технологічне</a:t>
            </a:r>
            <a:r>
              <a:rPr lang="ru-RU" b="1" dirty="0"/>
              <a:t>)</a:t>
            </a:r>
            <a:r>
              <a:rPr lang="ru-RU" dirty="0"/>
              <a:t> — </a:t>
            </a:r>
            <a:r>
              <a:rPr lang="ru-RU" dirty="0" err="1"/>
              <a:t>виникає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 </a:t>
            </a:r>
            <a:r>
              <a:rPr lang="ru-RU" dirty="0" err="1">
                <a:hlinkClick r:id="rId3" tooltip="Економіка"/>
              </a:rPr>
              <a:t>економіки</a:t>
            </a:r>
            <a:r>
              <a:rPr lang="ru-RU" dirty="0"/>
              <a:t>, </a:t>
            </a:r>
            <a:r>
              <a:rPr lang="ru-RU" dirty="0" err="1"/>
              <a:t>викликане</a:t>
            </a:r>
            <a:r>
              <a:rPr lang="ru-RU" dirty="0"/>
              <a:t> </a:t>
            </a:r>
            <a:r>
              <a:rPr lang="ru-RU" dirty="0" err="1">
                <a:hlinkClick r:id="rId4" tooltip="Науково-технічний прогрес"/>
              </a:rPr>
              <a:t>науково-технічним</a:t>
            </a:r>
            <a:r>
              <a:rPr lang="ru-RU" dirty="0">
                <a:hlinkClick r:id="rId4" tooltip="Науково-технічний прогрес"/>
              </a:rPr>
              <a:t> </a:t>
            </a:r>
            <a:r>
              <a:rPr lang="ru-RU" dirty="0" err="1">
                <a:hlinkClick r:id="rId4" tooltip="Науково-технічний прогрес"/>
              </a:rPr>
              <a:t>прогресом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зміною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потрібних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Безробіття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dirty="0" err="1"/>
              <a:t>Чисельність</a:t>
            </a:r>
            <a:r>
              <a:rPr lang="ru-RU" sz="2400" dirty="0"/>
              <a:t> </a:t>
            </a:r>
            <a:r>
              <a:rPr lang="ru-RU" sz="2400" dirty="0" err="1"/>
              <a:t>економічно</a:t>
            </a:r>
            <a:r>
              <a:rPr lang="ru-RU" sz="2400" dirty="0"/>
              <a:t> активного </a:t>
            </a:r>
            <a:r>
              <a:rPr lang="ru-RU" sz="2400" dirty="0" err="1"/>
              <a:t>населення</a:t>
            </a:r>
            <a:r>
              <a:rPr lang="ru-RU" sz="2400" dirty="0"/>
              <a:t> </a:t>
            </a:r>
            <a:r>
              <a:rPr lang="ru-RU" sz="2400" dirty="0" err="1"/>
              <a:t>віком</a:t>
            </a:r>
            <a:r>
              <a:rPr lang="ru-RU" sz="2400" dirty="0"/>
              <a:t> 15-70 </a:t>
            </a:r>
            <a:r>
              <a:rPr lang="ru-RU" sz="2400" dirty="0" err="1"/>
              <a:t>років</a:t>
            </a:r>
            <a:r>
              <a:rPr lang="ru-RU" sz="2400" dirty="0"/>
              <a:t> становила 22,2 </a:t>
            </a:r>
            <a:r>
              <a:rPr lang="ru-RU" sz="2400" dirty="0" err="1"/>
              <a:t>млн</a:t>
            </a:r>
            <a:r>
              <a:rPr lang="ru-RU" sz="2400" dirty="0"/>
              <a:t> </a:t>
            </a:r>
            <a:r>
              <a:rPr lang="ru-RU" sz="2400" dirty="0" err="1"/>
              <a:t>осіб</a:t>
            </a:r>
            <a:r>
              <a:rPr lang="ru-RU" sz="2400" dirty="0"/>
              <a:t>, </a:t>
            </a:r>
            <a:r>
              <a:rPr lang="ru-RU" sz="2400" dirty="0" err="1"/>
              <a:t>з</a:t>
            </a:r>
            <a:r>
              <a:rPr lang="ru-RU" sz="2400" dirty="0"/>
              <a:t> них 20,4 </a:t>
            </a:r>
            <a:r>
              <a:rPr lang="ru-RU" sz="2400" dirty="0" err="1"/>
              <a:t>млн</a:t>
            </a:r>
            <a:r>
              <a:rPr lang="ru-RU" sz="2400" dirty="0"/>
              <a:t> </a:t>
            </a:r>
            <a:r>
              <a:rPr lang="ru-RU" sz="2400" dirty="0" err="1"/>
              <a:t>осіб</a:t>
            </a:r>
            <a:r>
              <a:rPr lang="ru-RU" sz="2400" dirty="0"/>
              <a:t>, </a:t>
            </a:r>
            <a:r>
              <a:rPr lang="ru-RU" sz="2400" dirty="0" err="1"/>
              <a:t>або</a:t>
            </a:r>
            <a:r>
              <a:rPr lang="ru-RU" sz="2400" dirty="0"/>
              <a:t> 92,1 %, </a:t>
            </a:r>
            <a:r>
              <a:rPr lang="ru-RU" sz="2400" dirty="0" err="1"/>
              <a:t>були</a:t>
            </a:r>
            <a:r>
              <a:rPr lang="ru-RU" sz="2400" dirty="0"/>
              <a:t> </a:t>
            </a:r>
            <a:r>
              <a:rPr lang="ru-RU" sz="2400" dirty="0" err="1"/>
              <a:t>зайняті</a:t>
            </a:r>
            <a:r>
              <a:rPr lang="ru-RU" sz="2400" dirty="0"/>
              <a:t> </a:t>
            </a:r>
            <a:r>
              <a:rPr lang="ru-RU" sz="2400" dirty="0" err="1"/>
              <a:t>економічною</a:t>
            </a:r>
            <a:r>
              <a:rPr lang="ru-RU" sz="2400" dirty="0"/>
              <a:t> </a:t>
            </a:r>
            <a:r>
              <a:rPr lang="ru-RU" sz="2400" dirty="0" err="1"/>
              <a:t>діяльністю</a:t>
            </a:r>
            <a:r>
              <a:rPr lang="ru-RU" sz="2400" dirty="0"/>
              <a:t>, </a:t>
            </a:r>
            <a:r>
              <a:rPr lang="ru-RU" sz="2400" dirty="0" err="1"/>
              <a:t>решта</a:t>
            </a:r>
            <a:r>
              <a:rPr lang="ru-RU" sz="2400" dirty="0"/>
              <a:t> — не </a:t>
            </a:r>
            <a:r>
              <a:rPr lang="ru-RU" sz="2400" dirty="0" err="1"/>
              <a:t>мали</a:t>
            </a:r>
            <a:r>
              <a:rPr lang="ru-RU" sz="2400" dirty="0"/>
              <a:t> </a:t>
            </a:r>
            <a:r>
              <a:rPr lang="ru-RU" sz="2400" dirty="0" err="1"/>
              <a:t>роботи</a:t>
            </a:r>
            <a:r>
              <a:rPr lang="ru-RU" sz="2400" dirty="0"/>
              <a:t>, </a:t>
            </a:r>
            <a:r>
              <a:rPr lang="ru-RU" sz="2400" dirty="0" err="1"/>
              <a:t>але</a:t>
            </a:r>
            <a:r>
              <a:rPr lang="ru-RU" sz="2400" dirty="0"/>
              <a:t> активно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шукали</a:t>
            </a:r>
            <a:r>
              <a:rPr lang="ru-RU" sz="2400" dirty="0"/>
              <a:t> та </a:t>
            </a:r>
            <a:r>
              <a:rPr lang="ru-RU" sz="2400" dirty="0" err="1"/>
              <a:t>були</a:t>
            </a:r>
            <a:r>
              <a:rPr lang="ru-RU" sz="2400" dirty="0"/>
              <a:t> </a:t>
            </a:r>
            <a:r>
              <a:rPr lang="ru-RU" sz="2400" dirty="0" err="1"/>
              <a:t>готові</a:t>
            </a:r>
            <a:r>
              <a:rPr lang="ru-RU" sz="2400" dirty="0"/>
              <a:t> </a:t>
            </a:r>
            <a:r>
              <a:rPr lang="ru-RU" sz="2400" dirty="0" err="1"/>
              <a:t>приступити</a:t>
            </a:r>
            <a:r>
              <a:rPr lang="ru-RU" sz="2400" dirty="0"/>
              <a:t> до </a:t>
            </a:r>
            <a:r>
              <a:rPr lang="ru-RU" sz="2400" dirty="0" err="1"/>
              <a:t>неї</a:t>
            </a:r>
            <a:r>
              <a:rPr lang="ru-RU" sz="2400" dirty="0"/>
              <a:t>, </a:t>
            </a:r>
            <a:r>
              <a:rPr lang="ru-RU" sz="2400" dirty="0" err="1"/>
              <a:t>тобто</a:t>
            </a:r>
            <a:r>
              <a:rPr lang="ru-RU" sz="2400" dirty="0"/>
              <a:t> </a:t>
            </a:r>
            <a:r>
              <a:rPr lang="ru-RU" sz="2400" dirty="0" err="1"/>
              <a:t>відповідно</a:t>
            </a:r>
            <a:r>
              <a:rPr lang="ru-RU" sz="2400" dirty="0"/>
              <a:t> </a:t>
            </a:r>
            <a:r>
              <a:rPr lang="ru-RU" sz="2400" dirty="0" err="1"/>
              <a:t>до</a:t>
            </a:r>
            <a:r>
              <a:rPr lang="ru-RU" sz="2400" dirty="0"/>
              <a:t> </a:t>
            </a:r>
            <a:r>
              <a:rPr lang="ru-RU" sz="2400" dirty="0" err="1"/>
              <a:t>методології</a:t>
            </a:r>
            <a:r>
              <a:rPr lang="ru-RU" sz="2400" dirty="0"/>
              <a:t> </a:t>
            </a:r>
            <a:r>
              <a:rPr lang="ru-RU" sz="2400" dirty="0" err="1"/>
              <a:t>Міжнародної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 (МОП) </a:t>
            </a:r>
            <a:r>
              <a:rPr lang="ru-RU" sz="2400" dirty="0" err="1"/>
              <a:t>класифікувалися</a:t>
            </a:r>
            <a:r>
              <a:rPr lang="ru-RU" sz="2400" dirty="0"/>
              <a:t> як </a:t>
            </a:r>
            <a:r>
              <a:rPr lang="ru-RU" sz="2400" dirty="0" err="1"/>
              <a:t>безробітні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За межами </a:t>
            </a:r>
            <a:r>
              <a:rPr lang="ru-RU" sz="2400" dirty="0" err="1">
                <a:hlinkClick r:id="rId2" tooltip="Україна"/>
              </a:rPr>
              <a:t>України</a:t>
            </a:r>
            <a:r>
              <a:rPr lang="ru-RU" sz="2400" dirty="0"/>
              <a:t> </a:t>
            </a:r>
            <a:r>
              <a:rPr lang="ru-RU" sz="2400" dirty="0" err="1"/>
              <a:t>працює</a:t>
            </a:r>
            <a:r>
              <a:rPr lang="ru-RU" sz="2400" dirty="0"/>
              <a:t> 6,5 </a:t>
            </a:r>
            <a:r>
              <a:rPr lang="ru-RU" sz="2400" dirty="0" err="1"/>
              <a:t>мільйона</a:t>
            </a:r>
            <a:r>
              <a:rPr lang="ru-RU" sz="2400" dirty="0"/>
              <a:t> </a:t>
            </a:r>
            <a:r>
              <a:rPr lang="ru-RU" sz="2400" dirty="0" err="1">
                <a:hlinkClick r:id="rId3" tooltip="Громадянство України"/>
              </a:rPr>
              <a:t>громадян</a:t>
            </a:r>
            <a:r>
              <a:rPr lang="ru-RU" sz="2400" dirty="0">
                <a:hlinkClick r:id="rId3" tooltip="Громадянство України"/>
              </a:rPr>
              <a:t> </a:t>
            </a:r>
            <a:r>
              <a:rPr lang="ru-RU" sz="2400" dirty="0" err="1">
                <a:hlinkClick r:id="rId3" tooltip="Громадянство України"/>
              </a:rPr>
              <a:t>країни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становить </a:t>
            </a:r>
            <a:r>
              <a:rPr lang="ru-RU" sz="2400" dirty="0" err="1"/>
              <a:t>більше</a:t>
            </a:r>
            <a:r>
              <a:rPr lang="ru-RU" sz="2400" dirty="0"/>
              <a:t> 14 </a:t>
            </a:r>
            <a:r>
              <a:rPr lang="ru-RU" sz="2400" dirty="0" err="1"/>
              <a:t>відсотків</a:t>
            </a:r>
            <a:r>
              <a:rPr lang="ru-RU" sz="2400" dirty="0"/>
              <a:t> </a:t>
            </a:r>
            <a:r>
              <a:rPr lang="ru-RU" sz="2400" dirty="0" err="1"/>
              <a:t>українського</a:t>
            </a:r>
            <a:r>
              <a:rPr lang="ru-RU" sz="2400" dirty="0"/>
              <a:t> </a:t>
            </a:r>
            <a:r>
              <a:rPr lang="ru-RU" sz="2400" dirty="0" err="1"/>
              <a:t>населення</a:t>
            </a:r>
            <a:r>
              <a:rPr lang="ru-RU" sz="2400" dirty="0"/>
              <a:t>, </a:t>
            </a:r>
            <a:r>
              <a:rPr lang="ru-RU" sz="2400" dirty="0" err="1"/>
              <a:t>повідомляє</a:t>
            </a:r>
            <a:r>
              <a:rPr lang="ru-RU" sz="2400" dirty="0"/>
              <a:t> </a:t>
            </a:r>
            <a:r>
              <a:rPr lang="ru-RU" sz="2400" dirty="0">
                <a:hlinkClick r:id="rId4" tooltip="УНІАН"/>
              </a:rPr>
              <a:t>УНІАН</a:t>
            </a:r>
            <a:r>
              <a:rPr lang="ru-RU" sz="2400" dirty="0"/>
              <a:t> 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посиланням</a:t>
            </a:r>
            <a:r>
              <a:rPr lang="ru-RU" sz="2400" dirty="0"/>
              <a:t> на </a:t>
            </a:r>
            <a:r>
              <a:rPr lang="ru-RU" sz="2400" dirty="0" err="1"/>
              <a:t>інформаційні</a:t>
            </a:r>
            <a:r>
              <a:rPr lang="ru-RU" sz="2400" dirty="0"/>
              <a:t> </a:t>
            </a:r>
            <a:r>
              <a:rPr lang="ru-RU" sz="2400" dirty="0" err="1"/>
              <a:t>матеріали</a:t>
            </a:r>
            <a:r>
              <a:rPr lang="ru-RU" sz="2400" dirty="0"/>
              <a:t>, </a:t>
            </a:r>
            <a:r>
              <a:rPr lang="ru-RU" sz="2400" dirty="0" err="1"/>
              <a:t>поширені</a:t>
            </a:r>
            <a:r>
              <a:rPr lang="ru-RU" sz="2400" dirty="0"/>
              <a:t> </a:t>
            </a:r>
            <a:r>
              <a:rPr lang="ru-RU" sz="2400" dirty="0" err="1"/>
              <a:t>представництвом</a:t>
            </a:r>
            <a:r>
              <a:rPr lang="ru-RU" sz="2400" dirty="0"/>
              <a:t> </a:t>
            </a:r>
            <a:r>
              <a:rPr lang="ru-RU" sz="2400" dirty="0" err="1"/>
              <a:t>Міжнародної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по </a:t>
            </a:r>
            <a:r>
              <a:rPr lang="ru-RU" sz="2400" dirty="0" err="1"/>
              <a:t>міграції</a:t>
            </a:r>
            <a:r>
              <a:rPr lang="ru-RU" sz="2400" dirty="0"/>
              <a:t> (МОМ) в </a:t>
            </a:r>
            <a:r>
              <a:rPr lang="ru-RU" sz="2400" dirty="0" err="1"/>
              <a:t>Україні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Найчастіше</a:t>
            </a:r>
            <a:r>
              <a:rPr lang="ru-RU" sz="2400" dirty="0"/>
              <a:t> </a:t>
            </a:r>
            <a:r>
              <a:rPr lang="ru-RU" sz="2400" dirty="0" err="1"/>
              <a:t>українці</a:t>
            </a:r>
            <a:r>
              <a:rPr lang="ru-RU" sz="2400" dirty="0"/>
              <a:t> </a:t>
            </a:r>
            <a:r>
              <a:rPr lang="ru-RU" sz="2400" dirty="0" err="1"/>
              <a:t>вибирають</a:t>
            </a:r>
            <a:r>
              <a:rPr lang="ru-RU" sz="2400" dirty="0"/>
              <a:t> для </a:t>
            </a:r>
            <a:r>
              <a:rPr lang="ru-RU" sz="2400" dirty="0" err="1"/>
              <a:t>трудової</a:t>
            </a:r>
            <a:r>
              <a:rPr lang="ru-RU" sz="2400" dirty="0"/>
              <a:t> </a:t>
            </a:r>
            <a:r>
              <a:rPr lang="ru-RU" sz="2400" dirty="0" err="1"/>
              <a:t>міграції</a:t>
            </a:r>
            <a:r>
              <a:rPr lang="ru-RU" sz="2400" dirty="0"/>
              <a:t> </a:t>
            </a:r>
            <a:r>
              <a:rPr lang="ru-RU" sz="2400" u="sng" dirty="0" err="1">
                <a:hlinkClick r:id="rId5" tooltip="Росія"/>
              </a:rPr>
              <a:t>Росію</a:t>
            </a:r>
            <a:r>
              <a:rPr lang="ru-RU" sz="2400" dirty="0"/>
              <a:t>, </a:t>
            </a:r>
            <a:r>
              <a:rPr lang="ru-RU" sz="2400" dirty="0" err="1">
                <a:hlinkClick r:id="rId6" tooltip="Німеччина"/>
              </a:rPr>
              <a:t>Німеччину</a:t>
            </a:r>
            <a:r>
              <a:rPr lang="ru-RU" sz="2400" dirty="0"/>
              <a:t>, </a:t>
            </a:r>
            <a:r>
              <a:rPr lang="ru-RU" sz="2400" dirty="0">
                <a:hlinkClick r:id="rId7" tooltip="США"/>
              </a:rPr>
              <a:t>США</a:t>
            </a:r>
            <a:r>
              <a:rPr lang="ru-RU" sz="2400" dirty="0"/>
              <a:t>, </a:t>
            </a:r>
            <a:r>
              <a:rPr lang="ru-RU" sz="2400" dirty="0" err="1">
                <a:hlinkClick r:id="rId8" tooltip="Ізраїль"/>
              </a:rPr>
              <a:t>Ізраїль</a:t>
            </a:r>
            <a:r>
              <a:rPr lang="ru-RU" sz="2400" dirty="0"/>
              <a:t>, </a:t>
            </a:r>
            <a:r>
              <a:rPr lang="ru-RU" sz="2400" dirty="0" err="1">
                <a:hlinkClick r:id="rId9" tooltip="Чехія"/>
              </a:rPr>
              <a:t>Чехію</a:t>
            </a:r>
            <a:r>
              <a:rPr lang="ru-RU" sz="2400" dirty="0"/>
              <a:t>, </a:t>
            </a:r>
            <a:r>
              <a:rPr lang="ru-RU" sz="2400" dirty="0" err="1">
                <a:hlinkClick r:id="rId10" tooltip="Угорщина"/>
              </a:rPr>
              <a:t>Угорщину</a:t>
            </a:r>
            <a:r>
              <a:rPr lang="ru-RU" sz="2400" dirty="0"/>
              <a:t> </a:t>
            </a:r>
            <a:r>
              <a:rPr lang="ru-RU" sz="2400" dirty="0" err="1"/>
              <a:t>і</a:t>
            </a:r>
            <a:r>
              <a:rPr lang="ru-RU" sz="2400" dirty="0"/>
              <a:t> </a:t>
            </a:r>
            <a:r>
              <a:rPr lang="ru-RU" sz="2400" dirty="0">
                <a:hlinkClick r:id="rId11" tooltip="Польща"/>
              </a:rPr>
              <a:t>Польщу</a:t>
            </a:r>
            <a:r>
              <a:rPr lang="ru-RU" sz="2400" dirty="0"/>
              <a:t>. При </a:t>
            </a:r>
            <a:r>
              <a:rPr lang="ru-RU" sz="2400" dirty="0" err="1"/>
              <a:t>цьому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6,5 </a:t>
            </a:r>
            <a:r>
              <a:rPr lang="ru-RU" sz="2400" dirty="0" err="1"/>
              <a:t>мільйонів</a:t>
            </a:r>
            <a:r>
              <a:rPr lang="ru-RU" sz="2400" dirty="0"/>
              <a:t> </a:t>
            </a:r>
            <a:r>
              <a:rPr lang="ru-RU" sz="2400" dirty="0" err="1"/>
              <a:t>мігрантів</a:t>
            </a:r>
            <a:r>
              <a:rPr lang="ru-RU" sz="2400" dirty="0"/>
              <a:t> 67 </a:t>
            </a:r>
            <a:r>
              <a:rPr lang="ru-RU" sz="2400" dirty="0" err="1"/>
              <a:t>відсотків</a:t>
            </a:r>
            <a:r>
              <a:rPr lang="ru-RU" sz="2400" dirty="0"/>
              <a:t> </a:t>
            </a:r>
            <a:r>
              <a:rPr lang="ru-RU" sz="2400" dirty="0" err="1"/>
              <a:t>складають</a:t>
            </a:r>
            <a:r>
              <a:rPr lang="ru-RU" sz="2400" dirty="0"/>
              <a:t> </a:t>
            </a:r>
            <a:r>
              <a:rPr lang="ru-RU" sz="2400" dirty="0" err="1"/>
              <a:t>чоловіки</a:t>
            </a:r>
            <a:r>
              <a:rPr lang="ru-RU" sz="2400" dirty="0"/>
              <a:t>, а 33 </a:t>
            </a:r>
            <a:r>
              <a:rPr lang="ru-RU" sz="2400" dirty="0" err="1"/>
              <a:t>відсотки</a:t>
            </a:r>
            <a:r>
              <a:rPr lang="ru-RU" sz="2400" dirty="0"/>
              <a:t> — </a:t>
            </a:r>
            <a:r>
              <a:rPr lang="ru-RU" sz="2400" dirty="0" err="1" smtClean="0"/>
              <a:t>жінки</a:t>
            </a:r>
            <a:r>
              <a:rPr lang="ru-RU" sz="2400" dirty="0" smtClean="0"/>
              <a:t>.</a:t>
            </a:r>
            <a:endParaRPr lang="ru-RU" sz="2400" dirty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Безробіття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</a:t>
            </a:r>
            <a:r>
              <a:rPr lang="ru-RU" sz="2400" dirty="0" err="1" smtClean="0"/>
              <a:t>Незважаючи</a:t>
            </a:r>
            <a:r>
              <a:rPr lang="ru-RU" sz="2400" dirty="0" smtClean="0"/>
              <a:t> </a:t>
            </a:r>
            <a:r>
              <a:rPr lang="ru-RU" sz="2400" dirty="0"/>
              <a:t>на </a:t>
            </a:r>
            <a:r>
              <a:rPr lang="ru-RU" sz="2400" dirty="0" err="1"/>
              <a:t>зростання</a:t>
            </a:r>
            <a:r>
              <a:rPr lang="ru-RU" sz="2400" dirty="0"/>
              <a:t> </a:t>
            </a:r>
            <a:r>
              <a:rPr lang="ru-RU" sz="2400" dirty="0" err="1"/>
              <a:t>економіки</a:t>
            </a:r>
            <a:r>
              <a:rPr lang="ru-RU" sz="2400" dirty="0"/>
              <a:t> у </a:t>
            </a:r>
            <a:r>
              <a:rPr lang="ru-RU" sz="2400" dirty="0" err="1"/>
              <a:t>світі</a:t>
            </a:r>
            <a:r>
              <a:rPr lang="ru-RU" sz="2400" dirty="0"/>
              <a:t>, </a:t>
            </a: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безробіття</a:t>
            </a:r>
            <a:r>
              <a:rPr lang="ru-RU" sz="2400" dirty="0"/>
              <a:t> </a:t>
            </a:r>
            <a:r>
              <a:rPr lang="ru-RU" sz="2400" dirty="0" err="1"/>
              <a:t>залишається</a:t>
            </a:r>
            <a:r>
              <a:rPr lang="ru-RU" sz="2400" dirty="0"/>
              <a:t> рекордно </a:t>
            </a:r>
            <a:r>
              <a:rPr lang="ru-RU" sz="2400" dirty="0" err="1"/>
              <a:t>високим</a:t>
            </a:r>
            <a:r>
              <a:rPr lang="ru-RU" sz="2400" dirty="0"/>
              <a:t>. За </a:t>
            </a:r>
            <a:r>
              <a:rPr lang="ru-RU" sz="2400" dirty="0" err="1"/>
              <a:t>даними</a:t>
            </a:r>
            <a:r>
              <a:rPr lang="ru-RU" sz="2400" dirty="0"/>
              <a:t> </a:t>
            </a:r>
            <a:r>
              <a:rPr lang="ru-RU" sz="2400" dirty="0" err="1">
                <a:hlinkClick r:id="rId2" tooltip="Міжнародна організація праці"/>
              </a:rPr>
              <a:t>Міжнародної</a:t>
            </a:r>
            <a:r>
              <a:rPr lang="ru-RU" sz="2400" dirty="0">
                <a:hlinkClick r:id="rId2" tooltip="Міжнародна організація праці"/>
              </a:rPr>
              <a:t> </a:t>
            </a:r>
            <a:r>
              <a:rPr lang="ru-RU" sz="2400" dirty="0" err="1">
                <a:hlinkClick r:id="rId2" tooltip="Міжнародна організація праці"/>
              </a:rPr>
              <a:t>організації</a:t>
            </a:r>
            <a:r>
              <a:rPr lang="ru-RU" sz="2400" dirty="0">
                <a:hlinkClick r:id="rId2" tooltip="Міжнародна організація праці"/>
              </a:rPr>
              <a:t> </a:t>
            </a:r>
            <a:r>
              <a:rPr lang="ru-RU" sz="2400" dirty="0" err="1">
                <a:hlinkClick r:id="rId2" tooltip="Міжнародна організація праці"/>
              </a:rPr>
              <a:t>праці</a:t>
            </a:r>
            <a:r>
              <a:rPr lang="ru-RU" sz="2400" dirty="0"/>
              <a:t> на </a:t>
            </a:r>
            <a:r>
              <a:rPr lang="ru-RU" sz="2400" dirty="0">
                <a:hlinkClick r:id="rId3" tooltip="2003"/>
              </a:rPr>
              <a:t>2003</a:t>
            </a:r>
            <a:r>
              <a:rPr lang="ru-RU" sz="2400" dirty="0"/>
              <a:t> </a:t>
            </a:r>
            <a:r>
              <a:rPr lang="ru-RU" sz="2400" dirty="0" err="1"/>
              <a:t>рік</a:t>
            </a:r>
            <a:r>
              <a:rPr lang="ru-RU" sz="2400" dirty="0"/>
              <a:t> </a:t>
            </a:r>
            <a:r>
              <a:rPr lang="ru-RU" sz="2400" dirty="0" err="1"/>
              <a:t>воно</a:t>
            </a:r>
            <a:r>
              <a:rPr lang="ru-RU" sz="2400" dirty="0"/>
              <a:t> </a:t>
            </a:r>
            <a:r>
              <a:rPr lang="ru-RU" sz="2400" dirty="0" err="1"/>
              <a:t>охопило</a:t>
            </a:r>
            <a:r>
              <a:rPr lang="ru-RU" sz="2400" dirty="0"/>
              <a:t> до 185,9 </a:t>
            </a:r>
            <a:r>
              <a:rPr lang="ru-RU" sz="2400" dirty="0" err="1"/>
              <a:t>млн</a:t>
            </a:r>
            <a:r>
              <a:rPr lang="ru-RU" sz="2400" dirty="0"/>
              <a:t> </a:t>
            </a:r>
            <a:r>
              <a:rPr lang="ru-RU" sz="2400" dirty="0" err="1"/>
              <a:t>осіб</a:t>
            </a:r>
            <a:r>
              <a:rPr lang="ru-RU" sz="2400" dirty="0"/>
              <a:t>. </a:t>
            </a:r>
            <a:r>
              <a:rPr lang="ru-RU" sz="2400" dirty="0" err="1"/>
              <a:t>що</a:t>
            </a:r>
            <a:r>
              <a:rPr lang="ru-RU" sz="2400" dirty="0"/>
              <a:t> становило 6,2%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загальної</a:t>
            </a:r>
            <a:r>
              <a:rPr lang="ru-RU" sz="2400" dirty="0"/>
              <a:t> </a:t>
            </a:r>
            <a:r>
              <a:rPr lang="ru-RU" sz="2400" dirty="0" err="1"/>
              <a:t>кількості</a:t>
            </a:r>
            <a:r>
              <a:rPr lang="ru-RU" sz="2400" dirty="0"/>
              <a:t> </a:t>
            </a:r>
            <a:r>
              <a:rPr lang="ru-RU" sz="2400" dirty="0" err="1">
                <a:hlinkClick r:id="rId4" tooltip="Робоча сила"/>
              </a:rPr>
              <a:t>робочої</a:t>
            </a:r>
            <a:r>
              <a:rPr lang="ru-RU" sz="2400" dirty="0">
                <a:hlinkClick r:id="rId4" tooltip="Робоча сила"/>
              </a:rPr>
              <a:t> </a:t>
            </a:r>
            <a:r>
              <a:rPr lang="ru-RU" sz="2400" dirty="0" err="1">
                <a:hlinkClick r:id="rId4" tooltip="Робоча сила"/>
              </a:rPr>
              <a:t>сили</a:t>
            </a:r>
            <a:r>
              <a:rPr lang="ru-RU" sz="2400" dirty="0"/>
              <a:t>, а в </a:t>
            </a:r>
            <a:r>
              <a:rPr lang="ru-RU" sz="2400" dirty="0">
                <a:hlinkClick r:id="rId5" tooltip="2005"/>
              </a:rPr>
              <a:t>2005</a:t>
            </a:r>
            <a:r>
              <a:rPr lang="ru-RU" sz="2400" dirty="0"/>
              <a:t> </a:t>
            </a:r>
            <a:r>
              <a:rPr lang="ru-RU" sz="2400" dirty="0" err="1"/>
              <a:t>році</a:t>
            </a:r>
            <a:r>
              <a:rPr lang="ru-RU" sz="2400" dirty="0"/>
              <a:t> у </a:t>
            </a:r>
            <a:r>
              <a:rPr lang="ru-RU" sz="2400" dirty="0" err="1"/>
              <a:t>світі</a:t>
            </a:r>
            <a:r>
              <a:rPr lang="ru-RU" sz="2400" dirty="0"/>
              <a:t> </a:t>
            </a:r>
            <a:r>
              <a:rPr lang="ru-RU" sz="2400" dirty="0" err="1"/>
              <a:t>налічувалося</a:t>
            </a:r>
            <a:r>
              <a:rPr lang="ru-RU" sz="2400" dirty="0"/>
              <a:t> </a:t>
            </a:r>
            <a:r>
              <a:rPr lang="ru-RU" sz="2400" dirty="0" err="1"/>
              <a:t>вже</a:t>
            </a:r>
            <a:r>
              <a:rPr lang="ru-RU" sz="2400" dirty="0"/>
              <a:t> 191,8 </a:t>
            </a:r>
            <a:r>
              <a:rPr lang="ru-RU" sz="2400" dirty="0" err="1"/>
              <a:t>млн</a:t>
            </a:r>
            <a:r>
              <a:rPr lang="ru-RU" sz="2400" dirty="0"/>
              <a:t> </a:t>
            </a:r>
            <a:r>
              <a:rPr lang="ru-RU" sz="2400" dirty="0" err="1"/>
              <a:t>безробітних</a:t>
            </a:r>
            <a:r>
              <a:rPr lang="ru-RU" sz="2400" dirty="0"/>
              <a:t> (при </a:t>
            </a:r>
            <a:r>
              <a:rPr lang="ru-RU" sz="2400" dirty="0" err="1"/>
              <a:t>цьому</a:t>
            </a:r>
            <a:r>
              <a:rPr lang="ru-RU" sz="2400" dirty="0"/>
              <a:t> 2,8 </a:t>
            </a:r>
            <a:r>
              <a:rPr lang="ru-RU" sz="2400" dirty="0" err="1"/>
              <a:t>млрд</a:t>
            </a:r>
            <a:r>
              <a:rPr lang="ru-RU" sz="2400" dirty="0"/>
              <a:t> </a:t>
            </a:r>
            <a:r>
              <a:rPr lang="ru-RU" sz="2400" dirty="0" err="1"/>
              <a:t>чоловік</a:t>
            </a:r>
            <a:r>
              <a:rPr lang="ru-RU" sz="2400" dirty="0"/>
              <a:t> </a:t>
            </a:r>
            <a:r>
              <a:rPr lang="ru-RU" sz="2400" dirty="0" err="1"/>
              <a:t>мають</a:t>
            </a:r>
            <a:r>
              <a:rPr lang="ru-RU" sz="2400" dirty="0"/>
              <a:t> роботу). </a:t>
            </a:r>
            <a:r>
              <a:rPr lang="ru-RU" sz="2400" dirty="0" err="1"/>
              <a:t>Останніми</a:t>
            </a:r>
            <a:r>
              <a:rPr lang="ru-RU" sz="2400" dirty="0"/>
              <a:t> роками </a:t>
            </a: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зайнятості</a:t>
            </a:r>
            <a:r>
              <a:rPr lang="ru-RU" sz="2400" dirty="0"/>
              <a:t> росте в </a:t>
            </a:r>
            <a:r>
              <a:rPr lang="ru-RU" sz="2400" dirty="0" err="1"/>
              <a:t>усіх</a:t>
            </a:r>
            <a:r>
              <a:rPr lang="ru-RU" sz="2400" dirty="0"/>
              <a:t> </a:t>
            </a:r>
            <a:r>
              <a:rPr lang="ru-RU" sz="2400" dirty="0" err="1"/>
              <a:t>регіонах</a:t>
            </a:r>
            <a:r>
              <a:rPr lang="ru-RU" sz="2400" dirty="0"/>
              <a:t> </a:t>
            </a:r>
            <a:r>
              <a:rPr lang="ru-RU" sz="2400" dirty="0" err="1"/>
              <a:t>світу</a:t>
            </a:r>
            <a:r>
              <a:rPr lang="ru-RU" sz="2400" dirty="0"/>
              <a:t>, </a:t>
            </a:r>
            <a:r>
              <a:rPr lang="ru-RU" sz="2400" dirty="0" err="1"/>
              <a:t>окрім</a:t>
            </a:r>
            <a:r>
              <a:rPr lang="ru-RU" sz="2400" dirty="0"/>
              <a:t> </a:t>
            </a:r>
            <a:r>
              <a:rPr lang="ru-RU" sz="2400" dirty="0" err="1"/>
              <a:t>арабських</a:t>
            </a:r>
            <a:r>
              <a:rPr lang="ru-RU" sz="2400" dirty="0"/>
              <a:t> </a:t>
            </a:r>
            <a:r>
              <a:rPr lang="ru-RU" sz="2400" dirty="0" err="1"/>
              <a:t>країн</a:t>
            </a:r>
            <a:r>
              <a:rPr lang="ru-RU" sz="2400" dirty="0"/>
              <a:t>. </a:t>
            </a:r>
            <a:r>
              <a:rPr lang="ru-RU" sz="2400" dirty="0" err="1"/>
              <a:t>Рекордний</a:t>
            </a:r>
            <a:r>
              <a:rPr lang="ru-RU" sz="2400" dirty="0"/>
              <a:t> </a:t>
            </a: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безробіття</a:t>
            </a:r>
            <a:r>
              <a:rPr lang="ru-RU" sz="2400" dirty="0"/>
              <a:t> </a:t>
            </a:r>
            <a:r>
              <a:rPr lang="ru-RU" sz="2400" dirty="0" err="1"/>
              <a:t>охопив</a:t>
            </a:r>
            <a:r>
              <a:rPr lang="ru-RU" sz="2400" dirty="0"/>
              <a:t> </a:t>
            </a:r>
            <a:r>
              <a:rPr lang="ru-RU" sz="2400" dirty="0" err="1"/>
              <a:t>країни</a:t>
            </a:r>
            <a:r>
              <a:rPr lang="ru-RU" sz="2400" dirty="0"/>
              <a:t> </a:t>
            </a:r>
            <a:r>
              <a:rPr lang="ru-RU" sz="2400" dirty="0" err="1">
                <a:hlinkClick r:id="rId6" tooltip="Близький Схід"/>
              </a:rPr>
              <a:t>Близького</a:t>
            </a:r>
            <a:r>
              <a:rPr lang="ru-RU" sz="2400" dirty="0">
                <a:hlinkClick r:id="rId6" tooltip="Близький Схід"/>
              </a:rPr>
              <a:t> Сходу</a:t>
            </a:r>
            <a:r>
              <a:rPr lang="ru-RU" sz="2400" dirty="0"/>
              <a:t> та </a:t>
            </a:r>
            <a:r>
              <a:rPr lang="ru-RU" sz="2400" dirty="0" err="1">
                <a:hlinkClick r:id="rId7" tooltip="Північна Африка"/>
              </a:rPr>
              <a:t>Північної</a:t>
            </a:r>
            <a:r>
              <a:rPr lang="ru-RU" sz="2400" dirty="0">
                <a:hlinkClick r:id="rId7" tooltip="Північна Африка"/>
              </a:rPr>
              <a:t> Африки</a:t>
            </a:r>
            <a:r>
              <a:rPr lang="ru-RU" sz="2400" dirty="0"/>
              <a:t>. </a:t>
            </a:r>
            <a:r>
              <a:rPr lang="ru-RU" sz="2400" dirty="0" err="1"/>
              <a:t>Нині</a:t>
            </a:r>
            <a:r>
              <a:rPr lang="ru-RU" sz="2400" dirty="0"/>
              <a:t> </a:t>
            </a:r>
            <a:r>
              <a:rPr lang="ru-RU" sz="2400" dirty="0" err="1"/>
              <a:t>він</a:t>
            </a:r>
            <a:r>
              <a:rPr lang="ru-RU" sz="2400" dirty="0"/>
              <a:t> тут </a:t>
            </a:r>
            <a:r>
              <a:rPr lang="ru-RU" sz="2400" dirty="0" err="1"/>
              <a:t>досягає</a:t>
            </a:r>
            <a:r>
              <a:rPr lang="ru-RU" sz="2400" dirty="0"/>
              <a:t> 12,2%.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7500" lnSpcReduction="20000"/>
          </a:bodyPr>
          <a:lstStyle/>
          <a:p>
            <a:r>
              <a:rPr lang="ru-RU" sz="3100" dirty="0" err="1"/>
              <a:t>Зростання</a:t>
            </a:r>
            <a:r>
              <a:rPr lang="ru-RU" sz="3100" dirty="0"/>
              <a:t> </a:t>
            </a:r>
            <a:r>
              <a:rPr lang="ru-RU" sz="3100" dirty="0" err="1"/>
              <a:t>безробіття</a:t>
            </a:r>
            <a:r>
              <a:rPr lang="ru-RU" sz="3100" dirty="0"/>
              <a:t> </a:t>
            </a:r>
            <a:r>
              <a:rPr lang="ru-RU" sz="3100" dirty="0" err="1"/>
              <a:t>помітне</a:t>
            </a:r>
            <a:r>
              <a:rPr lang="ru-RU" sz="3100" dirty="0"/>
              <a:t> </a:t>
            </a:r>
            <a:r>
              <a:rPr lang="ru-RU" sz="3100" dirty="0" err="1"/>
              <a:t>також</a:t>
            </a:r>
            <a:r>
              <a:rPr lang="ru-RU" sz="3100" dirty="0"/>
              <a:t> у </a:t>
            </a:r>
            <a:r>
              <a:rPr lang="ru-RU" sz="3100" dirty="0" err="1"/>
              <a:t>країнах</a:t>
            </a:r>
            <a:r>
              <a:rPr lang="ru-RU" sz="3100" dirty="0"/>
              <a:t> </a:t>
            </a:r>
            <a:r>
              <a:rPr lang="ru-RU" sz="3100" dirty="0" err="1">
                <a:hlinkClick r:id="rId2" tooltip="Східна Азія"/>
              </a:rPr>
              <a:t>Східної</a:t>
            </a:r>
            <a:r>
              <a:rPr lang="ru-RU" sz="3100" dirty="0">
                <a:hlinkClick r:id="rId2" tooltip="Східна Азія"/>
              </a:rPr>
              <a:t> </a:t>
            </a:r>
            <a:r>
              <a:rPr lang="ru-RU" sz="3100" dirty="0" err="1">
                <a:hlinkClick r:id="rId2" tooltip="Східна Азія"/>
              </a:rPr>
              <a:t>Азії</a:t>
            </a:r>
            <a:r>
              <a:rPr lang="ru-RU" sz="3100" dirty="0"/>
              <a:t>. У </a:t>
            </a:r>
            <a:r>
              <a:rPr lang="ru-RU" sz="3100" dirty="0" err="1"/>
              <a:t>цих</a:t>
            </a:r>
            <a:r>
              <a:rPr lang="ru-RU" sz="3100" dirty="0"/>
              <a:t> </a:t>
            </a:r>
            <a:r>
              <a:rPr lang="ru-RU" sz="3100" dirty="0" err="1"/>
              <a:t>країнах</a:t>
            </a:r>
            <a:r>
              <a:rPr lang="ru-RU" sz="3100" dirty="0"/>
              <a:t> </a:t>
            </a:r>
            <a:r>
              <a:rPr lang="ru-RU" sz="3100" dirty="0" err="1"/>
              <a:t>зафіксований</a:t>
            </a:r>
            <a:r>
              <a:rPr lang="ru-RU" sz="3100" dirty="0"/>
              <a:t> </a:t>
            </a:r>
            <a:r>
              <a:rPr lang="ru-RU" sz="3100" dirty="0" err="1"/>
              <a:t>і</a:t>
            </a:r>
            <a:r>
              <a:rPr lang="ru-RU" sz="3100" dirty="0"/>
              <a:t> </a:t>
            </a:r>
            <a:r>
              <a:rPr lang="ru-RU" sz="3100" dirty="0" err="1"/>
              <a:t>найвищий</a:t>
            </a:r>
            <a:r>
              <a:rPr lang="ru-RU" sz="3100" dirty="0"/>
              <a:t> </a:t>
            </a:r>
            <a:r>
              <a:rPr lang="ru-RU" sz="3100" dirty="0" err="1"/>
              <a:t>рівень</a:t>
            </a:r>
            <a:r>
              <a:rPr lang="ru-RU" sz="3100" dirty="0"/>
              <a:t> </a:t>
            </a:r>
            <a:r>
              <a:rPr lang="ru-RU" sz="3100" dirty="0" err="1"/>
              <a:t>безробіття</a:t>
            </a:r>
            <a:r>
              <a:rPr lang="ru-RU" sz="3100" dirty="0"/>
              <a:t> — 13,2% </a:t>
            </a:r>
            <a:r>
              <a:rPr lang="ru-RU" sz="3100" dirty="0" err="1"/>
              <a:t>від</a:t>
            </a:r>
            <a:r>
              <a:rPr lang="ru-RU" sz="3100" dirty="0"/>
              <a:t> </a:t>
            </a:r>
            <a:r>
              <a:rPr lang="ru-RU" sz="3100" dirty="0" err="1"/>
              <a:t>працездатного</a:t>
            </a:r>
            <a:r>
              <a:rPr lang="ru-RU" sz="3100" dirty="0"/>
              <a:t> </a:t>
            </a:r>
            <a:r>
              <a:rPr lang="ru-RU" sz="3100" dirty="0" err="1"/>
              <a:t>населення</a:t>
            </a:r>
            <a:r>
              <a:rPr lang="ru-RU" sz="3100" dirty="0"/>
              <a:t>. На другому </a:t>
            </a:r>
            <a:r>
              <a:rPr lang="ru-RU" sz="3100" dirty="0" err="1"/>
              <a:t>місці</a:t>
            </a:r>
            <a:r>
              <a:rPr lang="ru-RU" sz="3100" dirty="0"/>
              <a:t> — «</a:t>
            </a:r>
            <a:r>
              <a:rPr lang="ru-RU" sz="3100" dirty="0" err="1"/>
              <a:t>чорна</a:t>
            </a:r>
            <a:r>
              <a:rPr lang="ru-RU" sz="3100" dirty="0"/>
              <a:t> Африка» </a:t>
            </a:r>
            <a:r>
              <a:rPr lang="ru-RU" sz="3100" dirty="0" err="1"/>
              <a:t>з</a:t>
            </a:r>
            <a:r>
              <a:rPr lang="ru-RU" sz="3100" dirty="0"/>
              <a:t> 9,7%. У </a:t>
            </a:r>
            <a:r>
              <a:rPr lang="ru-RU" sz="3100" dirty="0" err="1"/>
              <a:t>розвинених</a:t>
            </a:r>
            <a:r>
              <a:rPr lang="ru-RU" sz="3100" dirty="0"/>
              <a:t> </a:t>
            </a:r>
            <a:r>
              <a:rPr lang="ru-RU" sz="3100" dirty="0" err="1"/>
              <a:t>країнах</a:t>
            </a:r>
            <a:r>
              <a:rPr lang="ru-RU" sz="3100" dirty="0"/>
              <a:t> </a:t>
            </a:r>
            <a:r>
              <a:rPr lang="ru-RU" sz="3100" dirty="0" err="1"/>
              <a:t>рівень</a:t>
            </a:r>
            <a:r>
              <a:rPr lang="ru-RU" sz="3100" dirty="0"/>
              <a:t> </a:t>
            </a:r>
            <a:r>
              <a:rPr lang="ru-RU" sz="3100" dirty="0" err="1"/>
              <a:t>безробіття</a:t>
            </a:r>
            <a:r>
              <a:rPr lang="ru-RU" sz="3100" dirty="0"/>
              <a:t> в 2005 </a:t>
            </a:r>
            <a:r>
              <a:rPr lang="ru-RU" sz="3100" dirty="0" err="1"/>
              <a:t>році</a:t>
            </a:r>
            <a:r>
              <a:rPr lang="ru-RU" sz="3100" dirty="0"/>
              <a:t> </a:t>
            </a:r>
            <a:r>
              <a:rPr lang="ru-RU" sz="3100" dirty="0" err="1"/>
              <a:t>склав</a:t>
            </a:r>
            <a:r>
              <a:rPr lang="ru-RU" sz="3100" dirty="0"/>
              <a:t> 6,7%. </a:t>
            </a:r>
            <a:r>
              <a:rPr lang="ru-RU" sz="3100" dirty="0" err="1"/>
              <a:t>Щодо</a:t>
            </a:r>
            <a:r>
              <a:rPr lang="ru-RU" sz="3100" dirty="0"/>
              <a:t> </a:t>
            </a:r>
            <a:r>
              <a:rPr lang="ru-RU" sz="3100" dirty="0">
                <a:hlinkClick r:id="rId3" tooltip="США"/>
              </a:rPr>
              <a:t>США</a:t>
            </a:r>
            <a:r>
              <a:rPr lang="ru-RU" sz="3100" dirty="0"/>
              <a:t>, то, </a:t>
            </a:r>
            <a:r>
              <a:rPr lang="ru-RU" sz="3100" dirty="0" err="1"/>
              <a:t>незважаючи</a:t>
            </a:r>
            <a:r>
              <a:rPr lang="ru-RU" sz="3100" dirty="0"/>
              <a:t> на </a:t>
            </a:r>
            <a:r>
              <a:rPr lang="ru-RU" sz="3100" dirty="0" err="1"/>
              <a:t>економічний</a:t>
            </a:r>
            <a:r>
              <a:rPr lang="ru-RU" sz="3100" dirty="0"/>
              <a:t> </a:t>
            </a:r>
            <a:r>
              <a:rPr lang="ru-RU" sz="3100" dirty="0" err="1"/>
              <a:t>розвиток</a:t>
            </a:r>
            <a:r>
              <a:rPr lang="ru-RU" sz="3100" dirty="0"/>
              <a:t>, тут </a:t>
            </a:r>
            <a:r>
              <a:rPr lang="ru-RU" sz="3100" dirty="0" err="1"/>
              <a:t>рівень</a:t>
            </a:r>
            <a:r>
              <a:rPr lang="ru-RU" sz="3100" dirty="0"/>
              <a:t> </a:t>
            </a:r>
            <a:r>
              <a:rPr lang="ru-RU" sz="3100" dirty="0" err="1"/>
              <a:t>безробіття</a:t>
            </a:r>
            <a:r>
              <a:rPr lang="ru-RU" sz="3100" dirty="0"/>
              <a:t> становить </a:t>
            </a:r>
            <a:r>
              <a:rPr lang="ru-RU" sz="3100" dirty="0" err="1"/>
              <a:t>майже</a:t>
            </a:r>
            <a:r>
              <a:rPr lang="ru-RU" sz="3100" dirty="0"/>
              <a:t> 6%. </a:t>
            </a:r>
            <a:r>
              <a:rPr lang="ru-RU" sz="3100" dirty="0" err="1"/>
              <a:t>Кількість</a:t>
            </a:r>
            <a:r>
              <a:rPr lang="ru-RU" sz="3100" dirty="0"/>
              <a:t> </a:t>
            </a:r>
            <a:r>
              <a:rPr lang="ru-RU" sz="3100" dirty="0" err="1"/>
              <a:t>чоловіків</a:t>
            </a:r>
            <a:r>
              <a:rPr lang="ru-RU" sz="3100" dirty="0"/>
              <a:t> </a:t>
            </a:r>
            <a:r>
              <a:rPr lang="ru-RU" sz="3100" dirty="0" err="1"/>
              <a:t>з-поміж</a:t>
            </a:r>
            <a:r>
              <a:rPr lang="ru-RU" sz="3100" dirty="0"/>
              <a:t> </a:t>
            </a:r>
            <a:r>
              <a:rPr lang="ru-RU" sz="3100" dirty="0" err="1"/>
              <a:t>безробітних</a:t>
            </a:r>
            <a:r>
              <a:rPr lang="ru-RU" sz="3100" dirty="0"/>
              <a:t> становить 108,1 </a:t>
            </a:r>
            <a:r>
              <a:rPr lang="ru-RU" sz="3100" dirty="0" err="1"/>
              <a:t>млн</a:t>
            </a:r>
            <a:r>
              <a:rPr lang="ru-RU" sz="3100" dirty="0"/>
              <a:t> </a:t>
            </a:r>
            <a:r>
              <a:rPr lang="ru-RU" sz="3100" dirty="0" err="1"/>
              <a:t>осіб</a:t>
            </a:r>
            <a:r>
              <a:rPr lang="ru-RU" sz="3100" dirty="0"/>
              <a:t> у </a:t>
            </a:r>
            <a:r>
              <a:rPr lang="ru-RU" sz="3100" dirty="0" err="1"/>
              <a:t>світі</a:t>
            </a:r>
            <a:r>
              <a:rPr lang="ru-RU" sz="3100" dirty="0"/>
              <a:t>, </a:t>
            </a:r>
            <a:r>
              <a:rPr lang="ru-RU" sz="3100" dirty="0" err="1"/>
              <a:t>що</a:t>
            </a:r>
            <a:r>
              <a:rPr lang="ru-RU" sz="3100" dirty="0"/>
              <a:t> на 600 тис. </a:t>
            </a:r>
            <a:r>
              <a:rPr lang="ru-RU" sz="3100" dirty="0" err="1"/>
              <a:t>осіб</a:t>
            </a:r>
            <a:r>
              <a:rPr lang="ru-RU" sz="3100" dirty="0"/>
              <a:t> </a:t>
            </a:r>
            <a:r>
              <a:rPr lang="ru-RU" sz="3100" dirty="0" err="1"/>
              <a:t>більше</a:t>
            </a:r>
            <a:r>
              <a:rPr lang="ru-RU" sz="3100" dirty="0"/>
              <a:t> </a:t>
            </a:r>
            <a:r>
              <a:rPr lang="ru-RU" sz="3100" dirty="0" err="1"/>
              <a:t>порівняно</a:t>
            </a:r>
            <a:r>
              <a:rPr lang="ru-RU" sz="3100" dirty="0"/>
              <a:t> </a:t>
            </a:r>
            <a:r>
              <a:rPr lang="ru-RU" sz="3100" dirty="0" err="1"/>
              <a:t>з</a:t>
            </a:r>
            <a:r>
              <a:rPr lang="ru-RU" sz="3100" dirty="0"/>
              <a:t> 2002 роком. </a:t>
            </a:r>
            <a:r>
              <a:rPr lang="ru-RU" sz="3100" dirty="0" err="1"/>
              <a:t>Безробітних</a:t>
            </a:r>
            <a:r>
              <a:rPr lang="ru-RU" sz="3100" dirty="0"/>
              <a:t> </a:t>
            </a:r>
            <a:r>
              <a:rPr lang="ru-RU" sz="3100" dirty="0" err="1"/>
              <a:t>жінок</a:t>
            </a:r>
            <a:r>
              <a:rPr lang="ru-RU" sz="3100" dirty="0"/>
              <a:t> у </a:t>
            </a:r>
            <a:r>
              <a:rPr lang="ru-RU" sz="3100" dirty="0" err="1"/>
              <a:t>світі</a:t>
            </a:r>
            <a:r>
              <a:rPr lang="ru-RU" sz="3100" dirty="0"/>
              <a:t> 77,8 </a:t>
            </a:r>
            <a:r>
              <a:rPr lang="ru-RU" sz="3100" dirty="0" err="1"/>
              <a:t>млн</a:t>
            </a:r>
            <a:r>
              <a:rPr lang="ru-RU" sz="3100" dirty="0"/>
              <a:t> </a:t>
            </a:r>
            <a:r>
              <a:rPr lang="ru-RU" sz="3100" dirty="0" err="1"/>
              <a:t>осіб</a:t>
            </a:r>
            <a:r>
              <a:rPr lang="ru-RU" sz="3100" dirty="0"/>
              <a:t> у 2003 </a:t>
            </a:r>
            <a:r>
              <a:rPr lang="ru-RU" sz="3100" dirty="0" err="1"/>
              <a:t>році</a:t>
            </a:r>
            <a:r>
              <a:rPr lang="ru-RU" sz="3100" dirty="0"/>
              <a:t>. </a:t>
            </a:r>
            <a:r>
              <a:rPr lang="ru-RU" sz="3100" dirty="0" err="1"/>
              <a:t>Найбільше</a:t>
            </a:r>
            <a:r>
              <a:rPr lang="ru-RU" sz="3100" dirty="0"/>
              <a:t> </a:t>
            </a:r>
            <a:r>
              <a:rPr lang="ru-RU" sz="3100" dirty="0" err="1"/>
              <a:t>від</a:t>
            </a:r>
            <a:r>
              <a:rPr lang="ru-RU" sz="3100" dirty="0"/>
              <a:t> </a:t>
            </a:r>
            <a:r>
              <a:rPr lang="ru-RU" sz="3100" dirty="0" err="1"/>
              <a:t>безробіття</a:t>
            </a:r>
            <a:r>
              <a:rPr lang="ru-RU" sz="3100" dirty="0"/>
              <a:t> </a:t>
            </a:r>
            <a:r>
              <a:rPr lang="ru-RU" sz="3100" dirty="0" err="1"/>
              <a:t>потерпає</a:t>
            </a:r>
            <a:r>
              <a:rPr lang="ru-RU" sz="3100" dirty="0"/>
              <a:t> молодь у </a:t>
            </a:r>
            <a:r>
              <a:rPr lang="ru-RU" sz="3100" dirty="0" err="1"/>
              <a:t>віці</a:t>
            </a:r>
            <a:r>
              <a:rPr lang="ru-RU" sz="3100" dirty="0"/>
              <a:t> </a:t>
            </a:r>
            <a:r>
              <a:rPr lang="ru-RU" sz="3100" dirty="0" err="1"/>
              <a:t>від</a:t>
            </a:r>
            <a:r>
              <a:rPr lang="ru-RU" sz="3100" dirty="0"/>
              <a:t> 15 до 24 </a:t>
            </a:r>
            <a:r>
              <a:rPr lang="ru-RU" sz="3100" dirty="0" err="1"/>
              <a:t>років</a:t>
            </a:r>
            <a:r>
              <a:rPr lang="ru-RU" sz="3100" dirty="0"/>
              <a:t>. </a:t>
            </a:r>
            <a:r>
              <a:rPr lang="ru-RU" sz="3100" dirty="0" err="1"/>
              <a:t>Безробіттям</a:t>
            </a:r>
            <a:r>
              <a:rPr lang="ru-RU" sz="3100" dirty="0"/>
              <a:t> </a:t>
            </a:r>
            <a:r>
              <a:rPr lang="ru-RU" sz="3100" dirty="0" err="1"/>
              <a:t>охоплено</a:t>
            </a:r>
            <a:r>
              <a:rPr lang="ru-RU" sz="3100" dirty="0"/>
              <a:t> 88,2 </a:t>
            </a:r>
            <a:r>
              <a:rPr lang="ru-RU" sz="3100" dirty="0" err="1"/>
              <a:t>млн</a:t>
            </a:r>
            <a:r>
              <a:rPr lang="ru-RU" sz="3100" dirty="0"/>
              <a:t> </a:t>
            </a:r>
            <a:r>
              <a:rPr lang="ru-RU" sz="3100" dirty="0" err="1"/>
              <a:t>юнаків</a:t>
            </a:r>
            <a:r>
              <a:rPr lang="ru-RU" sz="3100" dirty="0"/>
              <a:t> </a:t>
            </a:r>
            <a:r>
              <a:rPr lang="ru-RU" sz="3100" dirty="0" err="1"/>
              <a:t>і</a:t>
            </a:r>
            <a:r>
              <a:rPr lang="ru-RU" sz="3100" dirty="0"/>
              <a:t> </a:t>
            </a:r>
            <a:r>
              <a:rPr lang="ru-RU" sz="3100" dirty="0" err="1"/>
              <a:t>дівчат</a:t>
            </a:r>
            <a:r>
              <a:rPr lang="ru-RU" sz="3100" dirty="0"/>
              <a:t>, </a:t>
            </a:r>
            <a:r>
              <a:rPr lang="ru-RU" sz="3100" dirty="0" err="1"/>
              <a:t>або</a:t>
            </a:r>
            <a:r>
              <a:rPr lang="ru-RU" sz="3100" dirty="0"/>
              <a:t> 14,4% </a:t>
            </a:r>
            <a:r>
              <a:rPr lang="ru-RU" sz="3100" dirty="0" err="1"/>
              <a:t>цієї</a:t>
            </a:r>
            <a:r>
              <a:rPr lang="ru-RU" sz="3100" dirty="0"/>
              <a:t> </a:t>
            </a:r>
            <a:r>
              <a:rPr lang="ru-RU" sz="3100" dirty="0" err="1"/>
              <a:t>вікової</a:t>
            </a:r>
            <a:r>
              <a:rPr lang="ru-RU" sz="3100" dirty="0"/>
              <a:t> </a:t>
            </a:r>
            <a:r>
              <a:rPr lang="ru-RU" sz="3100" dirty="0" err="1"/>
              <a:t>групи</a:t>
            </a:r>
            <a:r>
              <a:rPr lang="ru-RU" sz="3100" dirty="0"/>
              <a:t>.</a:t>
            </a:r>
          </a:p>
          <a:p>
            <a:r>
              <a:rPr lang="ru-RU" sz="3100" dirty="0"/>
              <a:t>У </a:t>
            </a:r>
            <a:r>
              <a:rPr lang="ru-RU" sz="3100" dirty="0" err="1"/>
              <a:t>зв'язку</a:t>
            </a:r>
            <a:r>
              <a:rPr lang="ru-RU" sz="3100" dirty="0"/>
              <a:t> </a:t>
            </a:r>
            <a:r>
              <a:rPr lang="ru-RU" sz="3100" dirty="0" err="1"/>
              <a:t>із</a:t>
            </a:r>
            <a:r>
              <a:rPr lang="ru-RU" sz="3100" dirty="0"/>
              <a:t> </a:t>
            </a:r>
            <a:r>
              <a:rPr lang="ru-RU" sz="3100" dirty="0" err="1"/>
              <a:t>погіршенням</a:t>
            </a:r>
            <a:r>
              <a:rPr lang="ru-RU" sz="3100" dirty="0"/>
              <a:t> </a:t>
            </a:r>
            <a:r>
              <a:rPr lang="ru-RU" sz="3100" dirty="0" err="1"/>
              <a:t>економічної</a:t>
            </a:r>
            <a:r>
              <a:rPr lang="ru-RU" sz="3100" dirty="0"/>
              <a:t> </a:t>
            </a:r>
            <a:r>
              <a:rPr lang="ru-RU" sz="3100" dirty="0" err="1"/>
              <a:t>ситуації</a:t>
            </a:r>
            <a:r>
              <a:rPr lang="ru-RU" sz="3100" dirty="0"/>
              <a:t> як </a:t>
            </a:r>
            <a:r>
              <a:rPr lang="ru-RU" sz="3100" dirty="0" err="1"/>
              <a:t>України</a:t>
            </a:r>
            <a:r>
              <a:rPr lang="ru-RU" sz="3100" dirty="0"/>
              <a:t>, так </a:t>
            </a:r>
            <a:r>
              <a:rPr lang="ru-RU" sz="3100" dirty="0" err="1"/>
              <a:t>і</a:t>
            </a:r>
            <a:r>
              <a:rPr lang="ru-RU" sz="3100" dirty="0"/>
              <a:t> </a:t>
            </a:r>
            <a:r>
              <a:rPr lang="ru-RU" sz="3100" dirty="0" err="1"/>
              <a:t>світу</a:t>
            </a:r>
            <a:r>
              <a:rPr lang="ru-RU" sz="3100" dirty="0"/>
              <a:t> на початку 2009 року </a:t>
            </a:r>
            <a:r>
              <a:rPr lang="ru-RU" sz="3100" dirty="0" err="1"/>
              <a:t>рівень</a:t>
            </a:r>
            <a:r>
              <a:rPr lang="ru-RU" sz="3100" dirty="0"/>
              <a:t> </a:t>
            </a:r>
            <a:r>
              <a:rPr lang="ru-RU" sz="3100" dirty="0" err="1"/>
              <a:t>безробіття</a:t>
            </a:r>
            <a:r>
              <a:rPr lang="ru-RU" sz="3100" dirty="0"/>
              <a:t> </a:t>
            </a:r>
            <a:r>
              <a:rPr lang="ru-RU" sz="3100" dirty="0" err="1"/>
              <a:t>склав</a:t>
            </a:r>
            <a:r>
              <a:rPr lang="ru-RU" sz="3100" dirty="0"/>
              <a:t> </a:t>
            </a:r>
            <a:r>
              <a:rPr lang="ru-RU" sz="3100" dirty="0" err="1"/>
              <a:t>понад</a:t>
            </a:r>
            <a:r>
              <a:rPr lang="ru-RU" sz="3100" dirty="0"/>
              <a:t> 3 </a:t>
            </a:r>
            <a:r>
              <a:rPr lang="ru-RU" sz="3100" dirty="0" err="1"/>
              <a:t>млн</a:t>
            </a:r>
            <a:r>
              <a:rPr lang="ru-RU" sz="3100" dirty="0"/>
              <a:t> </a:t>
            </a:r>
            <a:r>
              <a:rPr lang="ru-RU" sz="3100" dirty="0" err="1"/>
              <a:t>осіб</a:t>
            </a:r>
            <a:r>
              <a:rPr lang="ru-RU" sz="3100" dirty="0"/>
              <a:t>. </a:t>
            </a:r>
            <a:r>
              <a:rPr lang="ru-RU" sz="3100" dirty="0" err="1"/>
              <a:t>Прогнози</a:t>
            </a:r>
            <a:r>
              <a:rPr lang="ru-RU" sz="3100" dirty="0"/>
              <a:t> </a:t>
            </a:r>
            <a:r>
              <a:rPr lang="ru-RU" sz="3100" dirty="0" err="1"/>
              <a:t>експертів</a:t>
            </a:r>
            <a:r>
              <a:rPr lang="ru-RU" sz="3100" dirty="0"/>
              <a:t> — до </a:t>
            </a:r>
            <a:r>
              <a:rPr lang="ru-RU" sz="3100" dirty="0" err="1"/>
              <a:t>кінця</a:t>
            </a:r>
            <a:r>
              <a:rPr lang="ru-RU" sz="3100" dirty="0"/>
              <a:t> 2009 року </a:t>
            </a:r>
            <a:r>
              <a:rPr lang="ru-RU" sz="3100" dirty="0" err="1"/>
              <a:t>понад</a:t>
            </a:r>
            <a:r>
              <a:rPr lang="ru-RU" sz="3100" dirty="0"/>
              <a:t> 5,5 млн.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84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Безробіття </vt:lpstr>
      <vt:lpstr>Слайд 2</vt:lpstr>
      <vt:lpstr>Методика підрахунку </vt:lpstr>
      <vt:lpstr>Слайд 4</vt:lpstr>
      <vt:lpstr>Види безробіття</vt:lpstr>
      <vt:lpstr>Слайд 6</vt:lpstr>
      <vt:lpstr>Безробіття в Україні </vt:lpstr>
      <vt:lpstr>Безробіття у світі </vt:lpstr>
      <vt:lpstr>Слайд 9</vt:lpstr>
      <vt:lpstr>Закон Оукена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Безробіття </dc:title>
  <dc:creator>Admin</dc:creator>
  <cp:lastModifiedBy>Admin</cp:lastModifiedBy>
  <cp:revision>3</cp:revision>
  <dcterms:created xsi:type="dcterms:W3CDTF">2014-04-13T18:44:02Z</dcterms:created>
  <dcterms:modified xsi:type="dcterms:W3CDTF">2014-04-13T19:04:16Z</dcterms:modified>
</cp:coreProperties>
</file>