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7" r:id="rId1"/>
  </p:sldMasterIdLst>
  <p:sldIdLst>
    <p:sldId id="256" r:id="rId2"/>
    <p:sldId id="257" r:id="rId3"/>
    <p:sldId id="268" r:id="rId4"/>
    <p:sldId id="259" r:id="rId5"/>
    <p:sldId id="258" r:id="rId6"/>
    <p:sldId id="260" r:id="rId7"/>
    <p:sldId id="261" r:id="rId8"/>
    <p:sldId id="262" r:id="rId9"/>
    <p:sldId id="263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418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447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89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1392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73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5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8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6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6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292" y="640883"/>
            <a:ext cx="7766936" cy="1646302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оціальна</a:t>
            </a:r>
            <a:r>
              <a:rPr lang="uk-UA" dirty="0" smtClean="0"/>
              <a:t> мобільність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5241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3" y="234622"/>
            <a:ext cx="9105901" cy="62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286167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Виділяють</a:t>
            </a:r>
            <a:r>
              <a:rPr lang="ru-RU" sz="2000" dirty="0"/>
              <a:t> три </a:t>
            </a:r>
            <a:r>
              <a:rPr lang="ru-RU" sz="2000" dirty="0" err="1"/>
              <a:t>основні</a:t>
            </a:r>
            <a:r>
              <a:rPr lang="ru-RU" sz="2000" dirty="0"/>
              <a:t> (</a:t>
            </a:r>
            <a:r>
              <a:rPr lang="ru-RU" sz="2000" dirty="0" err="1"/>
              <a:t>базові</a:t>
            </a:r>
            <a:r>
              <a:rPr lang="ru-RU" sz="2000" dirty="0"/>
              <a:t>)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1. </a:t>
            </a:r>
            <a:r>
              <a:rPr lang="ru-RU" sz="2000" dirty="0" err="1"/>
              <a:t>Інформаційна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соціальній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 в </a:t>
            </a:r>
            <a:r>
              <a:rPr lang="ru-RU" sz="2000" dirty="0" err="1"/>
              <a:t>суспільстві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</a:t>
            </a:r>
            <a:r>
              <a:rPr lang="ru-RU" sz="2000" dirty="0" err="1"/>
              <a:t>інформація</a:t>
            </a:r>
            <a:r>
              <a:rPr lang="ru-RU" sz="2000" dirty="0"/>
              <a:t> про </a:t>
            </a:r>
            <a:r>
              <a:rPr lang="ru-RU" sz="2000" dirty="0" err="1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, </a:t>
            </a:r>
            <a:r>
              <a:rPr lang="ru-RU" sz="2000" dirty="0" err="1"/>
              <a:t>явища</a:t>
            </a:r>
            <a:r>
              <a:rPr lang="ru-RU" sz="2000" dirty="0"/>
              <a:t>, </a:t>
            </a:r>
            <a:r>
              <a:rPr lang="ru-RU" sz="2000" dirty="0" err="1"/>
              <a:t>дії</a:t>
            </a:r>
            <a:r>
              <a:rPr lang="ru-RU" sz="2000" dirty="0"/>
              <a:t> та </a:t>
            </a:r>
            <a:r>
              <a:rPr lang="ru-RU" sz="2000" dirty="0" err="1"/>
              <a:t>процеси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err="1"/>
              <a:t>Експресивна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 </a:t>
            </a:r>
            <a:r>
              <a:rPr lang="ru-RU" sz="2000" dirty="0" err="1"/>
              <a:t>передавати</a:t>
            </a:r>
            <a:r>
              <a:rPr lang="ru-RU" sz="2000" dirty="0"/>
              <a:t> </a:t>
            </a:r>
            <a:r>
              <a:rPr lang="ru-RU" sz="2000" dirty="0" err="1"/>
              <a:t>оцінну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предмети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3. Прагматична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соціальна</a:t>
            </a:r>
            <a:r>
              <a:rPr lang="ru-RU" sz="2000" dirty="0"/>
              <a:t> </a:t>
            </a:r>
            <a:r>
              <a:rPr lang="ru-RU" sz="2000" dirty="0" err="1"/>
              <a:t>комунікація</a:t>
            </a:r>
            <a:r>
              <a:rPr lang="ru-RU" sz="2000" dirty="0"/>
              <a:t> є </a:t>
            </a:r>
            <a:r>
              <a:rPr lang="ru-RU" sz="2000" dirty="0" err="1"/>
              <a:t>засобом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спонукає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 до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та </a:t>
            </a:r>
            <a:r>
              <a:rPr lang="ru-RU" sz="2000" dirty="0" err="1"/>
              <a:t>реакції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41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9853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Комунікативність</a:t>
            </a:r>
            <a:r>
              <a:rPr lang="ru-RU" dirty="0"/>
              <a:t> (лат. </a:t>
            </a:r>
            <a:r>
              <a:rPr lang="en-US" dirty="0" err="1"/>
              <a:t>communicatio</a:t>
            </a:r>
            <a:r>
              <a:rPr lang="en-US" dirty="0"/>
              <a:t> — </a:t>
            </a:r>
            <a:r>
              <a:rPr lang="ru-RU" dirty="0" err="1"/>
              <a:t>зв'язок</a:t>
            </a:r>
            <a:r>
              <a:rPr lang="ru-RU" dirty="0"/>
              <a:t>, </a:t>
            </a:r>
            <a:r>
              <a:rPr lang="ru-RU" dirty="0" err="1"/>
              <a:t>повідомлення</a:t>
            </a:r>
            <a:r>
              <a:rPr lang="ru-RU" dirty="0"/>
              <a:t>) 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істотних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успішному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, </a:t>
            </a:r>
            <a:r>
              <a:rPr lang="ru-RU" dirty="0" err="1"/>
              <a:t>розумінню</a:t>
            </a:r>
            <a:r>
              <a:rPr lang="ru-RU" dirty="0"/>
              <a:t>, </a:t>
            </a:r>
            <a:r>
              <a:rPr lang="ru-RU" dirty="0" err="1"/>
              <a:t>засвоєнню</a:t>
            </a:r>
            <a:r>
              <a:rPr lang="ru-RU" dirty="0"/>
              <a:t>, </a:t>
            </a:r>
            <a:r>
              <a:rPr lang="ru-RU" dirty="0" err="1"/>
              <a:t>використанню</a:t>
            </a:r>
            <a:r>
              <a:rPr lang="ru-RU" dirty="0"/>
              <a:t> й </a:t>
            </a:r>
            <a:r>
              <a:rPr lang="ru-RU" dirty="0" err="1"/>
              <a:t>передаванню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9750" y="285431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індустріально</a:t>
            </a:r>
            <a:r>
              <a:rPr lang="ru-RU" dirty="0"/>
              <a:t> </a:t>
            </a:r>
            <a:r>
              <a:rPr lang="ru-RU" dirty="0" err="1"/>
              <a:t>розвиненому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За умов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нас </a:t>
            </a:r>
            <a:r>
              <a:rPr lang="ru-RU" dirty="0" err="1"/>
              <a:t>залежить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буде ваше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й,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належати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становище, </a:t>
            </a:r>
            <a:r>
              <a:rPr lang="ru-RU" dirty="0" err="1"/>
              <a:t>переміститися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сходинки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драбини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25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28750" y="349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Соціальна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мобільність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яке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людей у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50" y="10405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визначень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 дав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соціолог</a:t>
            </a:r>
            <a:r>
              <a:rPr lang="ru-RU" dirty="0"/>
              <a:t> </a:t>
            </a:r>
            <a:r>
              <a:rPr lang="ru-RU" dirty="0" err="1"/>
              <a:t>Пітірім</a:t>
            </a:r>
            <a:r>
              <a:rPr lang="ru-RU" dirty="0"/>
              <a:t> </a:t>
            </a:r>
            <a:r>
              <a:rPr lang="ru-RU" dirty="0" err="1"/>
              <a:t>Сорокін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мобільність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,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створеної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модифікованої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становище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729037"/>
            <a:ext cx="3714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490" y="275592"/>
            <a:ext cx="926113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Існує</a:t>
            </a:r>
            <a:r>
              <a:rPr lang="ru-RU" sz="2800" dirty="0"/>
              <a:t> два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типи</a:t>
            </a:r>
            <a:r>
              <a:rPr lang="ru-RU" sz="2800" dirty="0"/>
              <a:t> </a:t>
            </a:r>
            <a:r>
              <a:rPr lang="ru-RU" sz="2800" dirty="0" err="1"/>
              <a:t>соціальної</a:t>
            </a:r>
            <a:r>
              <a:rPr lang="ru-RU" sz="2800" dirty="0"/>
              <a:t> </a:t>
            </a:r>
            <a:r>
              <a:rPr lang="ru-RU" sz="2800" dirty="0" err="1"/>
              <a:t>мобільності</a:t>
            </a:r>
            <a:r>
              <a:rPr lang="ru-RU" sz="2800" dirty="0"/>
              <a:t>: </a:t>
            </a:r>
            <a:endParaRPr lang="ru-RU" sz="2800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i="1" dirty="0" smtClean="0"/>
              <a:t>горизонтальна                                 вертикальна                   </a:t>
            </a:r>
          </a:p>
          <a:p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35919" y="774218"/>
            <a:ext cx="462092" cy="743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001909" y="774218"/>
            <a:ext cx="395416" cy="774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33" y="2276140"/>
            <a:ext cx="8318268" cy="42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74" y="177165"/>
            <a:ext cx="74199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Горизонтальна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мобільність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  <a:p>
            <a:r>
              <a:rPr lang="ru-RU" sz="2000" dirty="0" err="1"/>
              <a:t>Під</a:t>
            </a:r>
            <a:r>
              <a:rPr lang="ru-RU" sz="2000" dirty="0"/>
              <a:t> горизонтальною </a:t>
            </a:r>
            <a:r>
              <a:rPr lang="ru-RU" sz="2000" dirty="0" err="1"/>
              <a:t>соціальною</a:t>
            </a:r>
            <a:r>
              <a:rPr lang="ru-RU" sz="2000" dirty="0"/>
              <a:t> </a:t>
            </a:r>
            <a:r>
              <a:rPr lang="ru-RU" sz="2000" dirty="0" err="1"/>
              <a:t>мобільністю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переміщенням</a:t>
            </a:r>
            <a:r>
              <a:rPr lang="ru-RU" sz="2000" dirty="0"/>
              <a:t>, </a:t>
            </a:r>
            <a:r>
              <a:rPr lang="ru-RU" sz="2000" dirty="0" err="1"/>
              <a:t>розуміють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об'єкта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в </a:t>
            </a:r>
            <a:r>
              <a:rPr lang="ru-RU" sz="2000" dirty="0" err="1"/>
              <a:t>іншу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на тому ж </a:t>
            </a:r>
            <a:r>
              <a:rPr lang="ru-RU" sz="2000" dirty="0" err="1"/>
              <a:t>рівні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деякого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 з </a:t>
            </a:r>
            <a:r>
              <a:rPr lang="ru-RU" sz="2000" dirty="0" err="1"/>
              <a:t>баптистської</a:t>
            </a:r>
            <a:r>
              <a:rPr lang="ru-RU" sz="2000" dirty="0"/>
              <a:t> в </a:t>
            </a:r>
            <a:r>
              <a:rPr lang="ru-RU" sz="2000" dirty="0" err="1"/>
              <a:t>методистську</a:t>
            </a:r>
            <a:r>
              <a:rPr lang="ru-RU" sz="2000" dirty="0"/>
              <a:t> </a:t>
            </a:r>
            <a:r>
              <a:rPr lang="ru-RU" sz="2000" dirty="0" err="1"/>
              <a:t>релігійну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, з одного </a:t>
            </a:r>
            <a:r>
              <a:rPr lang="ru-RU" sz="2000" dirty="0" err="1"/>
              <a:t>громадянства</a:t>
            </a:r>
            <a:r>
              <a:rPr lang="ru-RU" sz="2000" dirty="0"/>
              <a:t> в </a:t>
            </a:r>
            <a:r>
              <a:rPr lang="ru-RU" sz="2000" dirty="0" err="1"/>
              <a:t>інше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сім'ї</a:t>
            </a:r>
            <a:r>
              <a:rPr lang="ru-RU" sz="2000" dirty="0"/>
              <a:t> (як </a:t>
            </a:r>
            <a:r>
              <a:rPr lang="ru-RU" sz="2000" dirty="0" err="1"/>
              <a:t>чоловіка</a:t>
            </a:r>
            <a:r>
              <a:rPr lang="ru-RU" sz="2000" dirty="0"/>
              <a:t>, так і </a:t>
            </a:r>
            <a:r>
              <a:rPr lang="ru-RU" sz="2000" dirty="0" err="1"/>
              <a:t>жінки</a:t>
            </a:r>
            <a:r>
              <a:rPr lang="ru-RU" sz="2000" dirty="0"/>
              <a:t>) в </a:t>
            </a:r>
            <a:r>
              <a:rPr lang="ru-RU" sz="2000" dirty="0" err="1"/>
              <a:t>іншу</a:t>
            </a:r>
            <a:r>
              <a:rPr lang="ru-RU" sz="2000" dirty="0"/>
              <a:t> при </a:t>
            </a:r>
            <a:r>
              <a:rPr lang="ru-RU" sz="2000" dirty="0" err="1"/>
              <a:t>розлученні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повторному </a:t>
            </a:r>
            <a:r>
              <a:rPr lang="ru-RU" sz="2000" dirty="0" err="1"/>
              <a:t>шлюбі</a:t>
            </a:r>
            <a:r>
              <a:rPr lang="ru-RU" sz="2000" dirty="0"/>
              <a:t>, з </a:t>
            </a:r>
            <a:r>
              <a:rPr lang="ru-RU" sz="2000" dirty="0" err="1"/>
              <a:t>однієї</a:t>
            </a:r>
            <a:r>
              <a:rPr lang="ru-RU" sz="2000" dirty="0"/>
              <a:t> фабрики на </a:t>
            </a:r>
            <a:r>
              <a:rPr lang="ru-RU" sz="2000" dirty="0" err="1"/>
              <a:t>іншу</a:t>
            </a:r>
            <a:r>
              <a:rPr lang="ru-RU" sz="2000" dirty="0"/>
              <a:t>, при </a:t>
            </a:r>
            <a:r>
              <a:rPr lang="ru-RU" sz="2000" dirty="0" err="1"/>
              <a:t>збереженні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професійного</a:t>
            </a:r>
            <a:r>
              <a:rPr lang="ru-RU" sz="2000" dirty="0"/>
              <a:t> статусу,— все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приклади</a:t>
            </a:r>
            <a:r>
              <a:rPr lang="ru-RU" sz="2000" dirty="0"/>
              <a:t> </a:t>
            </a:r>
            <a:r>
              <a:rPr lang="ru-RU" sz="2000" dirty="0" err="1"/>
              <a:t>горизонтальної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мобільності</a:t>
            </a:r>
            <a:r>
              <a:rPr lang="ru-RU" sz="2000" dirty="0"/>
              <a:t>. Такими ж прикладами є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(</a:t>
            </a:r>
            <a:r>
              <a:rPr lang="ru-RU" sz="2000" dirty="0" err="1"/>
              <a:t>радіо</a:t>
            </a:r>
            <a:r>
              <a:rPr lang="ru-RU" sz="2000" dirty="0"/>
              <a:t>, </a:t>
            </a:r>
            <a:r>
              <a:rPr lang="ru-RU" sz="2000" dirty="0" err="1"/>
              <a:t>автомобіля</a:t>
            </a:r>
            <a:r>
              <a:rPr lang="ru-RU" sz="2000" dirty="0"/>
              <a:t>, </a:t>
            </a:r>
            <a:r>
              <a:rPr lang="ru-RU" sz="2000" dirty="0" err="1"/>
              <a:t>моди</a:t>
            </a:r>
            <a:r>
              <a:rPr lang="ru-RU" sz="2000" dirty="0"/>
              <a:t>, </a:t>
            </a:r>
            <a:r>
              <a:rPr lang="ru-RU" sz="2000" dirty="0" err="1"/>
              <a:t>теорії</a:t>
            </a:r>
            <a:r>
              <a:rPr lang="ru-RU" sz="2000" dirty="0"/>
              <a:t> </a:t>
            </a:r>
            <a:r>
              <a:rPr lang="ru-RU" sz="2000" dirty="0" err="1"/>
              <a:t>Дарвіна</a:t>
            </a:r>
            <a:r>
              <a:rPr lang="ru-RU" sz="2000" dirty="0"/>
              <a:t>) в межах одного </a:t>
            </a:r>
            <a:r>
              <a:rPr lang="ru-RU" sz="2000" dirty="0" err="1"/>
              <a:t>соціального</a:t>
            </a:r>
            <a:r>
              <a:rPr lang="ru-RU" sz="2000" dirty="0"/>
              <a:t> пласта, </a:t>
            </a:r>
            <a:r>
              <a:rPr lang="ru-RU" sz="2000" dirty="0" err="1"/>
              <a:t>подібно</a:t>
            </a:r>
            <a:r>
              <a:rPr lang="ru-RU" sz="2000" dirty="0"/>
              <a:t> </a:t>
            </a:r>
            <a:r>
              <a:rPr lang="ru-RU" sz="2000" dirty="0" err="1"/>
              <a:t>переміщенню</a:t>
            </a:r>
            <a:r>
              <a:rPr lang="ru-RU" sz="2000" dirty="0"/>
              <a:t> з </a:t>
            </a:r>
            <a:r>
              <a:rPr lang="ru-RU" sz="2000" dirty="0" err="1"/>
              <a:t>Айови</a:t>
            </a:r>
            <a:r>
              <a:rPr lang="ru-RU" sz="2000" dirty="0"/>
              <a:t> до </a:t>
            </a:r>
            <a:r>
              <a:rPr lang="ru-RU" sz="2000" dirty="0" err="1"/>
              <a:t>Каліфорнії</a:t>
            </a:r>
            <a:r>
              <a:rPr lang="ru-RU" sz="2000" dirty="0"/>
              <a:t>,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"</a:t>
            </a:r>
            <a:r>
              <a:rPr lang="ru-RU" sz="2000" dirty="0" err="1"/>
              <a:t>переміщення</a:t>
            </a:r>
            <a:r>
              <a:rPr lang="ru-RU" sz="2000" dirty="0"/>
              <a:t>"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відбуватися</a:t>
            </a:r>
            <a:r>
              <a:rPr lang="ru-RU" sz="2000" dirty="0"/>
              <a:t> без будь-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помітних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об'єкта</a:t>
            </a:r>
            <a:r>
              <a:rPr lang="ru-RU" sz="2000" dirty="0"/>
              <a:t> у вертикальному </a:t>
            </a:r>
            <a:r>
              <a:rPr lang="ru-RU" sz="2000" dirty="0" err="1"/>
              <a:t>напрямку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965930"/>
            <a:ext cx="4800600" cy="26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" y="21589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Вертикальна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мобільність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/>
          </a:p>
          <a:p>
            <a:r>
              <a:rPr lang="ru-RU" sz="2000" dirty="0" err="1"/>
              <a:t>Під</a:t>
            </a:r>
            <a:r>
              <a:rPr lang="ru-RU" sz="2000" dirty="0"/>
              <a:t> вертикальною </a:t>
            </a:r>
            <a:r>
              <a:rPr lang="ru-RU" sz="2000" dirty="0" err="1"/>
              <a:t>соціальною</a:t>
            </a:r>
            <a:r>
              <a:rPr lang="ru-RU" sz="2000" dirty="0"/>
              <a:t> </a:t>
            </a:r>
            <a:r>
              <a:rPr lang="ru-RU" sz="2000" dirty="0" err="1"/>
              <a:t>мобільністю</a:t>
            </a:r>
            <a:r>
              <a:rPr lang="ru-RU" sz="2000" dirty="0"/>
              <a:t> </a:t>
            </a:r>
            <a:r>
              <a:rPr lang="ru-RU" sz="2000" dirty="0" err="1"/>
              <a:t>розуміють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при </a:t>
            </a:r>
            <a:r>
              <a:rPr lang="ru-RU" sz="2000" dirty="0" err="1"/>
              <a:t>переміщенні</a:t>
            </a:r>
            <a:r>
              <a:rPr lang="ru-RU" sz="2000" dirty="0"/>
              <a:t> </a:t>
            </a:r>
            <a:r>
              <a:rPr lang="ru-RU" sz="2000" dirty="0" err="1"/>
              <a:t>індивіда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об'єкта</a:t>
            </a:r>
            <a:r>
              <a:rPr lang="ru-RU" sz="2000" dirty="0"/>
              <a:t> з одного </a:t>
            </a:r>
            <a:r>
              <a:rPr lang="ru-RU" sz="2000" dirty="0" err="1"/>
              <a:t>соціального</a:t>
            </a:r>
            <a:r>
              <a:rPr lang="ru-RU" sz="2000" dirty="0"/>
              <a:t> пласта в </a:t>
            </a:r>
            <a:r>
              <a:rPr lang="ru-RU" sz="2000" dirty="0" err="1"/>
              <a:t>інший</a:t>
            </a:r>
            <a:r>
              <a:rPr lang="ru-RU" sz="2000" dirty="0"/>
              <a:t>. В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напрямку</a:t>
            </a:r>
            <a:r>
              <a:rPr lang="ru-RU" sz="2000" dirty="0"/>
              <a:t>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два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вертикальної</a:t>
            </a:r>
            <a:r>
              <a:rPr lang="ru-RU" sz="2000" dirty="0"/>
              <a:t> </a:t>
            </a:r>
            <a:r>
              <a:rPr lang="ru-RU" sz="2000" dirty="0" err="1"/>
              <a:t>мобільності</a:t>
            </a:r>
            <a:r>
              <a:rPr lang="ru-RU" sz="2000" dirty="0"/>
              <a:t>: </a:t>
            </a:r>
            <a:r>
              <a:rPr lang="ru-RU" sz="2000" dirty="0" err="1"/>
              <a:t>висхідна</a:t>
            </a:r>
            <a:r>
              <a:rPr lang="ru-RU" sz="2000" dirty="0"/>
              <a:t> і </a:t>
            </a:r>
            <a:r>
              <a:rPr lang="ru-RU" sz="2000" dirty="0" err="1"/>
              <a:t>низхідна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соціальний</a:t>
            </a:r>
            <a:r>
              <a:rPr lang="ru-RU" sz="2000" dirty="0"/>
              <a:t> </a:t>
            </a:r>
            <a:r>
              <a:rPr lang="ru-RU" sz="2000" dirty="0" err="1"/>
              <a:t>підйом</a:t>
            </a:r>
            <a:r>
              <a:rPr lang="ru-RU" sz="2000" dirty="0"/>
              <a:t> і </a:t>
            </a:r>
            <a:r>
              <a:rPr lang="ru-RU" sz="2000" dirty="0" err="1"/>
              <a:t>соціальний</a:t>
            </a:r>
            <a:r>
              <a:rPr lang="ru-RU" sz="2000" dirty="0"/>
              <a:t> спуск.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природи</a:t>
            </a:r>
            <a:r>
              <a:rPr lang="ru-RU" sz="2000" dirty="0"/>
              <a:t> </a:t>
            </a:r>
            <a:r>
              <a:rPr lang="ru-RU" sz="2000" dirty="0" err="1"/>
              <a:t>стратифікації</a:t>
            </a:r>
            <a:r>
              <a:rPr lang="ru-RU" sz="2000" dirty="0"/>
              <a:t> </a:t>
            </a:r>
            <a:r>
              <a:rPr lang="ru-RU" sz="2000" dirty="0" err="1"/>
              <a:t>існують</a:t>
            </a:r>
            <a:r>
              <a:rPr lang="ru-RU" sz="2000" dirty="0"/>
              <a:t> </a:t>
            </a:r>
            <a:r>
              <a:rPr lang="ru-RU" sz="2000" dirty="0" err="1"/>
              <a:t>низхідні</a:t>
            </a:r>
            <a:r>
              <a:rPr lang="ru-RU" sz="2000" dirty="0"/>
              <a:t> і </a:t>
            </a:r>
            <a:r>
              <a:rPr lang="ru-RU" sz="2000" dirty="0" err="1"/>
              <a:t>висхідні</a:t>
            </a:r>
            <a:r>
              <a:rPr lang="ru-RU" sz="2000" dirty="0"/>
              <a:t> </a:t>
            </a:r>
            <a:r>
              <a:rPr lang="ru-RU" sz="2000" dirty="0" err="1"/>
              <a:t>течії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, </a:t>
            </a:r>
            <a:r>
              <a:rPr lang="ru-RU" sz="2000" dirty="0" err="1"/>
              <a:t>політичної</a:t>
            </a:r>
            <a:r>
              <a:rPr lang="ru-RU" sz="2000" dirty="0"/>
              <a:t> і </a:t>
            </a:r>
            <a:r>
              <a:rPr lang="ru-RU" sz="2000" dirty="0" err="1"/>
              <a:t>професійної</a:t>
            </a:r>
            <a:r>
              <a:rPr lang="ru-RU" sz="2000" dirty="0"/>
              <a:t> </a:t>
            </a:r>
            <a:r>
              <a:rPr lang="ru-RU" sz="2000" dirty="0" err="1"/>
              <a:t>мобільності</a:t>
            </a:r>
            <a:r>
              <a:rPr lang="ru-RU" sz="2000" dirty="0"/>
              <a:t>, не </a:t>
            </a:r>
            <a:r>
              <a:rPr lang="ru-RU" sz="2000" dirty="0" err="1"/>
              <a:t>говорячи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про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19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0"/>
            <a:ext cx="7515225" cy="68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" y="2431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Шляхи,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людей з одних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каналами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соціальної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мобільності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чи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соціальними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ліфтами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" y="41791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Прикладами </a:t>
            </a:r>
            <a:r>
              <a:rPr lang="ru-RU" dirty="0" err="1"/>
              <a:t>може</a:t>
            </a:r>
            <a:r>
              <a:rPr lang="ru-RU" dirty="0"/>
              <a:t> бути: </a:t>
            </a:r>
            <a:r>
              <a:rPr lang="ru-RU" dirty="0" err="1"/>
              <a:t>армійська</a:t>
            </a:r>
            <a:r>
              <a:rPr lang="ru-RU" dirty="0"/>
              <a:t> служба,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професією</a:t>
            </a:r>
            <a:r>
              <a:rPr lang="ru-RU" dirty="0"/>
              <a:t>,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/>
              <a:t>, </a:t>
            </a:r>
            <a:r>
              <a:rPr lang="ru-RU" dirty="0" err="1"/>
              <a:t>придбання</a:t>
            </a:r>
            <a:r>
              <a:rPr lang="ru-RU" dirty="0"/>
              <a:t> майна.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" y="130534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вас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стати роль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майбутньої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професії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соціального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ліфта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/>
              <a:t>гуманітарний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визначаєте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ваша </a:t>
            </a:r>
            <a:r>
              <a:rPr lang="ru-RU" dirty="0" err="1"/>
              <a:t>професія</a:t>
            </a:r>
            <a:r>
              <a:rPr lang="ru-RU" dirty="0"/>
              <a:t> буде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</a:t>
            </a:r>
            <a:r>
              <a:rPr lang="ru-RU" dirty="0" err="1"/>
              <a:t>людина-людина</a:t>
            </a:r>
            <a:r>
              <a:rPr lang="ru-RU" dirty="0"/>
              <a:t>. </a:t>
            </a:r>
            <a:r>
              <a:rPr lang="ru-RU" dirty="0" err="1"/>
              <a:t>Вивчаючи</a:t>
            </a:r>
            <a:r>
              <a:rPr lang="ru-RU" dirty="0"/>
              <a:t> тему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замислитись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попитом </a:t>
            </a:r>
            <a:r>
              <a:rPr lang="ru-RU" dirty="0" err="1"/>
              <a:t>обрана</a:t>
            </a:r>
            <a:r>
              <a:rPr lang="ru-RU" dirty="0"/>
              <a:t> вами </a:t>
            </a:r>
            <a:r>
              <a:rPr lang="ru-RU" dirty="0" err="1"/>
              <a:t>професія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47724" y="5527000"/>
            <a:ext cx="6905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мобільність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і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індивіда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57923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75" y="3332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«</a:t>
            </a:r>
            <a:r>
              <a:rPr lang="ru-RU" dirty="0" err="1"/>
              <a:t>закритого</a:t>
            </a:r>
            <a:r>
              <a:rPr lang="ru-RU" dirty="0"/>
              <a:t>» </a:t>
            </a:r>
            <a:r>
              <a:rPr lang="ru-RU" dirty="0" err="1"/>
              <a:t>суспільства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соціальною</a:t>
            </a:r>
            <a:r>
              <a:rPr lang="ru-RU" dirty="0"/>
              <a:t> </a:t>
            </a:r>
            <a:r>
              <a:rPr lang="ru-RU" dirty="0" err="1"/>
              <a:t>мобільністю</a:t>
            </a:r>
            <a:r>
              <a:rPr lang="ru-RU" dirty="0"/>
              <a:t> — </a:t>
            </a:r>
            <a:r>
              <a:rPr lang="ru-RU" dirty="0" err="1"/>
              <a:t>патріархальне</a:t>
            </a:r>
            <a:r>
              <a:rPr lang="ru-RU" dirty="0"/>
              <a:t>, </a:t>
            </a:r>
            <a:r>
              <a:rPr lang="ru-RU" dirty="0" err="1"/>
              <a:t>традиційне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касти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Африки, </a:t>
            </a:r>
            <a:r>
              <a:rPr lang="ru-RU" dirty="0" err="1"/>
              <a:t>замкнені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обмежений</a:t>
            </a:r>
            <a:r>
              <a:rPr lang="ru-RU" dirty="0"/>
              <a:t> доступ до </a:t>
            </a:r>
            <a:r>
              <a:rPr lang="ru-RU" dirty="0" err="1"/>
              <a:t>статусної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375" y="29225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Індустріальне</a:t>
            </a:r>
            <a:r>
              <a:rPr lang="ru-RU" dirty="0"/>
              <a:t>, «</a:t>
            </a:r>
            <a:r>
              <a:rPr lang="ru-RU" dirty="0" err="1"/>
              <a:t>відкрите</a:t>
            </a:r>
            <a:r>
              <a:rPr lang="ru-RU" dirty="0"/>
              <a:t>»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соціальною</a:t>
            </a:r>
            <a:r>
              <a:rPr lang="ru-RU" dirty="0"/>
              <a:t> </a:t>
            </a:r>
            <a:r>
              <a:rPr lang="ru-RU" dirty="0" err="1"/>
              <a:t>мобільністю</a:t>
            </a:r>
            <a:r>
              <a:rPr lang="ru-RU" dirty="0"/>
              <a:t>. У такому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заборон</a:t>
            </a:r>
            <a:r>
              <a:rPr lang="ru-RU" dirty="0"/>
              <a:t> на </a:t>
            </a:r>
            <a:r>
              <a:rPr lang="ru-RU" dirty="0" err="1"/>
              <a:t>професії</a:t>
            </a:r>
            <a:r>
              <a:rPr lang="ru-RU" dirty="0"/>
              <a:t>, </a:t>
            </a:r>
            <a:r>
              <a:rPr lang="ru-RU" dirty="0" err="1"/>
              <a:t>шлюби</a:t>
            </a:r>
            <a:r>
              <a:rPr lang="ru-RU" dirty="0"/>
              <a:t>,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 межах одного </a:t>
            </a:r>
            <a:r>
              <a:rPr lang="ru-RU" dirty="0" err="1"/>
              <a:t>суспільства</a:t>
            </a:r>
            <a:r>
              <a:rPr lang="ru-RU" dirty="0"/>
              <a:t> й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різною</a:t>
            </a:r>
            <a:r>
              <a:rPr lang="ru-RU" dirty="0"/>
              <a:t> (</a:t>
            </a:r>
            <a:r>
              <a:rPr lang="ru-RU" dirty="0" err="1"/>
              <a:t>революції</a:t>
            </a:r>
            <a:r>
              <a:rPr lang="ru-RU" dirty="0"/>
              <a:t>,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реформи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198388"/>
            <a:ext cx="3124200" cy="2155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2747962"/>
            <a:ext cx="3124200" cy="20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5" y="260926"/>
            <a:ext cx="857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Соціальна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комунікація</a:t>
            </a:r>
            <a:r>
              <a:rPr lang="en-US" dirty="0" smtClean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цілісними</a:t>
            </a:r>
            <a:r>
              <a:rPr lang="ru-RU" dirty="0"/>
              <a:t> </a:t>
            </a:r>
            <a:r>
              <a:rPr lang="ru-RU" dirty="0" err="1"/>
              <a:t>знаковими</a:t>
            </a:r>
            <a:r>
              <a:rPr lang="ru-RU" dirty="0"/>
              <a:t> </a:t>
            </a:r>
            <a:r>
              <a:rPr lang="ru-RU" dirty="0" err="1"/>
              <a:t>повідомленнями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відображені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зумовлений</a:t>
            </a:r>
            <a:r>
              <a:rPr lang="ru-RU" dirty="0"/>
              <a:t> </a:t>
            </a:r>
            <a:r>
              <a:rPr lang="ru-RU" dirty="0" err="1"/>
              <a:t>цілим</a:t>
            </a:r>
            <a:r>
              <a:rPr lang="ru-RU" dirty="0"/>
              <a:t> рядом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значимих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,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комунікативних</a:t>
            </a:r>
            <a:r>
              <a:rPr lang="ru-RU" dirty="0"/>
              <a:t> сфер і норм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у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2800350"/>
            <a:ext cx="2962275" cy="2962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2800350"/>
            <a:ext cx="4769387" cy="27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7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709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Cоціальна мобільність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Cоціальна мобільність</dc:title>
  <dc:creator>Ягупова Вікторія</dc:creator>
  <cp:lastModifiedBy>Ягупова Вікторія</cp:lastModifiedBy>
  <cp:revision>7</cp:revision>
  <dcterms:created xsi:type="dcterms:W3CDTF">2014-02-13T11:31:35Z</dcterms:created>
  <dcterms:modified xsi:type="dcterms:W3CDTF">2014-02-13T12:50:01Z</dcterms:modified>
</cp:coreProperties>
</file>