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8" r:id="rId3"/>
    <p:sldId id="256" r:id="rId4"/>
    <p:sldId id="257" r:id="rId5"/>
    <p:sldId id="258" r:id="rId6"/>
    <p:sldId id="26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20E05-A24D-49B1-8596-1584C5DC1C01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C2B1-B520-4A98-91CB-9BE38C703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20E05-A24D-49B1-8596-1584C5DC1C01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C2B1-B520-4A98-91CB-9BE38C703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20E05-A24D-49B1-8596-1584C5DC1C01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C2B1-B520-4A98-91CB-9BE38C703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20E05-A24D-49B1-8596-1584C5DC1C01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C2B1-B520-4A98-91CB-9BE38C703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20E05-A24D-49B1-8596-1584C5DC1C01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C2B1-B520-4A98-91CB-9BE38C703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20E05-A24D-49B1-8596-1584C5DC1C01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C2B1-B520-4A98-91CB-9BE38C703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20E05-A24D-49B1-8596-1584C5DC1C01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C2B1-B520-4A98-91CB-9BE38C703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20E05-A24D-49B1-8596-1584C5DC1C01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C2B1-B520-4A98-91CB-9BE38C703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20E05-A24D-49B1-8596-1584C5DC1C01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C2B1-B520-4A98-91CB-9BE38C703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20E05-A24D-49B1-8596-1584C5DC1C01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C2B1-B520-4A98-91CB-9BE38C703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20E05-A24D-49B1-8596-1584C5DC1C01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C2B1-B520-4A98-91CB-9BE38C703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20E05-A24D-49B1-8596-1584C5DC1C01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EC2B1-B520-4A98-91CB-9BE38C703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www.newsru.com/" TargetMode="External"/><Relationship Id="rId4" Type="http://schemas.openxmlformats.org/officeDocument/2006/relationships/hyperlink" Target="http://www.subcult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718"/>
            <a:ext cx="9144000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806655" y="836712"/>
            <a:ext cx="6840760" cy="276592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FadeRight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Скинхеды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7864" y="4468479"/>
            <a:ext cx="55731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Подготовили ученицы 11Б класса</a:t>
            </a:r>
            <a:b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Григор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Татьяна и </a:t>
            </a:r>
            <a:r>
              <a:rPr lang="ru-RU" sz="2800" b="1" dirty="0" err="1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Осадчук</a:t>
            </a: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Валерия</a:t>
            </a:r>
            <a:endParaRPr lang="ru-RU" sz="2800" b="1" dirty="0">
              <a:ln>
                <a:solidFill>
                  <a:schemeClr val="bg1"/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414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Содержимое 6" descr="serb2neonazi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30266" y="-171400"/>
            <a:ext cx="7560840" cy="5670629"/>
          </a:xfrm>
          <a:effectLst>
            <a:softEdge rad="6350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259632" y="3429000"/>
            <a:ext cx="7776864" cy="3672408"/>
          </a:xfrm>
        </p:spPr>
        <p:txBody>
          <a:bodyPr>
            <a:norm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ru-RU" sz="32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Хардкор</a:t>
            </a:r>
            <a:r>
              <a:rPr lang="ru-RU" sz="3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-скинхеды</a:t>
            </a:r>
          </a:p>
          <a:p>
            <a:pPr algn="ctr"/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ответвление скинхедов, которое в основном ассоциируется с 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хардкор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-панк-сценой.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Хардкор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скинхеды стали распространенными в конце первой волны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хардкора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Они сохранили идеи своих предшественников и не имели никаких расовых предрассудков.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0"/>
            <a:ext cx="9144000" cy="6858000"/>
          </a:xfrm>
          <a:prstGeom prst="rect">
            <a:avLst/>
          </a:prstGeom>
        </p:spPr>
      </p:pic>
      <p:pic>
        <p:nvPicPr>
          <p:cNvPr id="5" name="Содержимое 4" descr="Neo-Nazi_Skinhead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308" y="-81345"/>
            <a:ext cx="5381324" cy="6912768"/>
          </a:xfrm>
          <a:effectLst>
            <a:softEdge rad="317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315219" y="0"/>
            <a:ext cx="5828781" cy="7179096"/>
          </a:xfrm>
        </p:spPr>
        <p:txBody>
          <a:bodyPr>
            <a:norm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ru-RU" sz="35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НС-скинхеды</a:t>
            </a:r>
          </a:p>
          <a:p>
            <a:pPr algn="ctr"/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англ.</a:t>
            </a:r>
            <a:r>
              <a:rPr lang="ru-RU" sz="26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White</a:t>
            </a:r>
            <a:r>
              <a:rPr lang="ru-RU" sz="26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  <a:r>
              <a:rPr lang="ru-RU" sz="26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skinheads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или </a:t>
            </a:r>
            <a:r>
              <a:rPr lang="ru-RU" sz="26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</a:t>
            </a:r>
            <a:r>
              <a:rPr lang="ru-RU" sz="26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Socialist</a:t>
            </a:r>
            <a:r>
              <a:rPr lang="ru-RU" sz="26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skinheads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 — появились в Англии 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первой половине 70-х. Придерживаются идеологий правого толка, 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националисты или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расисты</a:t>
            </a:r>
            <a:r>
              <a:rPr lang="ru-RU" sz="2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некоторые выступают за идею 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расового</a:t>
            </a:r>
            <a:r>
              <a:rPr lang="ru-RU" sz="2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сепаратизма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превосходства белой 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расы</a:t>
            </a:r>
            <a:r>
              <a:rPr lang="ru-RU" sz="2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силу того, что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расисткие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взгляды противоречат первоначальному духу движения, другие представители субкультуры оскорбительно называют НС-скинхедов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бонхедами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bonehead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ru-RU" sz="2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костеголовые</a:t>
            </a:r>
            <a:r>
              <a:rPr lang="ru-RU" sz="2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" y="0"/>
            <a:ext cx="9144000" cy="6858000"/>
          </a:xfrm>
          <a:prstGeom prst="rect">
            <a:avLst/>
          </a:prstGeom>
        </p:spPr>
      </p:pic>
      <p:pic>
        <p:nvPicPr>
          <p:cNvPr id="5" name="Содержимое 4" descr="S.h.a.r.p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51249" y="188640"/>
            <a:ext cx="4324463" cy="43244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476672"/>
            <a:ext cx="4859854" cy="659735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S.H.A.R.P</a:t>
            </a:r>
            <a:r>
              <a:rPr lang="ru-RU" sz="3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(англ. </a:t>
            </a:r>
            <a:r>
              <a:rPr lang="ru-RU" sz="28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Skinheads</a:t>
            </a:r>
            <a:r>
              <a:rPr lang="ru-RU" sz="28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Against</a:t>
            </a:r>
            <a:r>
              <a:rPr lang="ru-RU" sz="28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Racial</a:t>
            </a:r>
            <a:r>
              <a:rPr lang="ru-RU" sz="28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Prejudices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 — «Скинхеды против расовых предрассудков». Появились в 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Америке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1980-х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реакция на возникший в СМИ стереотип о том, что все скинхеды нацисты. Давали теле и радио интервью, где рассказывали об истинных ценностях и идеях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скинхед-движения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Применяли силовые акции к НС-скинхедам.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Содержимое 4" descr="pic3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32771" y="836712"/>
            <a:ext cx="5511229" cy="5511229"/>
          </a:xfrm>
          <a:effectLst>
            <a:softEdge rad="317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1196752"/>
            <a:ext cx="3538736" cy="485740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9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R.A.S.H. </a:t>
            </a:r>
          </a:p>
          <a:p>
            <a:pPr algn="ctr"/>
            <a:r>
              <a:rPr lang="ru-RU" sz="3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англ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r>
              <a:rPr lang="ru-RU" sz="30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</a:t>
            </a:r>
            <a:r>
              <a:rPr lang="ru-RU" sz="30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ru-RU" sz="30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Anarchist</a:t>
            </a:r>
            <a:r>
              <a:rPr lang="ru-RU" sz="30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0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Skinheads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 — «Красные» и анархо-скинхеды, унаследовавшие от «родного» 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рабочего класса</a:t>
            </a:r>
            <a:r>
              <a:rPr lang="ru-RU" sz="3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идеи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социализма, коммунизма, анархизма. </a:t>
            </a:r>
            <a:r>
              <a:rPr lang="ru-RU" sz="30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Прополитичное</a:t>
            </a:r>
            <a:r>
              <a:rPr lang="ru-RU" sz="3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движение.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525"/>
            <a:ext cx="9172663" cy="6858000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-387424"/>
            <a:ext cx="8876068" cy="2592288"/>
          </a:xfrm>
        </p:spPr>
        <p:txBody>
          <a:bodyPr>
            <a:prstTxWarp prst="textChevronInverted">
              <a:avLst/>
            </a:prstTxWarp>
            <a:normAutofit/>
          </a:bodyPr>
          <a:lstStyle/>
          <a:p>
            <a:r>
              <a:rPr lang="ru-RU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               Список  </a:t>
            </a:r>
          </a:p>
          <a:p>
            <a:r>
              <a:rPr lang="ru-RU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использованной литературы</a:t>
            </a:r>
            <a:endParaRPr lang="ru-RU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94175" y="2564904"/>
            <a:ext cx="48245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hlinkClick r:id="rId3"/>
              </a:rPr>
              <a:t>http://</a:t>
            </a: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hlinkClick r:id="rId3"/>
              </a:rPr>
              <a:t>ru.wikipedia.org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http://neformalz.narod.ru</a:t>
            </a: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/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lurkmore.to/</a:t>
            </a:r>
            <a:r>
              <a:rPr lang="ru-RU" sz="32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Скинхэд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psyfactor.org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hlinkClick r:id="rId4"/>
              </a:rPr>
              <a:t>www.subcult.ru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scepsis.net</a:t>
            </a:r>
            <a:b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hlinkClick r:id="rId5"/>
              </a:rPr>
              <a:t>www.newsru.com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www.fresher.ru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89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216" y="0"/>
            <a:ext cx="9144000" cy="6858000"/>
          </a:xfrm>
        </p:spPr>
      </p:pic>
      <p:sp>
        <p:nvSpPr>
          <p:cNvPr id="2" name="TextBox 1"/>
          <p:cNvSpPr txBox="1"/>
          <p:nvPr/>
        </p:nvSpPr>
        <p:spPr>
          <a:xfrm>
            <a:off x="1478748" y="548680"/>
            <a:ext cx="3888432" cy="1067346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r>
              <a:rPr lang="ru-RU" sz="5400" b="1" i="1" spc="300" dirty="0" smtClean="0">
                <a:ln w="7620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План</a:t>
            </a:r>
            <a:endParaRPr lang="ru-RU" sz="5400" b="1" i="1" spc="300" dirty="0">
              <a:ln w="7620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2276872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Скинхеды- кто они?</a:t>
            </a:r>
            <a:br>
              <a:rPr lang="ru-RU" sz="3200" b="1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2.Возникновение</a:t>
            </a:r>
            <a:br>
              <a:rPr lang="ru-RU" sz="3200" b="1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3.Внешний вид</a:t>
            </a:r>
            <a:br>
              <a:rPr lang="ru-RU" sz="3200" b="1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4.Описание субкультуры</a:t>
            </a:r>
            <a:br>
              <a:rPr lang="ru-RU" sz="3200" b="1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5.Символика</a:t>
            </a:r>
            <a:br>
              <a:rPr lang="ru-RU" sz="3200" b="1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6.Различные направления движения </a:t>
            </a:r>
            <a:br>
              <a:rPr lang="ru-RU" sz="3200" b="1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использованной литературы.</a:t>
            </a:r>
            <a:endParaRPr lang="ru-RU" sz="3200" b="1" dirty="0">
              <a:ln>
                <a:solidFill>
                  <a:schemeClr val="bg2">
                    <a:lumMod val="9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226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4149080"/>
            <a:ext cx="8496944" cy="1800200"/>
          </a:xfrm>
        </p:spPr>
        <p:txBody>
          <a:bodyPr>
            <a:normAutofit/>
          </a:bodyPr>
          <a:lstStyle/>
          <a:p>
            <a:pPr algn="ctr"/>
            <a:r>
              <a:rPr lang="vi-VN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Скинхеды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собирательное название представителей 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молодежной субкультуры, 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также нескольких её ответвлений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6" y="809582"/>
            <a:ext cx="8964488" cy="22411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" y="0"/>
            <a:ext cx="9144000" cy="7173416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17817" y="116632"/>
            <a:ext cx="6912768" cy="648388"/>
          </a:xfrm>
        </p:spPr>
        <p:txBody>
          <a:bodyPr>
            <a:prstTxWarp prst="textDoubleWave1">
              <a:avLst/>
            </a:prstTxWarp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i="1" cap="all" dirty="0" smtClean="0">
                <a:ln w="57150">
                  <a:solidFill>
                    <a:schemeClr val="bg1"/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Возникновение</a:t>
            </a:r>
            <a:endParaRPr lang="ru-RU" b="1" i="1" cap="all" dirty="0">
              <a:ln w="57150">
                <a:solidFill>
                  <a:schemeClr val="bg1"/>
                </a:solidFill>
              </a:ln>
              <a:solidFill>
                <a:schemeClr val="tx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753713" y="4653136"/>
            <a:ext cx="4392488" cy="27139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Первые упоминания о скинхедах в прессе и музыке встречаются в 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Англии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в 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60-х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годов 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века</a:t>
            </a:r>
            <a:endParaRPr lang="ru-RU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129035"/>
            <a:ext cx="3240360" cy="322739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21" y="1319452"/>
            <a:ext cx="4029912" cy="53732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0"/>
            <a:ext cx="5228918" cy="6971891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6563072" cy="778098"/>
          </a:xfrm>
          <a:ln>
            <a:noFill/>
          </a:ln>
          <a:effectLst>
            <a:reflection blurRad="6350" stA="52000" endA="300" endPos="35000" dir="5400000" sy="-100000" algn="bl" rotWithShape="0"/>
          </a:effectLst>
        </p:spPr>
        <p:txBody>
          <a:bodyPr>
            <a:prstTxWarp prst="textCanDown">
              <a:avLst/>
            </a:prstTxWarp>
          </a:bodyPr>
          <a:lstStyle/>
          <a:p>
            <a:r>
              <a:rPr lang="ru-RU" b="1" i="1" spc="300" dirty="0" smtClean="0">
                <a:ln w="5715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Внешний вид</a:t>
            </a:r>
            <a:endParaRPr lang="ru-RU" b="1" i="1" spc="300" dirty="0">
              <a:ln w="5715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556792"/>
            <a:ext cx="4392488" cy="5691734"/>
          </a:xfrm>
        </p:spPr>
        <p:txBody>
          <a:bodyPr>
            <a:normAutofit/>
          </a:bodyPr>
          <a:lstStyle/>
          <a:p>
            <a:pPr>
              <a:buBlip>
                <a:blip r:embed="rId4"/>
              </a:buBlip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поло 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и 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свитеры, </a:t>
            </a:r>
            <a:endParaRPr lang="ru-RU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pPr>
              <a:buBlip>
                <a:blip r:embed="rId4"/>
              </a:buBlip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джинсы, </a:t>
            </a:r>
          </a:p>
          <a:p>
            <a:pPr>
              <a:buBlip>
                <a:blip r:embed="rId4"/>
              </a:buBlip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грубые ботинки.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endParaRPr lang="ru-RU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К 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основной внешности были добавлены: </a:t>
            </a:r>
            <a:endParaRPr lang="ru-RU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pPr>
              <a:buBlip>
                <a:blip r:embed="rId4"/>
              </a:buBlip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клетчатые рубашки,</a:t>
            </a:r>
          </a:p>
          <a:p>
            <a:pPr>
              <a:buBlip>
                <a:blip r:embed="rId4"/>
              </a:buBlip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джинсовые куртки,</a:t>
            </a:r>
          </a:p>
          <a:p>
            <a:pPr>
              <a:buBlip>
                <a:blip r:embed="rId4"/>
              </a:buBlip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тонкие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 подтяжки </a:t>
            </a:r>
            <a:endParaRPr lang="ru-RU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pPr>
              <a:buBlip>
                <a:blip r:embed="rId4"/>
              </a:buBlip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подвёрнутые 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джинсы</a:t>
            </a:r>
            <a:r>
              <a:rPr lang="ru-RU" b="1" baseline="30000" dirty="0"/>
              <a:t>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2578298"/>
          </a:xfrm>
        </p:spPr>
        <p:txBody>
          <a:bodyPr>
            <a:prstTxWarp prst="textStop">
              <a:avLst/>
            </a:prstTxWarp>
            <a:normAutofit/>
          </a:bodyPr>
          <a:lstStyle/>
          <a:p>
            <a:r>
              <a:rPr lang="ru-RU" b="1" spc="300" dirty="0" smtClean="0">
                <a:ln w="3810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Описание </a:t>
            </a:r>
            <a:r>
              <a:rPr lang="ru-RU" b="1" spc="300" dirty="0">
                <a:ln w="3810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субкультуры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75556" y="1988840"/>
            <a:ext cx="7992888" cy="4104456"/>
          </a:xfrm>
        </p:spPr>
        <p:txBody>
          <a:bodyPr>
            <a:normAutofit/>
          </a:bodyPr>
          <a:lstStyle/>
          <a:p>
            <a:r>
              <a:rPr lang="ru-RU" sz="3600" b="1" i="1" spc="300" dirty="0">
                <a:ln>
                  <a:solidFill>
                    <a:schemeClr val="bg1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Работа</a:t>
            </a:r>
            <a:r>
              <a:rPr lang="ru-RU" sz="3600" b="1" spc="300" dirty="0">
                <a:ln>
                  <a:solidFill>
                    <a:schemeClr val="bg1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. 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Скинхеды гордятся своей принадлежностью к рабочему классу;</a:t>
            </a:r>
          </a:p>
          <a:p>
            <a:r>
              <a:rPr lang="ru-RU" sz="3600" b="1" i="1" spc="300" dirty="0">
                <a:ln>
                  <a:solidFill>
                    <a:schemeClr val="bg1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Друзья</a:t>
            </a:r>
            <a:r>
              <a:rPr lang="ru-RU" sz="3600" b="1" spc="300" dirty="0">
                <a:ln>
                  <a:solidFill>
                    <a:schemeClr val="bg1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. 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 называемое </a:t>
            </a:r>
            <a:r>
              <a:rPr lang="ru-RU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Unity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Единение («важнее дружбы нет ничего на свете»);</a:t>
            </a:r>
          </a:p>
          <a:p>
            <a:r>
              <a:rPr lang="ru-RU" sz="3600" b="1" i="1" spc="300" dirty="0">
                <a:ln w="3175">
                  <a:solidFill>
                    <a:schemeClr val="bg1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Семья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семья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скинхедов это корни, истоки);</a:t>
            </a:r>
          </a:p>
          <a:p>
            <a:endParaRPr lang="ru-RU" sz="4400" b="1" i="1" dirty="0" smtClean="0">
              <a:ln>
                <a:solidFill>
                  <a:schemeClr val="bg1"/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79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-180528" y="224644"/>
            <a:ext cx="9036496" cy="640871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ru-RU" sz="4400" b="1" i="1" dirty="0" smtClean="0">
              <a:ln>
                <a:solidFill>
                  <a:schemeClr val="bg1"/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5100" b="1" i="1" spc="300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«</a:t>
            </a:r>
            <a:r>
              <a:rPr lang="ru-RU" sz="5100" b="1" i="1" spc="300" dirty="0">
                <a:ln>
                  <a:solidFill>
                    <a:schemeClr val="bg1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Корни». 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 из важных понятий в субкультуре традиционных скинхедов; выражение его находит свое отражение в популярном выражении: </a:t>
            </a:r>
            <a:r>
              <a:rPr lang="ru-RU" sz="44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4400" b="1" dirty="0" err="1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ru-RU" sz="44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err="1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ru-RU" sz="44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err="1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roots</a:t>
            </a:r>
            <a:r>
              <a:rPr lang="ru-RU" sz="44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!», 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что, в принципе, является другой стороной выражения </a:t>
            </a:r>
            <a:r>
              <a:rPr lang="ru-RU" sz="44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4400" b="1" dirty="0" err="1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ru-RU" sz="44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err="1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ru-RU" sz="44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err="1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r>
              <a:rPr lang="ru-RU" sz="44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err="1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ru-RU" sz="44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'69»</a:t>
            </a:r>
            <a:r>
              <a:rPr lang="ru-RU" sz="44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3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 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«Дух 69» (</a:t>
            </a:r>
            <a:r>
              <a:rPr lang="ru-RU" sz="3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'69) — корни самой субкультуры, «золотое время» её развития. Понятие «корней» также важно ещё и тем, что включает в себя музыку, характерную для </a:t>
            </a:r>
            <a:r>
              <a:rPr lang="ru-RU" sz="3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скинхед-среды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60-х (</a:t>
            </a:r>
            <a:r>
              <a:rPr lang="ru-RU" sz="3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sz="3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реггей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sz="3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рокстеди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sz="3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соул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).;</a:t>
            </a:r>
          </a:p>
          <a:p>
            <a:pPr algn="ctr"/>
            <a:endParaRPr lang="ru-RU" sz="5100" b="1" i="1" spc="300" dirty="0" smtClean="0">
              <a:ln>
                <a:solidFill>
                  <a:schemeClr val="bg1"/>
                </a:solidFill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algn="ctr"/>
            <a:endParaRPr lang="ru-RU" sz="5100" b="1" i="1" spc="300" dirty="0" smtClean="0">
              <a:ln>
                <a:solidFill>
                  <a:schemeClr val="bg1"/>
                </a:solidFill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ru-RU" sz="5100" b="1" i="1" spc="300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Анти-расизм</a:t>
            </a:r>
            <a:r>
              <a:rPr lang="ru-RU" sz="4600" b="1" spc="3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. 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Имеется в виду именно </a:t>
            </a:r>
            <a:r>
              <a:rPr lang="ru-RU" sz="3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антирасизм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не </a:t>
            </a:r>
            <a:r>
              <a:rPr lang="ru-RU" sz="3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антифашизм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такая позиция объясняется тем, что субкультура скинхедов происходит из смешения двух культур — ямайских темнокожих </a:t>
            </a:r>
            <a:r>
              <a:rPr lang="ru-RU" sz="3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рудиз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3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rude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boys</a:t>
            </a:r>
            <a:r>
              <a:rPr lang="ru-RU" sz="3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)и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английских </a:t>
            </a:r>
            <a:r>
              <a:rPr lang="ru-RU" sz="3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модов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3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mods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endParaRPr lang="ru-RU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49767"/>
            <a:ext cx="3165031" cy="655846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260648"/>
            <a:ext cx="5616624" cy="779685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prstTxWarp prst="textCanUp">
              <a:avLst/>
            </a:prstTxWarp>
          </a:bodyPr>
          <a:lstStyle/>
          <a:p>
            <a:pPr marL="0" indent="0">
              <a:buNone/>
            </a:pPr>
            <a:r>
              <a:rPr lang="ru-RU" b="1" spc="300" dirty="0" smtClean="0">
                <a:ln w="5715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Символика</a:t>
            </a:r>
            <a:endParaRPr lang="ru-RU" b="1" spc="300" dirty="0">
              <a:ln w="5715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celtic_cross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1196752"/>
            <a:ext cx="1652596" cy="163463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Рисунок 7" descr="confederate_flag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89" y="1938410"/>
            <a:ext cx="2976583" cy="178595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9" name="Рисунок 8" descr="ku_klux_klan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53157" y="3890012"/>
            <a:ext cx="2386026" cy="24854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2" name="Рисунок 11" descr="odin_rune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0" y="5181635"/>
            <a:ext cx="2366973" cy="6667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3422416" y="3059668"/>
            <a:ext cx="1815818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/>
              <a:t>Кельтский крест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29436" y="5966396"/>
            <a:ext cx="792088" cy="40011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err="1"/>
              <a:t>Одал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1394"/>
          </a:xfrm>
          <a:prstGeom prst="rect">
            <a:avLst/>
          </a:prstGeom>
        </p:spPr>
      </p:pic>
      <p:pic>
        <p:nvPicPr>
          <p:cNvPr id="7" name="Рисунок 6" descr="fred_perry_beer-t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692696"/>
            <a:ext cx="4427984" cy="6479974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-468560" y="8531"/>
            <a:ext cx="9612560" cy="2628381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prstTxWarp prst="textCanDown">
              <a:avLst/>
            </a:prstTxWarp>
            <a:normAutofit fontScale="90000"/>
          </a:bodyPr>
          <a:lstStyle/>
          <a:p>
            <a:r>
              <a:rPr lang="ru-RU" dirty="0" smtClean="0"/>
              <a:t>     </a:t>
            </a:r>
            <a:r>
              <a:rPr lang="ru-RU" b="1" spc="300" dirty="0" smtClean="0">
                <a:ln w="3810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Различные направления движения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092717"/>
            <a:ext cx="6156176" cy="6079953"/>
          </a:xfrm>
        </p:spPr>
        <p:txBody>
          <a:bodyPr>
            <a:normAutofit lnSpcReduction="10000"/>
          </a:bodyPr>
          <a:lstStyle/>
          <a:p>
            <a:pPr algn="ctr"/>
            <a:endParaRPr lang="ru-RU" b="1" i="1" dirty="0" smtClean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Традиционные </a:t>
            </a:r>
            <a:r>
              <a:rPr lang="ru-RU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скинхеды</a:t>
            </a:r>
            <a:r>
              <a:rPr lang="ru-RU" sz="2800" b="1" dirty="0" smtClean="0"/>
              <a:t> </a:t>
            </a:r>
            <a:endParaRPr lang="ru-RU" sz="2800" b="1" dirty="0" smtClean="0"/>
          </a:p>
          <a:p>
            <a:pPr marL="0" indent="0" algn="ctr">
              <a:buNone/>
            </a:pP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(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англ. </a:t>
            </a:r>
            <a:r>
              <a:rPr lang="ru-RU" sz="28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Traditional</a:t>
            </a:r>
            <a:r>
              <a:rPr lang="ru-RU" sz="2800" b="1" i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i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Skinheads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) — возникли как реакция на появление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прополитических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ответвлений от первоначальной субкультуры. </a:t>
            </a:r>
            <a:endParaRPr lang="ru-RU" sz="28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Следуют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образу первых скинхедов — преданность субкультуре, память о корнях (семья, рабочий класс), аполитичность. </a:t>
            </a:r>
            <a:endParaRPr lang="ru-RU" sz="28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Неофициальный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лозунг — </a:t>
            </a:r>
            <a:r>
              <a:rPr lang="ru-RU" b="1" i="1" u="sng" dirty="0" smtClean="0">
                <a:ln>
                  <a:solidFill>
                    <a:schemeClr val="bg1"/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i="1" u="sng" dirty="0" err="1" smtClean="0">
                <a:ln>
                  <a:solidFill>
                    <a:schemeClr val="bg1"/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ru-RU" b="1" i="1" u="sng" dirty="0" smtClean="0">
                <a:ln>
                  <a:solidFill>
                    <a:schemeClr val="bg1"/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u="sng" dirty="0" err="1" smtClean="0">
                <a:ln>
                  <a:solidFill>
                    <a:schemeClr val="bg1"/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ru-RU" b="1" i="1" u="sng" dirty="0" smtClean="0">
                <a:ln>
                  <a:solidFill>
                    <a:schemeClr val="bg1"/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u="sng" dirty="0" err="1" smtClean="0">
                <a:ln>
                  <a:solidFill>
                    <a:schemeClr val="bg1"/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r>
              <a:rPr lang="ru-RU" b="1" i="1" u="sng" dirty="0" smtClean="0">
                <a:ln>
                  <a:solidFill>
                    <a:schemeClr val="bg1"/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u="sng" dirty="0" err="1" smtClean="0">
                <a:ln>
                  <a:solidFill>
                    <a:schemeClr val="bg1"/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ru-RU" b="1" i="1" u="sng" dirty="0" smtClean="0">
                <a:ln>
                  <a:solidFill>
                    <a:schemeClr val="bg1"/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u="sng" dirty="0" smtClean="0">
                <a:ln>
                  <a:solidFill>
                    <a:schemeClr val="bg1"/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69».</a:t>
            </a:r>
            <a:endParaRPr lang="ru-RU" i="1" u="sng" dirty="0">
              <a:ln>
                <a:solidFill>
                  <a:schemeClr val="bg1"/>
                </a:solidFill>
              </a:ln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306</TotalTime>
  <Words>145</Words>
  <Application>Microsoft Office PowerPoint</Application>
  <PresentationFormat>Экран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Тема1</vt:lpstr>
      <vt:lpstr>Презентация PowerPoint</vt:lpstr>
      <vt:lpstr>Презентация PowerPoint</vt:lpstr>
      <vt:lpstr>Презентация PowerPoint</vt:lpstr>
      <vt:lpstr>Возникновение</vt:lpstr>
      <vt:lpstr>Внешний вид</vt:lpstr>
      <vt:lpstr>Описание субкультуры </vt:lpstr>
      <vt:lpstr>Презентация PowerPoint</vt:lpstr>
      <vt:lpstr>Презентация PowerPoint</vt:lpstr>
      <vt:lpstr>     Различные направления движения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Танюшка</cp:lastModifiedBy>
  <cp:revision>20</cp:revision>
  <dcterms:created xsi:type="dcterms:W3CDTF">2013-10-06T17:22:09Z</dcterms:created>
  <dcterms:modified xsi:type="dcterms:W3CDTF">2013-10-10T21:23:46Z</dcterms:modified>
</cp:coreProperties>
</file>