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305" r:id="rId21"/>
    <p:sldId id="304" r:id="rId22"/>
    <p:sldId id="275" r:id="rId23"/>
    <p:sldId id="306" r:id="rId24"/>
    <p:sldId id="276" r:id="rId25"/>
    <p:sldId id="277" r:id="rId26"/>
    <p:sldId id="278" r:id="rId27"/>
    <p:sldId id="279" r:id="rId28"/>
    <p:sldId id="280" r:id="rId29"/>
    <p:sldId id="281" r:id="rId30"/>
    <p:sldId id="282" r:id="rId31"/>
    <p:sldId id="283" r:id="rId32"/>
    <p:sldId id="284" r:id="rId33"/>
    <p:sldId id="288" r:id="rId34"/>
    <p:sldId id="285" r:id="rId35"/>
    <p:sldId id="286" r:id="rId36"/>
    <p:sldId id="287"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2" r:id="rId50"/>
    <p:sldId id="303"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4F81BD"/>
    <a:srgbClr val="292929"/>
    <a:srgbClr val="82BA00"/>
    <a:srgbClr val="AC193D"/>
    <a:srgbClr val="03B3B2"/>
    <a:srgbClr val="0070C0"/>
    <a:srgbClr val="FF8F32"/>
    <a:srgbClr val="008A17"/>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61" autoAdjust="0"/>
    <p:restoredTop sz="94660"/>
  </p:normalViewPr>
  <p:slideViewPr>
    <p:cSldViewPr>
      <p:cViewPr>
        <p:scale>
          <a:sx n="57" d="100"/>
          <a:sy n="57" d="100"/>
        </p:scale>
        <p:origin x="-378" y="-12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8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734603-D247-4110-A82B-9C61207A9C3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uk-UA"/>
        </a:p>
      </dgm:t>
    </dgm:pt>
    <dgm:pt modelId="{74C82784-D202-4C98-92AA-6C8BAC6AE988}">
      <dgm:prSet phldrT="[Текст]"/>
      <dgm:spPr>
        <a:solidFill>
          <a:srgbClr val="0072C6"/>
        </a:solidFill>
        <a:ln>
          <a:noFill/>
        </a:ln>
      </dgm:spPr>
      <dgm:t>
        <a:bodyPr/>
        <a:lstStyle/>
        <a:p>
          <a:r>
            <a:rPr lang="uk-UA" dirty="0" smtClean="0"/>
            <a:t>Золотий </a:t>
          </a:r>
          <a:r>
            <a:rPr lang="uk-UA" dirty="0" err="1" smtClean="0"/>
            <a:t>монеталізм</a:t>
          </a:r>
          <a:endParaRPr lang="uk-UA" dirty="0"/>
        </a:p>
      </dgm:t>
    </dgm:pt>
    <dgm:pt modelId="{20EDCB7A-6322-4281-A636-3FC56C4FAA77}" type="parTrans" cxnId="{D31E12E1-5AC6-4F8D-B644-D1EF58B4A0DA}">
      <dgm:prSet/>
      <dgm:spPr/>
      <dgm:t>
        <a:bodyPr/>
        <a:lstStyle/>
        <a:p>
          <a:endParaRPr lang="uk-UA"/>
        </a:p>
      </dgm:t>
    </dgm:pt>
    <dgm:pt modelId="{4FE8D9BB-0FF7-4A7E-89F6-E395C2C3289E}" type="sibTrans" cxnId="{D31E12E1-5AC6-4F8D-B644-D1EF58B4A0DA}">
      <dgm:prSet/>
      <dgm:spPr/>
      <dgm:t>
        <a:bodyPr/>
        <a:lstStyle/>
        <a:p>
          <a:endParaRPr lang="uk-UA"/>
        </a:p>
      </dgm:t>
    </dgm:pt>
    <dgm:pt modelId="{2692A187-C328-4265-AA80-AED3C5DBD73E}">
      <dgm:prSet phldrT="[Текст]"/>
      <dgm:spPr>
        <a:solidFill>
          <a:srgbClr val="0072C6"/>
        </a:solidFill>
        <a:ln>
          <a:solidFill>
            <a:srgbClr val="0072C6"/>
          </a:solidFill>
        </a:ln>
      </dgm:spPr>
      <dgm:t>
        <a:bodyPr/>
        <a:lstStyle/>
        <a:p>
          <a:r>
            <a:rPr lang="uk-UA" dirty="0" smtClean="0"/>
            <a:t>Золотомонетний</a:t>
          </a:r>
        </a:p>
        <a:p>
          <a:r>
            <a:rPr lang="uk-UA" dirty="0" smtClean="0"/>
            <a:t>стандарт</a:t>
          </a:r>
          <a:endParaRPr lang="uk-UA" dirty="0"/>
        </a:p>
      </dgm:t>
    </dgm:pt>
    <dgm:pt modelId="{DEC09120-45E3-48AE-83CF-9B5118B371BB}" type="parTrans" cxnId="{85436A51-F873-4EBB-B25B-CFA0702DE6F7}">
      <dgm:prSet/>
      <dgm:spPr>
        <a:solidFill>
          <a:srgbClr val="0072C6"/>
        </a:solidFill>
        <a:ln>
          <a:solidFill>
            <a:srgbClr val="0072C6"/>
          </a:solidFill>
        </a:ln>
      </dgm:spPr>
      <dgm:t>
        <a:bodyPr/>
        <a:lstStyle/>
        <a:p>
          <a:endParaRPr lang="uk-UA"/>
        </a:p>
      </dgm:t>
    </dgm:pt>
    <dgm:pt modelId="{56D7AE31-7622-45A0-A7A7-265439709F9F}" type="sibTrans" cxnId="{85436A51-F873-4EBB-B25B-CFA0702DE6F7}">
      <dgm:prSet/>
      <dgm:spPr/>
      <dgm:t>
        <a:bodyPr/>
        <a:lstStyle/>
        <a:p>
          <a:endParaRPr lang="uk-UA"/>
        </a:p>
      </dgm:t>
    </dgm:pt>
    <dgm:pt modelId="{0C62C0B0-4135-4877-AAE6-D13B4B0DD95D}">
      <dgm:prSet phldrT="[Текст]"/>
      <dgm:spPr>
        <a:solidFill>
          <a:srgbClr val="0072C6"/>
        </a:solidFill>
        <a:ln>
          <a:solidFill>
            <a:srgbClr val="0072C6"/>
          </a:solidFill>
        </a:ln>
      </dgm:spPr>
      <dgm:t>
        <a:bodyPr/>
        <a:lstStyle/>
        <a:p>
          <a:r>
            <a:rPr lang="uk-UA" dirty="0" err="1" smtClean="0"/>
            <a:t>Золотозливковий</a:t>
          </a:r>
          <a:r>
            <a:rPr lang="uk-UA" dirty="0" smtClean="0"/>
            <a:t> стандарт</a:t>
          </a:r>
          <a:endParaRPr lang="uk-UA" dirty="0"/>
        </a:p>
      </dgm:t>
    </dgm:pt>
    <dgm:pt modelId="{1ADA2CAE-8E32-4973-B309-76CF5B358B62}" type="parTrans" cxnId="{20F2ABFB-E78D-4D92-9738-CB23340DB507}">
      <dgm:prSet/>
      <dgm:spPr/>
      <dgm:t>
        <a:bodyPr/>
        <a:lstStyle/>
        <a:p>
          <a:endParaRPr lang="uk-UA"/>
        </a:p>
      </dgm:t>
    </dgm:pt>
    <dgm:pt modelId="{1E6439CA-5920-41CB-B3A4-1411A31424DB}" type="sibTrans" cxnId="{20F2ABFB-E78D-4D92-9738-CB23340DB507}">
      <dgm:prSet/>
      <dgm:spPr/>
      <dgm:t>
        <a:bodyPr/>
        <a:lstStyle/>
        <a:p>
          <a:endParaRPr lang="uk-UA"/>
        </a:p>
      </dgm:t>
    </dgm:pt>
    <dgm:pt modelId="{686583DB-9536-44C0-AD92-E176E2AF5368}">
      <dgm:prSet phldrT="[Текст]"/>
      <dgm:spPr>
        <a:solidFill>
          <a:srgbClr val="0072C6"/>
        </a:solidFill>
        <a:ln>
          <a:solidFill>
            <a:srgbClr val="0072C6"/>
          </a:solidFill>
        </a:ln>
      </dgm:spPr>
      <dgm:t>
        <a:bodyPr/>
        <a:lstStyle/>
        <a:p>
          <a:r>
            <a:rPr lang="uk-UA" dirty="0" err="1" smtClean="0"/>
            <a:t>Золотодевізний</a:t>
          </a:r>
          <a:endParaRPr lang="uk-UA" dirty="0" smtClean="0"/>
        </a:p>
        <a:p>
          <a:r>
            <a:rPr lang="uk-UA" dirty="0" smtClean="0"/>
            <a:t>стандарт</a:t>
          </a:r>
          <a:endParaRPr lang="uk-UA" dirty="0"/>
        </a:p>
      </dgm:t>
    </dgm:pt>
    <dgm:pt modelId="{9BAC5063-797D-4CF4-A439-EA6D2F14F79D}" type="parTrans" cxnId="{E851C3DF-7352-4032-9F24-154C8C4BB977}">
      <dgm:prSet/>
      <dgm:spPr>
        <a:solidFill>
          <a:srgbClr val="0072C6"/>
        </a:solidFill>
        <a:ln>
          <a:solidFill>
            <a:srgbClr val="0072C6"/>
          </a:solidFill>
        </a:ln>
      </dgm:spPr>
      <dgm:t>
        <a:bodyPr/>
        <a:lstStyle/>
        <a:p>
          <a:endParaRPr lang="uk-UA"/>
        </a:p>
      </dgm:t>
    </dgm:pt>
    <dgm:pt modelId="{EC92DFFA-80E7-4731-8E8E-215A303D8F8F}" type="sibTrans" cxnId="{E851C3DF-7352-4032-9F24-154C8C4BB977}">
      <dgm:prSet/>
      <dgm:spPr/>
      <dgm:t>
        <a:bodyPr/>
        <a:lstStyle/>
        <a:p>
          <a:endParaRPr lang="uk-UA"/>
        </a:p>
      </dgm:t>
    </dgm:pt>
    <dgm:pt modelId="{053EFE57-64B1-463F-8E9F-71ECB0137C5D}" type="pres">
      <dgm:prSet presAssocID="{86734603-D247-4110-A82B-9C61207A9C3D}" presName="hierChild1" presStyleCnt="0">
        <dgm:presLayoutVars>
          <dgm:orgChart val="1"/>
          <dgm:chPref val="1"/>
          <dgm:dir/>
          <dgm:animOne val="branch"/>
          <dgm:animLvl val="lvl"/>
          <dgm:resizeHandles/>
        </dgm:presLayoutVars>
      </dgm:prSet>
      <dgm:spPr/>
      <dgm:t>
        <a:bodyPr/>
        <a:lstStyle/>
        <a:p>
          <a:endParaRPr lang="uk-UA"/>
        </a:p>
      </dgm:t>
    </dgm:pt>
    <dgm:pt modelId="{358B48E8-E713-44C5-A204-533BEB8ACF8E}" type="pres">
      <dgm:prSet presAssocID="{74C82784-D202-4C98-92AA-6C8BAC6AE988}" presName="hierRoot1" presStyleCnt="0">
        <dgm:presLayoutVars>
          <dgm:hierBranch val="init"/>
        </dgm:presLayoutVars>
      </dgm:prSet>
      <dgm:spPr/>
    </dgm:pt>
    <dgm:pt modelId="{6A3E0DB7-47B4-47A6-9EF1-5F692685FC31}" type="pres">
      <dgm:prSet presAssocID="{74C82784-D202-4C98-92AA-6C8BAC6AE988}" presName="rootComposite1" presStyleCnt="0"/>
      <dgm:spPr/>
    </dgm:pt>
    <dgm:pt modelId="{01894027-2C06-41F9-AA5A-E4591F90A270}" type="pres">
      <dgm:prSet presAssocID="{74C82784-D202-4C98-92AA-6C8BAC6AE988}" presName="rootText1" presStyleLbl="node0" presStyleIdx="0" presStyleCnt="1" custScaleX="276894" custScaleY="83364">
        <dgm:presLayoutVars>
          <dgm:chPref val="3"/>
        </dgm:presLayoutVars>
      </dgm:prSet>
      <dgm:spPr/>
      <dgm:t>
        <a:bodyPr/>
        <a:lstStyle/>
        <a:p>
          <a:endParaRPr lang="uk-UA"/>
        </a:p>
      </dgm:t>
    </dgm:pt>
    <dgm:pt modelId="{5F75D3A3-8D86-4149-9B6C-BC69473E686D}" type="pres">
      <dgm:prSet presAssocID="{74C82784-D202-4C98-92AA-6C8BAC6AE988}" presName="rootConnector1" presStyleLbl="node1" presStyleIdx="0" presStyleCnt="0"/>
      <dgm:spPr/>
      <dgm:t>
        <a:bodyPr/>
        <a:lstStyle/>
        <a:p>
          <a:endParaRPr lang="uk-UA"/>
        </a:p>
      </dgm:t>
    </dgm:pt>
    <dgm:pt modelId="{2E5E125A-923E-43B6-9EF3-2958DBC66F14}" type="pres">
      <dgm:prSet presAssocID="{74C82784-D202-4C98-92AA-6C8BAC6AE988}" presName="hierChild2" presStyleCnt="0"/>
      <dgm:spPr/>
    </dgm:pt>
    <dgm:pt modelId="{3E06B703-B622-470B-B1F0-D37326383A49}" type="pres">
      <dgm:prSet presAssocID="{DEC09120-45E3-48AE-83CF-9B5118B371BB}" presName="Name37" presStyleLbl="parChTrans1D2" presStyleIdx="0" presStyleCnt="3"/>
      <dgm:spPr/>
      <dgm:t>
        <a:bodyPr/>
        <a:lstStyle/>
        <a:p>
          <a:endParaRPr lang="uk-UA"/>
        </a:p>
      </dgm:t>
    </dgm:pt>
    <dgm:pt modelId="{666FA6D0-D1FC-43C3-8A75-3E20BBA2AD99}" type="pres">
      <dgm:prSet presAssocID="{2692A187-C328-4265-AA80-AED3C5DBD73E}" presName="hierRoot2" presStyleCnt="0">
        <dgm:presLayoutVars>
          <dgm:hierBranch val="init"/>
        </dgm:presLayoutVars>
      </dgm:prSet>
      <dgm:spPr/>
    </dgm:pt>
    <dgm:pt modelId="{0C86C98B-23FB-4B16-A91F-22382A475A86}" type="pres">
      <dgm:prSet presAssocID="{2692A187-C328-4265-AA80-AED3C5DBD73E}" presName="rootComposite" presStyleCnt="0"/>
      <dgm:spPr/>
    </dgm:pt>
    <dgm:pt modelId="{F9FC2E5C-DE08-4C82-8FB9-2E42BFBD6D6A}" type="pres">
      <dgm:prSet presAssocID="{2692A187-C328-4265-AA80-AED3C5DBD73E}" presName="rootText" presStyleLbl="node2" presStyleIdx="0" presStyleCnt="3" custScaleX="108439">
        <dgm:presLayoutVars>
          <dgm:chPref val="3"/>
        </dgm:presLayoutVars>
      </dgm:prSet>
      <dgm:spPr/>
      <dgm:t>
        <a:bodyPr/>
        <a:lstStyle/>
        <a:p>
          <a:endParaRPr lang="uk-UA"/>
        </a:p>
      </dgm:t>
    </dgm:pt>
    <dgm:pt modelId="{A993D5E5-B882-4D31-A569-6F319C1EAE3B}" type="pres">
      <dgm:prSet presAssocID="{2692A187-C328-4265-AA80-AED3C5DBD73E}" presName="rootConnector" presStyleLbl="node2" presStyleIdx="0" presStyleCnt="3"/>
      <dgm:spPr/>
      <dgm:t>
        <a:bodyPr/>
        <a:lstStyle/>
        <a:p>
          <a:endParaRPr lang="uk-UA"/>
        </a:p>
      </dgm:t>
    </dgm:pt>
    <dgm:pt modelId="{94E9F9C7-E9BE-49FE-85C4-ED9D4D9403AB}" type="pres">
      <dgm:prSet presAssocID="{2692A187-C328-4265-AA80-AED3C5DBD73E}" presName="hierChild4" presStyleCnt="0"/>
      <dgm:spPr/>
    </dgm:pt>
    <dgm:pt modelId="{A56BA700-C730-4DA3-B5B3-FEA0306E4DC6}" type="pres">
      <dgm:prSet presAssocID="{2692A187-C328-4265-AA80-AED3C5DBD73E}" presName="hierChild5" presStyleCnt="0"/>
      <dgm:spPr/>
    </dgm:pt>
    <dgm:pt modelId="{3B32B761-A745-4702-895B-D8A16E6D0E8C}" type="pres">
      <dgm:prSet presAssocID="{1ADA2CAE-8E32-4973-B309-76CF5B358B62}" presName="Name37" presStyleLbl="parChTrans1D2" presStyleIdx="1" presStyleCnt="3"/>
      <dgm:spPr/>
      <dgm:t>
        <a:bodyPr/>
        <a:lstStyle/>
        <a:p>
          <a:endParaRPr lang="uk-UA"/>
        </a:p>
      </dgm:t>
    </dgm:pt>
    <dgm:pt modelId="{7BE2CA0E-42FF-49C1-B8ED-D5452C14013F}" type="pres">
      <dgm:prSet presAssocID="{0C62C0B0-4135-4877-AAE6-D13B4B0DD95D}" presName="hierRoot2" presStyleCnt="0">
        <dgm:presLayoutVars>
          <dgm:hierBranch val="init"/>
        </dgm:presLayoutVars>
      </dgm:prSet>
      <dgm:spPr/>
    </dgm:pt>
    <dgm:pt modelId="{D0A39D93-7E5F-4ACD-9D7E-EEBF2BCEA128}" type="pres">
      <dgm:prSet presAssocID="{0C62C0B0-4135-4877-AAE6-D13B4B0DD95D}" presName="rootComposite" presStyleCnt="0"/>
      <dgm:spPr/>
    </dgm:pt>
    <dgm:pt modelId="{19D5E99B-5A5E-4AAE-9164-3E81A307BD6D}" type="pres">
      <dgm:prSet presAssocID="{0C62C0B0-4135-4877-AAE6-D13B4B0DD95D}" presName="rootText" presStyleLbl="node2" presStyleIdx="1" presStyleCnt="3">
        <dgm:presLayoutVars>
          <dgm:chPref val="3"/>
        </dgm:presLayoutVars>
      </dgm:prSet>
      <dgm:spPr/>
      <dgm:t>
        <a:bodyPr/>
        <a:lstStyle/>
        <a:p>
          <a:endParaRPr lang="uk-UA"/>
        </a:p>
      </dgm:t>
    </dgm:pt>
    <dgm:pt modelId="{15FBFE53-8C48-4E27-AAF8-C5BB72B1AA8A}" type="pres">
      <dgm:prSet presAssocID="{0C62C0B0-4135-4877-AAE6-D13B4B0DD95D}" presName="rootConnector" presStyleLbl="node2" presStyleIdx="1" presStyleCnt="3"/>
      <dgm:spPr/>
      <dgm:t>
        <a:bodyPr/>
        <a:lstStyle/>
        <a:p>
          <a:endParaRPr lang="uk-UA"/>
        </a:p>
      </dgm:t>
    </dgm:pt>
    <dgm:pt modelId="{E068A415-51A7-45AC-A00F-68A5E0A4125C}" type="pres">
      <dgm:prSet presAssocID="{0C62C0B0-4135-4877-AAE6-D13B4B0DD95D}" presName="hierChild4" presStyleCnt="0"/>
      <dgm:spPr/>
    </dgm:pt>
    <dgm:pt modelId="{0412BDFF-E143-4478-933F-64447563A664}" type="pres">
      <dgm:prSet presAssocID="{0C62C0B0-4135-4877-AAE6-D13B4B0DD95D}" presName="hierChild5" presStyleCnt="0"/>
      <dgm:spPr/>
    </dgm:pt>
    <dgm:pt modelId="{707DBAFD-2D2D-4F5F-BA93-DAB02953FAE4}" type="pres">
      <dgm:prSet presAssocID="{9BAC5063-797D-4CF4-A439-EA6D2F14F79D}" presName="Name37" presStyleLbl="parChTrans1D2" presStyleIdx="2" presStyleCnt="3"/>
      <dgm:spPr/>
      <dgm:t>
        <a:bodyPr/>
        <a:lstStyle/>
        <a:p>
          <a:endParaRPr lang="uk-UA"/>
        </a:p>
      </dgm:t>
    </dgm:pt>
    <dgm:pt modelId="{ED74592C-454B-4626-97E7-D129526851BB}" type="pres">
      <dgm:prSet presAssocID="{686583DB-9536-44C0-AD92-E176E2AF5368}" presName="hierRoot2" presStyleCnt="0">
        <dgm:presLayoutVars>
          <dgm:hierBranch val="init"/>
        </dgm:presLayoutVars>
      </dgm:prSet>
      <dgm:spPr/>
    </dgm:pt>
    <dgm:pt modelId="{A346D798-DADE-42A6-A176-37C440DB76BA}" type="pres">
      <dgm:prSet presAssocID="{686583DB-9536-44C0-AD92-E176E2AF5368}" presName="rootComposite" presStyleCnt="0"/>
      <dgm:spPr/>
    </dgm:pt>
    <dgm:pt modelId="{FEF68DA3-ECA2-44E1-AB8A-1D10F11383AC}" type="pres">
      <dgm:prSet presAssocID="{686583DB-9536-44C0-AD92-E176E2AF5368}" presName="rootText" presStyleLbl="node2" presStyleIdx="2" presStyleCnt="3">
        <dgm:presLayoutVars>
          <dgm:chPref val="3"/>
        </dgm:presLayoutVars>
      </dgm:prSet>
      <dgm:spPr/>
      <dgm:t>
        <a:bodyPr/>
        <a:lstStyle/>
        <a:p>
          <a:endParaRPr lang="uk-UA"/>
        </a:p>
      </dgm:t>
    </dgm:pt>
    <dgm:pt modelId="{D50F85EB-3002-4E2E-8917-98E019B4D54A}" type="pres">
      <dgm:prSet presAssocID="{686583DB-9536-44C0-AD92-E176E2AF5368}" presName="rootConnector" presStyleLbl="node2" presStyleIdx="2" presStyleCnt="3"/>
      <dgm:spPr/>
      <dgm:t>
        <a:bodyPr/>
        <a:lstStyle/>
        <a:p>
          <a:endParaRPr lang="uk-UA"/>
        </a:p>
      </dgm:t>
    </dgm:pt>
    <dgm:pt modelId="{D809ED65-C5E2-4575-A210-4E2386D60805}" type="pres">
      <dgm:prSet presAssocID="{686583DB-9536-44C0-AD92-E176E2AF5368}" presName="hierChild4" presStyleCnt="0"/>
      <dgm:spPr/>
    </dgm:pt>
    <dgm:pt modelId="{D52A417A-F3AB-4D4C-8BC2-11A3B7456213}" type="pres">
      <dgm:prSet presAssocID="{686583DB-9536-44C0-AD92-E176E2AF5368}" presName="hierChild5" presStyleCnt="0"/>
      <dgm:spPr/>
    </dgm:pt>
    <dgm:pt modelId="{7C5B3282-234A-4138-9CFA-D46D47FB3173}" type="pres">
      <dgm:prSet presAssocID="{74C82784-D202-4C98-92AA-6C8BAC6AE988}" presName="hierChild3" presStyleCnt="0"/>
      <dgm:spPr/>
    </dgm:pt>
  </dgm:ptLst>
  <dgm:cxnLst>
    <dgm:cxn modelId="{37622ED9-7E74-41B0-A292-71525E51ECB9}" type="presOf" srcId="{0C62C0B0-4135-4877-AAE6-D13B4B0DD95D}" destId="{15FBFE53-8C48-4E27-AAF8-C5BB72B1AA8A}" srcOrd="1" destOrd="0" presId="urn:microsoft.com/office/officeart/2005/8/layout/orgChart1"/>
    <dgm:cxn modelId="{E851C3DF-7352-4032-9F24-154C8C4BB977}" srcId="{74C82784-D202-4C98-92AA-6C8BAC6AE988}" destId="{686583DB-9536-44C0-AD92-E176E2AF5368}" srcOrd="2" destOrd="0" parTransId="{9BAC5063-797D-4CF4-A439-EA6D2F14F79D}" sibTransId="{EC92DFFA-80E7-4731-8E8E-215A303D8F8F}"/>
    <dgm:cxn modelId="{85436A51-F873-4EBB-B25B-CFA0702DE6F7}" srcId="{74C82784-D202-4C98-92AA-6C8BAC6AE988}" destId="{2692A187-C328-4265-AA80-AED3C5DBD73E}" srcOrd="0" destOrd="0" parTransId="{DEC09120-45E3-48AE-83CF-9B5118B371BB}" sibTransId="{56D7AE31-7622-45A0-A7A7-265439709F9F}"/>
    <dgm:cxn modelId="{794AC6B3-C7D1-4754-96A4-09474961A00D}" type="presOf" srcId="{86734603-D247-4110-A82B-9C61207A9C3D}" destId="{053EFE57-64B1-463F-8E9F-71ECB0137C5D}" srcOrd="0" destOrd="0" presId="urn:microsoft.com/office/officeart/2005/8/layout/orgChart1"/>
    <dgm:cxn modelId="{D31E12E1-5AC6-4F8D-B644-D1EF58B4A0DA}" srcId="{86734603-D247-4110-A82B-9C61207A9C3D}" destId="{74C82784-D202-4C98-92AA-6C8BAC6AE988}" srcOrd="0" destOrd="0" parTransId="{20EDCB7A-6322-4281-A636-3FC56C4FAA77}" sibTransId="{4FE8D9BB-0FF7-4A7E-89F6-E395C2C3289E}"/>
    <dgm:cxn modelId="{6CF7321A-FA09-47FB-8EFD-B70136089DE2}" type="presOf" srcId="{74C82784-D202-4C98-92AA-6C8BAC6AE988}" destId="{5F75D3A3-8D86-4149-9B6C-BC69473E686D}" srcOrd="1" destOrd="0" presId="urn:microsoft.com/office/officeart/2005/8/layout/orgChart1"/>
    <dgm:cxn modelId="{F9C787A3-0D20-45D6-8589-CF4D39682407}" type="presOf" srcId="{2692A187-C328-4265-AA80-AED3C5DBD73E}" destId="{A993D5E5-B882-4D31-A569-6F319C1EAE3B}" srcOrd="1" destOrd="0" presId="urn:microsoft.com/office/officeart/2005/8/layout/orgChart1"/>
    <dgm:cxn modelId="{CB3A6EF6-D3D6-4DB3-A147-ECF6F9AF63E8}" type="presOf" srcId="{0C62C0B0-4135-4877-AAE6-D13B4B0DD95D}" destId="{19D5E99B-5A5E-4AAE-9164-3E81A307BD6D}" srcOrd="0" destOrd="0" presId="urn:microsoft.com/office/officeart/2005/8/layout/orgChart1"/>
    <dgm:cxn modelId="{20F2ABFB-E78D-4D92-9738-CB23340DB507}" srcId="{74C82784-D202-4C98-92AA-6C8BAC6AE988}" destId="{0C62C0B0-4135-4877-AAE6-D13B4B0DD95D}" srcOrd="1" destOrd="0" parTransId="{1ADA2CAE-8E32-4973-B309-76CF5B358B62}" sibTransId="{1E6439CA-5920-41CB-B3A4-1411A31424DB}"/>
    <dgm:cxn modelId="{301D6515-C885-4F46-A88E-D0DF01BDC9E4}" type="presOf" srcId="{74C82784-D202-4C98-92AA-6C8BAC6AE988}" destId="{01894027-2C06-41F9-AA5A-E4591F90A270}" srcOrd="0" destOrd="0" presId="urn:microsoft.com/office/officeart/2005/8/layout/orgChart1"/>
    <dgm:cxn modelId="{8B659331-9AF6-41AB-B408-9038A4882A02}" type="presOf" srcId="{9BAC5063-797D-4CF4-A439-EA6D2F14F79D}" destId="{707DBAFD-2D2D-4F5F-BA93-DAB02953FAE4}" srcOrd="0" destOrd="0" presId="urn:microsoft.com/office/officeart/2005/8/layout/orgChart1"/>
    <dgm:cxn modelId="{C4F6033B-9C48-410B-9EF4-7E869072F81B}" type="presOf" srcId="{DEC09120-45E3-48AE-83CF-9B5118B371BB}" destId="{3E06B703-B622-470B-B1F0-D37326383A49}" srcOrd="0" destOrd="0" presId="urn:microsoft.com/office/officeart/2005/8/layout/orgChart1"/>
    <dgm:cxn modelId="{9E30DAEE-149C-4692-B045-B37E4741E790}" type="presOf" srcId="{686583DB-9536-44C0-AD92-E176E2AF5368}" destId="{D50F85EB-3002-4E2E-8917-98E019B4D54A}" srcOrd="1" destOrd="0" presId="urn:microsoft.com/office/officeart/2005/8/layout/orgChart1"/>
    <dgm:cxn modelId="{DDEFE5EA-0DE8-45D1-97EE-A276C46243BE}" type="presOf" srcId="{2692A187-C328-4265-AA80-AED3C5DBD73E}" destId="{F9FC2E5C-DE08-4C82-8FB9-2E42BFBD6D6A}" srcOrd="0" destOrd="0" presId="urn:microsoft.com/office/officeart/2005/8/layout/orgChart1"/>
    <dgm:cxn modelId="{230D7458-1CBA-41AD-B28C-1F2422AC9ACF}" type="presOf" srcId="{686583DB-9536-44C0-AD92-E176E2AF5368}" destId="{FEF68DA3-ECA2-44E1-AB8A-1D10F11383AC}" srcOrd="0" destOrd="0" presId="urn:microsoft.com/office/officeart/2005/8/layout/orgChart1"/>
    <dgm:cxn modelId="{1E530EDB-8B8B-4E24-82FF-DA96294B270E}" type="presOf" srcId="{1ADA2CAE-8E32-4973-B309-76CF5B358B62}" destId="{3B32B761-A745-4702-895B-D8A16E6D0E8C}" srcOrd="0" destOrd="0" presId="urn:microsoft.com/office/officeart/2005/8/layout/orgChart1"/>
    <dgm:cxn modelId="{F50E4034-8018-490A-B18C-4EC0234B96F6}" type="presParOf" srcId="{053EFE57-64B1-463F-8E9F-71ECB0137C5D}" destId="{358B48E8-E713-44C5-A204-533BEB8ACF8E}" srcOrd="0" destOrd="0" presId="urn:microsoft.com/office/officeart/2005/8/layout/orgChart1"/>
    <dgm:cxn modelId="{7E2E8717-6691-43F9-AB81-F4DABFAFE765}" type="presParOf" srcId="{358B48E8-E713-44C5-A204-533BEB8ACF8E}" destId="{6A3E0DB7-47B4-47A6-9EF1-5F692685FC31}" srcOrd="0" destOrd="0" presId="urn:microsoft.com/office/officeart/2005/8/layout/orgChart1"/>
    <dgm:cxn modelId="{84C483D9-E735-41D5-A764-3C58CFA71E64}" type="presParOf" srcId="{6A3E0DB7-47B4-47A6-9EF1-5F692685FC31}" destId="{01894027-2C06-41F9-AA5A-E4591F90A270}" srcOrd="0" destOrd="0" presId="urn:microsoft.com/office/officeart/2005/8/layout/orgChart1"/>
    <dgm:cxn modelId="{0673748B-5FBC-43B7-9B30-D82511A403CE}" type="presParOf" srcId="{6A3E0DB7-47B4-47A6-9EF1-5F692685FC31}" destId="{5F75D3A3-8D86-4149-9B6C-BC69473E686D}" srcOrd="1" destOrd="0" presId="urn:microsoft.com/office/officeart/2005/8/layout/orgChart1"/>
    <dgm:cxn modelId="{F62CD9B2-6133-4DCA-9332-991EECE99979}" type="presParOf" srcId="{358B48E8-E713-44C5-A204-533BEB8ACF8E}" destId="{2E5E125A-923E-43B6-9EF3-2958DBC66F14}" srcOrd="1" destOrd="0" presId="urn:microsoft.com/office/officeart/2005/8/layout/orgChart1"/>
    <dgm:cxn modelId="{12D5D3BE-025C-4797-9B33-964399CEADA0}" type="presParOf" srcId="{2E5E125A-923E-43B6-9EF3-2958DBC66F14}" destId="{3E06B703-B622-470B-B1F0-D37326383A49}" srcOrd="0" destOrd="0" presId="urn:microsoft.com/office/officeart/2005/8/layout/orgChart1"/>
    <dgm:cxn modelId="{104DA510-04B2-4012-9FF1-B3F21A27F68A}" type="presParOf" srcId="{2E5E125A-923E-43B6-9EF3-2958DBC66F14}" destId="{666FA6D0-D1FC-43C3-8A75-3E20BBA2AD99}" srcOrd="1" destOrd="0" presId="urn:microsoft.com/office/officeart/2005/8/layout/orgChart1"/>
    <dgm:cxn modelId="{344B7103-7238-47DB-8F3C-B23D20A6625C}" type="presParOf" srcId="{666FA6D0-D1FC-43C3-8A75-3E20BBA2AD99}" destId="{0C86C98B-23FB-4B16-A91F-22382A475A86}" srcOrd="0" destOrd="0" presId="urn:microsoft.com/office/officeart/2005/8/layout/orgChart1"/>
    <dgm:cxn modelId="{35CEC191-16B4-4E1B-A03A-5B7647F7F3A6}" type="presParOf" srcId="{0C86C98B-23FB-4B16-A91F-22382A475A86}" destId="{F9FC2E5C-DE08-4C82-8FB9-2E42BFBD6D6A}" srcOrd="0" destOrd="0" presId="urn:microsoft.com/office/officeart/2005/8/layout/orgChart1"/>
    <dgm:cxn modelId="{10D7B0AB-9827-4835-A09B-87324CE1982A}" type="presParOf" srcId="{0C86C98B-23FB-4B16-A91F-22382A475A86}" destId="{A993D5E5-B882-4D31-A569-6F319C1EAE3B}" srcOrd="1" destOrd="0" presId="urn:microsoft.com/office/officeart/2005/8/layout/orgChart1"/>
    <dgm:cxn modelId="{FC0E75C0-A572-4D75-9DE5-80303EF6ADEE}" type="presParOf" srcId="{666FA6D0-D1FC-43C3-8A75-3E20BBA2AD99}" destId="{94E9F9C7-E9BE-49FE-85C4-ED9D4D9403AB}" srcOrd="1" destOrd="0" presId="urn:microsoft.com/office/officeart/2005/8/layout/orgChart1"/>
    <dgm:cxn modelId="{8DE861BC-F68C-4E98-9C2F-98058561710E}" type="presParOf" srcId="{666FA6D0-D1FC-43C3-8A75-3E20BBA2AD99}" destId="{A56BA700-C730-4DA3-B5B3-FEA0306E4DC6}" srcOrd="2" destOrd="0" presId="urn:microsoft.com/office/officeart/2005/8/layout/orgChart1"/>
    <dgm:cxn modelId="{6098C61A-0020-433F-862B-43944F577F9D}" type="presParOf" srcId="{2E5E125A-923E-43B6-9EF3-2958DBC66F14}" destId="{3B32B761-A745-4702-895B-D8A16E6D0E8C}" srcOrd="2" destOrd="0" presId="urn:microsoft.com/office/officeart/2005/8/layout/orgChart1"/>
    <dgm:cxn modelId="{5C60E711-948A-40A1-BC2F-C73FF6FBC927}" type="presParOf" srcId="{2E5E125A-923E-43B6-9EF3-2958DBC66F14}" destId="{7BE2CA0E-42FF-49C1-B8ED-D5452C14013F}" srcOrd="3" destOrd="0" presId="urn:microsoft.com/office/officeart/2005/8/layout/orgChart1"/>
    <dgm:cxn modelId="{117B40C2-72A9-41F9-8AEC-0AD0E18D4027}" type="presParOf" srcId="{7BE2CA0E-42FF-49C1-B8ED-D5452C14013F}" destId="{D0A39D93-7E5F-4ACD-9D7E-EEBF2BCEA128}" srcOrd="0" destOrd="0" presId="urn:microsoft.com/office/officeart/2005/8/layout/orgChart1"/>
    <dgm:cxn modelId="{12692C59-D7D5-4BBA-9624-47EF1E5FB07B}" type="presParOf" srcId="{D0A39D93-7E5F-4ACD-9D7E-EEBF2BCEA128}" destId="{19D5E99B-5A5E-4AAE-9164-3E81A307BD6D}" srcOrd="0" destOrd="0" presId="urn:microsoft.com/office/officeart/2005/8/layout/orgChart1"/>
    <dgm:cxn modelId="{0CFB5DB3-F79B-4728-BC9B-A2AFF295CC5D}" type="presParOf" srcId="{D0A39D93-7E5F-4ACD-9D7E-EEBF2BCEA128}" destId="{15FBFE53-8C48-4E27-AAF8-C5BB72B1AA8A}" srcOrd="1" destOrd="0" presId="urn:microsoft.com/office/officeart/2005/8/layout/orgChart1"/>
    <dgm:cxn modelId="{C2063080-374E-4CC4-894E-3C9CCBFD7AA5}" type="presParOf" srcId="{7BE2CA0E-42FF-49C1-B8ED-D5452C14013F}" destId="{E068A415-51A7-45AC-A00F-68A5E0A4125C}" srcOrd="1" destOrd="0" presId="urn:microsoft.com/office/officeart/2005/8/layout/orgChart1"/>
    <dgm:cxn modelId="{59B05E2E-25FF-4091-85FE-16BF5357D797}" type="presParOf" srcId="{7BE2CA0E-42FF-49C1-B8ED-D5452C14013F}" destId="{0412BDFF-E143-4478-933F-64447563A664}" srcOrd="2" destOrd="0" presId="urn:microsoft.com/office/officeart/2005/8/layout/orgChart1"/>
    <dgm:cxn modelId="{46775454-09A0-4689-841A-4F2024AE1697}" type="presParOf" srcId="{2E5E125A-923E-43B6-9EF3-2958DBC66F14}" destId="{707DBAFD-2D2D-4F5F-BA93-DAB02953FAE4}" srcOrd="4" destOrd="0" presId="urn:microsoft.com/office/officeart/2005/8/layout/orgChart1"/>
    <dgm:cxn modelId="{AA4545E8-61CF-4710-8D26-798C62216F73}" type="presParOf" srcId="{2E5E125A-923E-43B6-9EF3-2958DBC66F14}" destId="{ED74592C-454B-4626-97E7-D129526851BB}" srcOrd="5" destOrd="0" presId="urn:microsoft.com/office/officeart/2005/8/layout/orgChart1"/>
    <dgm:cxn modelId="{0D1B7CAB-4F1D-4AAC-A5BA-C8C05EB768B4}" type="presParOf" srcId="{ED74592C-454B-4626-97E7-D129526851BB}" destId="{A346D798-DADE-42A6-A176-37C440DB76BA}" srcOrd="0" destOrd="0" presId="urn:microsoft.com/office/officeart/2005/8/layout/orgChart1"/>
    <dgm:cxn modelId="{E057A8A9-D24D-4FB3-B299-182ADBEDE5DF}" type="presParOf" srcId="{A346D798-DADE-42A6-A176-37C440DB76BA}" destId="{FEF68DA3-ECA2-44E1-AB8A-1D10F11383AC}" srcOrd="0" destOrd="0" presId="urn:microsoft.com/office/officeart/2005/8/layout/orgChart1"/>
    <dgm:cxn modelId="{4FD256B2-C563-49AE-9D1C-1B9D720075CB}" type="presParOf" srcId="{A346D798-DADE-42A6-A176-37C440DB76BA}" destId="{D50F85EB-3002-4E2E-8917-98E019B4D54A}" srcOrd="1" destOrd="0" presId="urn:microsoft.com/office/officeart/2005/8/layout/orgChart1"/>
    <dgm:cxn modelId="{C0D0FF97-6121-4F01-AC35-46FA14F0E226}" type="presParOf" srcId="{ED74592C-454B-4626-97E7-D129526851BB}" destId="{D809ED65-C5E2-4575-A210-4E2386D60805}" srcOrd="1" destOrd="0" presId="urn:microsoft.com/office/officeart/2005/8/layout/orgChart1"/>
    <dgm:cxn modelId="{6D26DCE6-EDDE-4B37-98E5-03B60A9155D1}" type="presParOf" srcId="{ED74592C-454B-4626-97E7-D129526851BB}" destId="{D52A417A-F3AB-4D4C-8BC2-11A3B7456213}" srcOrd="2" destOrd="0" presId="urn:microsoft.com/office/officeart/2005/8/layout/orgChart1"/>
    <dgm:cxn modelId="{5BF87E97-CD03-4827-BDDF-85580B8EA796}" type="presParOf" srcId="{358B48E8-E713-44C5-A204-533BEB8ACF8E}" destId="{7C5B3282-234A-4138-9CFA-D46D47FB3173}"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07DBAFD-2D2D-4F5F-BA93-DAB02953FAE4}">
      <dsp:nvSpPr>
        <dsp:cNvPr id="0" name=""/>
        <dsp:cNvSpPr/>
      </dsp:nvSpPr>
      <dsp:spPr>
        <a:xfrm>
          <a:off x="4248472" y="1192762"/>
          <a:ext cx="3035962" cy="509147"/>
        </a:xfrm>
        <a:custGeom>
          <a:avLst/>
          <a:gdLst/>
          <a:ahLst/>
          <a:cxnLst/>
          <a:rect l="0" t="0" r="0" b="0"/>
          <a:pathLst>
            <a:path>
              <a:moveTo>
                <a:pt x="0" y="0"/>
              </a:moveTo>
              <a:lnTo>
                <a:pt x="0" y="254573"/>
              </a:lnTo>
              <a:lnTo>
                <a:pt x="3035962" y="254573"/>
              </a:lnTo>
              <a:lnTo>
                <a:pt x="3035962" y="509147"/>
              </a:lnTo>
            </a:path>
          </a:pathLst>
        </a:custGeom>
        <a:noFill/>
        <a:ln w="25400" cap="flat" cmpd="sng" algn="ctr">
          <a:solidFill>
            <a:srgbClr val="0072C6"/>
          </a:solidFill>
          <a:prstDash val="solid"/>
        </a:ln>
        <a:effectLst/>
      </dsp:spPr>
      <dsp:style>
        <a:lnRef idx="2">
          <a:scrgbClr r="0" g="0" b="0"/>
        </a:lnRef>
        <a:fillRef idx="0">
          <a:scrgbClr r="0" g="0" b="0"/>
        </a:fillRef>
        <a:effectRef idx="0">
          <a:scrgbClr r="0" g="0" b="0"/>
        </a:effectRef>
        <a:fontRef idx="minor"/>
      </dsp:style>
    </dsp:sp>
    <dsp:sp modelId="{3B32B761-A745-4702-895B-D8A16E6D0E8C}">
      <dsp:nvSpPr>
        <dsp:cNvPr id="0" name=""/>
        <dsp:cNvSpPr/>
      </dsp:nvSpPr>
      <dsp:spPr>
        <a:xfrm>
          <a:off x="4248472" y="1192762"/>
          <a:ext cx="102302" cy="509147"/>
        </a:xfrm>
        <a:custGeom>
          <a:avLst/>
          <a:gdLst/>
          <a:ahLst/>
          <a:cxnLst/>
          <a:rect l="0" t="0" r="0" b="0"/>
          <a:pathLst>
            <a:path>
              <a:moveTo>
                <a:pt x="0" y="0"/>
              </a:moveTo>
              <a:lnTo>
                <a:pt x="0" y="254573"/>
              </a:lnTo>
              <a:lnTo>
                <a:pt x="102302" y="254573"/>
              </a:lnTo>
              <a:lnTo>
                <a:pt x="102302" y="5091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E06B703-B622-470B-B1F0-D37326383A49}">
      <dsp:nvSpPr>
        <dsp:cNvPr id="0" name=""/>
        <dsp:cNvSpPr/>
      </dsp:nvSpPr>
      <dsp:spPr>
        <a:xfrm>
          <a:off x="1314811" y="1192762"/>
          <a:ext cx="2933660" cy="509147"/>
        </a:xfrm>
        <a:custGeom>
          <a:avLst/>
          <a:gdLst/>
          <a:ahLst/>
          <a:cxnLst/>
          <a:rect l="0" t="0" r="0" b="0"/>
          <a:pathLst>
            <a:path>
              <a:moveTo>
                <a:pt x="2933660" y="0"/>
              </a:moveTo>
              <a:lnTo>
                <a:pt x="2933660" y="254573"/>
              </a:lnTo>
              <a:lnTo>
                <a:pt x="0" y="254573"/>
              </a:lnTo>
              <a:lnTo>
                <a:pt x="0" y="509147"/>
              </a:lnTo>
            </a:path>
          </a:pathLst>
        </a:custGeom>
        <a:noFill/>
        <a:ln w="25400" cap="flat" cmpd="sng" algn="ctr">
          <a:solidFill>
            <a:srgbClr val="0072C6"/>
          </a:solidFill>
          <a:prstDash val="solid"/>
        </a:ln>
        <a:effectLst/>
      </dsp:spPr>
      <dsp:style>
        <a:lnRef idx="2">
          <a:scrgbClr r="0" g="0" b="0"/>
        </a:lnRef>
        <a:fillRef idx="0">
          <a:scrgbClr r="0" g="0" b="0"/>
        </a:fillRef>
        <a:effectRef idx="0">
          <a:scrgbClr r="0" g="0" b="0"/>
        </a:effectRef>
        <a:fontRef idx="minor"/>
      </dsp:style>
    </dsp:sp>
    <dsp:sp modelId="{01894027-2C06-41F9-AA5A-E4591F90A270}">
      <dsp:nvSpPr>
        <dsp:cNvPr id="0" name=""/>
        <dsp:cNvSpPr/>
      </dsp:nvSpPr>
      <dsp:spPr>
        <a:xfrm>
          <a:off x="891807" y="182177"/>
          <a:ext cx="6713329" cy="1010585"/>
        </a:xfrm>
        <a:prstGeom prst="rect">
          <a:avLst/>
        </a:prstGeom>
        <a:solidFill>
          <a:srgbClr val="0072C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uk-UA" sz="2500" kern="1200" dirty="0" smtClean="0"/>
            <a:t>Золотий </a:t>
          </a:r>
          <a:r>
            <a:rPr lang="uk-UA" sz="2500" kern="1200" dirty="0" err="1" smtClean="0"/>
            <a:t>монеталізм</a:t>
          </a:r>
          <a:endParaRPr lang="uk-UA" sz="2500" kern="1200" dirty="0"/>
        </a:p>
      </dsp:txBody>
      <dsp:txXfrm>
        <a:off x="891807" y="182177"/>
        <a:ext cx="6713329" cy="1010585"/>
      </dsp:txXfrm>
    </dsp:sp>
    <dsp:sp modelId="{F9FC2E5C-DE08-4C82-8FB9-2E42BFBD6D6A}">
      <dsp:nvSpPr>
        <dsp:cNvPr id="0" name=""/>
        <dsp:cNvSpPr/>
      </dsp:nvSpPr>
      <dsp:spPr>
        <a:xfrm>
          <a:off x="253" y="1701910"/>
          <a:ext cx="2629117" cy="1212256"/>
        </a:xfrm>
        <a:prstGeom prst="rect">
          <a:avLst/>
        </a:prstGeom>
        <a:solidFill>
          <a:srgbClr val="0072C6"/>
        </a:solidFill>
        <a:ln w="25400" cap="flat" cmpd="sng" algn="ctr">
          <a:solidFill>
            <a:srgbClr val="0072C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uk-UA" sz="2500" kern="1200" dirty="0" smtClean="0"/>
            <a:t>Золотомонетний</a:t>
          </a:r>
        </a:p>
        <a:p>
          <a:pPr lvl="0" algn="ctr" defTabSz="1111250">
            <a:lnSpc>
              <a:spcPct val="90000"/>
            </a:lnSpc>
            <a:spcBef>
              <a:spcPct val="0"/>
            </a:spcBef>
            <a:spcAft>
              <a:spcPct val="35000"/>
            </a:spcAft>
          </a:pPr>
          <a:r>
            <a:rPr lang="uk-UA" sz="2500" kern="1200" dirty="0" smtClean="0"/>
            <a:t>стандарт</a:t>
          </a:r>
          <a:endParaRPr lang="uk-UA" sz="2500" kern="1200" dirty="0"/>
        </a:p>
      </dsp:txBody>
      <dsp:txXfrm>
        <a:off x="253" y="1701910"/>
        <a:ext cx="2629117" cy="1212256"/>
      </dsp:txXfrm>
    </dsp:sp>
    <dsp:sp modelId="{19D5E99B-5A5E-4AAE-9164-3E81A307BD6D}">
      <dsp:nvSpPr>
        <dsp:cNvPr id="0" name=""/>
        <dsp:cNvSpPr/>
      </dsp:nvSpPr>
      <dsp:spPr>
        <a:xfrm>
          <a:off x="3138518" y="1701910"/>
          <a:ext cx="2424512" cy="1212256"/>
        </a:xfrm>
        <a:prstGeom prst="rect">
          <a:avLst/>
        </a:prstGeom>
        <a:solidFill>
          <a:srgbClr val="0072C6"/>
        </a:solidFill>
        <a:ln w="25400" cap="flat" cmpd="sng" algn="ctr">
          <a:solidFill>
            <a:srgbClr val="0072C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uk-UA" sz="2500" kern="1200" dirty="0" err="1" smtClean="0"/>
            <a:t>Золотозливковий</a:t>
          </a:r>
          <a:r>
            <a:rPr lang="uk-UA" sz="2500" kern="1200" dirty="0" smtClean="0"/>
            <a:t> стандарт</a:t>
          </a:r>
          <a:endParaRPr lang="uk-UA" sz="2500" kern="1200" dirty="0"/>
        </a:p>
      </dsp:txBody>
      <dsp:txXfrm>
        <a:off x="3138518" y="1701910"/>
        <a:ext cx="2424512" cy="1212256"/>
      </dsp:txXfrm>
    </dsp:sp>
    <dsp:sp modelId="{FEF68DA3-ECA2-44E1-AB8A-1D10F11383AC}">
      <dsp:nvSpPr>
        <dsp:cNvPr id="0" name=""/>
        <dsp:cNvSpPr/>
      </dsp:nvSpPr>
      <dsp:spPr>
        <a:xfrm>
          <a:off x="6072178" y="1701910"/>
          <a:ext cx="2424512" cy="1212256"/>
        </a:xfrm>
        <a:prstGeom prst="rect">
          <a:avLst/>
        </a:prstGeom>
        <a:solidFill>
          <a:srgbClr val="0072C6"/>
        </a:solidFill>
        <a:ln w="25400" cap="flat" cmpd="sng" algn="ctr">
          <a:solidFill>
            <a:srgbClr val="0072C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uk-UA" sz="2500" kern="1200" dirty="0" err="1" smtClean="0"/>
            <a:t>Золотодевізний</a:t>
          </a:r>
          <a:endParaRPr lang="uk-UA" sz="2500" kern="1200" dirty="0" smtClean="0"/>
        </a:p>
        <a:p>
          <a:pPr lvl="0" algn="ctr" defTabSz="1111250">
            <a:lnSpc>
              <a:spcPct val="90000"/>
            </a:lnSpc>
            <a:spcBef>
              <a:spcPct val="0"/>
            </a:spcBef>
            <a:spcAft>
              <a:spcPct val="35000"/>
            </a:spcAft>
          </a:pPr>
          <a:r>
            <a:rPr lang="uk-UA" sz="2500" kern="1200" dirty="0" smtClean="0"/>
            <a:t>стандарт</a:t>
          </a:r>
          <a:endParaRPr lang="uk-UA" sz="2500" kern="1200" dirty="0"/>
        </a:p>
      </dsp:txBody>
      <dsp:txXfrm>
        <a:off x="6072178" y="1701910"/>
        <a:ext cx="2424512" cy="121225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uk-UA"/>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uk-UA"/>
          </a:p>
        </p:txBody>
      </p:sp>
      <p:sp>
        <p:nvSpPr>
          <p:cNvPr id="4" name="Дата 3"/>
          <p:cNvSpPr>
            <a:spLocks noGrp="1"/>
          </p:cNvSpPr>
          <p:nvPr>
            <p:ph type="dt" sz="half" idx="10"/>
          </p:nvPr>
        </p:nvSpPr>
        <p:spPr/>
        <p:txBody>
          <a:bodyPr/>
          <a:lstStyle/>
          <a:p>
            <a:fld id="{F357D4C4-6FEE-4DF5-91B2-0948D5CCF2B0}" type="datetimeFigureOut">
              <a:rPr lang="uk-UA" smtClean="0"/>
              <a:pPr/>
              <a:t>05.10.2013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EACA63CD-6B24-48CB-BCCB-7CA67D172942}" type="slidenum">
              <a:rPr lang="uk-UA" smtClean="0"/>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F357D4C4-6FEE-4DF5-91B2-0948D5CCF2B0}" type="datetimeFigureOut">
              <a:rPr lang="uk-UA" smtClean="0"/>
              <a:pPr/>
              <a:t>05.10.2013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EACA63CD-6B24-48CB-BCCB-7CA67D172942}"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uk-UA"/>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F357D4C4-6FEE-4DF5-91B2-0948D5CCF2B0}" type="datetimeFigureOut">
              <a:rPr lang="uk-UA" smtClean="0"/>
              <a:pPr/>
              <a:t>05.10.2013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EACA63CD-6B24-48CB-BCCB-7CA67D172942}"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10"/>
          </p:nvPr>
        </p:nvSpPr>
        <p:spPr/>
        <p:txBody>
          <a:bodyPr/>
          <a:lstStyle/>
          <a:p>
            <a:fld id="{F357D4C4-6FEE-4DF5-91B2-0948D5CCF2B0}" type="datetimeFigureOut">
              <a:rPr lang="uk-UA" smtClean="0"/>
              <a:pPr/>
              <a:t>05.10.2013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EACA63CD-6B24-48CB-BCCB-7CA67D172942}" type="slidenum">
              <a:rPr lang="uk-UA" smtClean="0"/>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uk-UA"/>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357D4C4-6FEE-4DF5-91B2-0948D5CCF2B0}" type="datetimeFigureOut">
              <a:rPr lang="uk-UA" smtClean="0"/>
              <a:pPr/>
              <a:t>05.10.2013</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EACA63CD-6B24-48CB-BCCB-7CA67D172942}" type="slidenum">
              <a:rPr lang="uk-UA" smtClean="0"/>
              <a:pPr/>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p:txBody>
          <a:bodyPr/>
          <a:lstStyle/>
          <a:p>
            <a:fld id="{F357D4C4-6FEE-4DF5-91B2-0948D5CCF2B0}" type="datetimeFigureOut">
              <a:rPr lang="uk-UA" smtClean="0"/>
              <a:pPr/>
              <a:t>05.10.2013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EACA63CD-6B24-48CB-BCCB-7CA67D172942}" type="slidenum">
              <a:rPr lang="uk-UA" smtClean="0"/>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uk-UA"/>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7" name="Дата 6"/>
          <p:cNvSpPr>
            <a:spLocks noGrp="1"/>
          </p:cNvSpPr>
          <p:nvPr>
            <p:ph type="dt" sz="half" idx="10"/>
          </p:nvPr>
        </p:nvSpPr>
        <p:spPr/>
        <p:txBody>
          <a:bodyPr/>
          <a:lstStyle/>
          <a:p>
            <a:fld id="{F357D4C4-6FEE-4DF5-91B2-0948D5CCF2B0}" type="datetimeFigureOut">
              <a:rPr lang="uk-UA" smtClean="0"/>
              <a:pPr/>
              <a:t>05.10.2013</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EACA63CD-6B24-48CB-BCCB-7CA67D172942}" type="slidenum">
              <a:rPr lang="uk-UA" smtClean="0"/>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uk-UA"/>
          </a:p>
        </p:txBody>
      </p:sp>
      <p:sp>
        <p:nvSpPr>
          <p:cNvPr id="3" name="Дата 2"/>
          <p:cNvSpPr>
            <a:spLocks noGrp="1"/>
          </p:cNvSpPr>
          <p:nvPr>
            <p:ph type="dt" sz="half" idx="10"/>
          </p:nvPr>
        </p:nvSpPr>
        <p:spPr/>
        <p:txBody>
          <a:bodyPr/>
          <a:lstStyle/>
          <a:p>
            <a:fld id="{F357D4C4-6FEE-4DF5-91B2-0948D5CCF2B0}" type="datetimeFigureOut">
              <a:rPr lang="uk-UA" smtClean="0"/>
              <a:pPr/>
              <a:t>05.10.2013</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EACA63CD-6B24-48CB-BCCB-7CA67D172942}" type="slidenum">
              <a:rPr lang="uk-UA" smtClean="0"/>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357D4C4-6FEE-4DF5-91B2-0948D5CCF2B0}" type="datetimeFigureOut">
              <a:rPr lang="uk-UA" smtClean="0"/>
              <a:pPr/>
              <a:t>05.10.2013</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EACA63CD-6B24-48CB-BCCB-7CA67D172942}" type="slidenum">
              <a:rPr lang="uk-UA" smtClean="0"/>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uk-UA"/>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357D4C4-6FEE-4DF5-91B2-0948D5CCF2B0}" type="datetimeFigureOut">
              <a:rPr lang="uk-UA" smtClean="0"/>
              <a:pPr/>
              <a:t>05.10.2013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EACA63CD-6B24-48CB-BCCB-7CA67D172942}"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uk-UA"/>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357D4C4-6FEE-4DF5-91B2-0948D5CCF2B0}" type="datetimeFigureOut">
              <a:rPr lang="uk-UA" smtClean="0"/>
              <a:pPr/>
              <a:t>05.10.2013</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EACA63CD-6B24-48CB-BCCB-7CA67D172942}" type="slidenum">
              <a:rPr lang="uk-UA" smtClean="0"/>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uk-UA"/>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7D4C4-6FEE-4DF5-91B2-0948D5CCF2B0}" type="datetimeFigureOut">
              <a:rPr lang="uk-UA" smtClean="0"/>
              <a:pPr/>
              <a:t>05.10.2013</a:t>
            </a:fld>
            <a:endParaRPr lang="uk-UA"/>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A63CD-6B24-48CB-BCCB-7CA67D172942}" type="slidenum">
              <a:rPr lang="uk-UA" smtClean="0"/>
              <a:pPr/>
              <a:t>‹#›</a:t>
            </a:fld>
            <a:endParaRPr lang="uk-U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29.png"/><Relationship Id="rId5" Type="http://schemas.openxmlformats.org/officeDocument/2006/relationships/image" Target="../media/image24.gif"/><Relationship Id="rId10" Type="http://schemas.openxmlformats.org/officeDocument/2006/relationships/image" Target="../media/image19.png"/><Relationship Id="rId4" Type="http://schemas.openxmlformats.org/officeDocument/2006/relationships/image" Target="../media/image23.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6.gif"/><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solidFill>
            <a:srgbClr val="008A17"/>
          </a:solidFill>
        </p:spPr>
        <p:txBody>
          <a:bodyPr/>
          <a:lstStyle/>
          <a:p>
            <a:r>
              <a:rPr lang="uk-UA" dirty="0" smtClean="0">
                <a:solidFill>
                  <a:schemeClr val="bg1"/>
                </a:solidFill>
              </a:rPr>
              <a:t>Грошові системи зарубіжних країн</a:t>
            </a:r>
            <a:endParaRPr lang="uk-UA" dirty="0">
              <a:solidFill>
                <a:schemeClr val="bg1"/>
              </a:solidFill>
            </a:endParaRPr>
          </a:p>
        </p:txBody>
      </p:sp>
      <p:sp>
        <p:nvSpPr>
          <p:cNvPr id="3" name="Подзаголовок 2"/>
          <p:cNvSpPr>
            <a:spLocks noGrp="1"/>
          </p:cNvSpPr>
          <p:nvPr>
            <p:ph type="subTitle" idx="1"/>
          </p:nvPr>
        </p:nvSpPr>
        <p:spPr/>
        <p:txBody>
          <a:bodyPr/>
          <a:lstStyle/>
          <a:p>
            <a:r>
              <a:rPr lang="uk-UA" dirty="0" smtClean="0">
                <a:solidFill>
                  <a:srgbClr val="008A17"/>
                </a:solidFill>
                <a:effectLst>
                  <a:outerShdw blurRad="38100" dist="38100" dir="2700000" algn="tl">
                    <a:srgbClr val="000000">
                      <a:alpha val="43137"/>
                    </a:srgbClr>
                  </a:outerShdw>
                </a:effectLst>
              </a:rPr>
              <a:t>Підготував: студент групи ФК 44 ІІ</a:t>
            </a:r>
          </a:p>
          <a:p>
            <a:r>
              <a:rPr lang="uk-UA" dirty="0" smtClean="0">
                <a:solidFill>
                  <a:srgbClr val="008A17"/>
                </a:solidFill>
                <a:effectLst>
                  <a:outerShdw blurRad="38100" dist="38100" dir="2700000" algn="tl">
                    <a:srgbClr val="000000">
                      <a:alpha val="43137"/>
                    </a:srgbClr>
                  </a:outerShdw>
                </a:effectLst>
              </a:rPr>
              <a:t>Галюк Юрій </a:t>
            </a:r>
            <a:endParaRPr lang="uk-UA" dirty="0">
              <a:solidFill>
                <a:srgbClr val="008A17"/>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332656"/>
            <a:ext cx="8280920" cy="1440160"/>
          </a:xfrm>
          <a:solidFill>
            <a:srgbClr val="AC193D"/>
          </a:solidFill>
          <a:effectLst>
            <a:outerShdw blurRad="50800" dist="38100" dir="5400000" algn="t" rotWithShape="0">
              <a:prstClr val="black">
                <a:alpha val="40000"/>
              </a:prstClr>
            </a:outerShdw>
          </a:effectLst>
        </p:spPr>
        <p:txBody>
          <a:bodyPr>
            <a:normAutofit fontScale="70000" lnSpcReduction="20000"/>
          </a:bodyPr>
          <a:lstStyle/>
          <a:p>
            <a:r>
              <a:rPr lang="ru-RU" dirty="0" err="1">
                <a:solidFill>
                  <a:schemeClr val="bg1"/>
                </a:solidFill>
              </a:rPr>
              <a:t>Монометалізм</a:t>
            </a:r>
            <a:r>
              <a:rPr lang="ru-RU" dirty="0">
                <a:solidFill>
                  <a:schemeClr val="bg1"/>
                </a:solidFill>
              </a:rPr>
              <a:t> - </a:t>
            </a:r>
            <a:r>
              <a:rPr lang="ru-RU" dirty="0" err="1">
                <a:solidFill>
                  <a:schemeClr val="bg1"/>
                </a:solidFill>
              </a:rPr>
              <a:t>грошова</a:t>
            </a:r>
            <a:r>
              <a:rPr lang="ru-RU" dirty="0">
                <a:solidFill>
                  <a:schemeClr val="bg1"/>
                </a:solidFill>
              </a:rPr>
              <a:t> система, за </a:t>
            </a:r>
            <a:r>
              <a:rPr lang="ru-RU" dirty="0" err="1">
                <a:solidFill>
                  <a:schemeClr val="bg1"/>
                </a:solidFill>
              </a:rPr>
              <a:t>якої</a:t>
            </a:r>
            <a:r>
              <a:rPr lang="ru-RU" dirty="0">
                <a:solidFill>
                  <a:schemeClr val="bg1"/>
                </a:solidFill>
              </a:rPr>
              <a:t> роль </a:t>
            </a:r>
            <a:r>
              <a:rPr lang="ru-RU" dirty="0" err="1">
                <a:solidFill>
                  <a:schemeClr val="bg1"/>
                </a:solidFill>
              </a:rPr>
              <a:t>загального</a:t>
            </a:r>
            <a:r>
              <a:rPr lang="ru-RU" dirty="0">
                <a:solidFill>
                  <a:schemeClr val="bg1"/>
                </a:solidFill>
              </a:rPr>
              <a:t> </a:t>
            </a:r>
            <a:r>
              <a:rPr lang="ru-RU" dirty="0" err="1" smtClean="0">
                <a:solidFill>
                  <a:schemeClr val="bg1"/>
                </a:solidFill>
              </a:rPr>
              <a:t>екві-валента</a:t>
            </a:r>
            <a:r>
              <a:rPr lang="ru-RU" dirty="0" smtClean="0">
                <a:solidFill>
                  <a:schemeClr val="bg1"/>
                </a:solidFill>
              </a:rPr>
              <a:t> </a:t>
            </a:r>
            <a:r>
              <a:rPr lang="ru-RU" dirty="0" err="1">
                <a:solidFill>
                  <a:schemeClr val="bg1"/>
                </a:solidFill>
              </a:rPr>
              <a:t>виконує</a:t>
            </a:r>
            <a:r>
              <a:rPr lang="ru-RU" dirty="0">
                <a:solidFill>
                  <a:schemeClr val="bg1"/>
                </a:solidFill>
              </a:rPr>
              <a:t> один метал: золото (</a:t>
            </a:r>
            <a:r>
              <a:rPr lang="ru-RU" dirty="0" err="1">
                <a:solidFill>
                  <a:schemeClr val="bg1"/>
                </a:solidFill>
              </a:rPr>
              <a:t>золотий</a:t>
            </a:r>
            <a:r>
              <a:rPr lang="ru-RU" dirty="0">
                <a:solidFill>
                  <a:schemeClr val="bg1"/>
                </a:solidFill>
              </a:rPr>
              <a:t> </a:t>
            </a:r>
            <a:r>
              <a:rPr lang="ru-RU" dirty="0" err="1">
                <a:solidFill>
                  <a:schemeClr val="bg1"/>
                </a:solidFill>
              </a:rPr>
              <a:t>монометалізм</a:t>
            </a:r>
            <a:r>
              <a:rPr lang="ru-RU" dirty="0">
                <a:solidFill>
                  <a:schemeClr val="bg1"/>
                </a:solidFill>
              </a:rPr>
              <a:t>) </a:t>
            </a:r>
            <a:r>
              <a:rPr lang="ru-RU" dirty="0" err="1">
                <a:solidFill>
                  <a:schemeClr val="bg1"/>
                </a:solidFill>
              </a:rPr>
              <a:t>або</a:t>
            </a:r>
            <a:r>
              <a:rPr lang="ru-RU" dirty="0">
                <a:solidFill>
                  <a:schemeClr val="bg1"/>
                </a:solidFill>
              </a:rPr>
              <a:t> </a:t>
            </a:r>
            <a:r>
              <a:rPr lang="ru-RU" dirty="0" err="1">
                <a:solidFill>
                  <a:schemeClr val="bg1"/>
                </a:solidFill>
              </a:rPr>
              <a:t>срібло</a:t>
            </a:r>
            <a:r>
              <a:rPr lang="ru-RU" dirty="0">
                <a:solidFill>
                  <a:schemeClr val="bg1"/>
                </a:solidFill>
              </a:rPr>
              <a:t> (</a:t>
            </a:r>
            <a:r>
              <a:rPr lang="ru-RU" dirty="0" err="1">
                <a:solidFill>
                  <a:schemeClr val="bg1"/>
                </a:solidFill>
              </a:rPr>
              <a:t>срібний</a:t>
            </a:r>
            <a:r>
              <a:rPr lang="ru-RU" dirty="0">
                <a:solidFill>
                  <a:schemeClr val="bg1"/>
                </a:solidFill>
              </a:rPr>
              <a:t> </a:t>
            </a:r>
            <a:r>
              <a:rPr lang="ru-RU" dirty="0" err="1">
                <a:solidFill>
                  <a:schemeClr val="bg1"/>
                </a:solidFill>
              </a:rPr>
              <a:t>монометалізм</a:t>
            </a:r>
            <a:r>
              <a:rPr lang="ru-RU" dirty="0">
                <a:solidFill>
                  <a:schemeClr val="bg1"/>
                </a:solidFill>
              </a:rPr>
              <a:t>), при </a:t>
            </a:r>
            <a:r>
              <a:rPr lang="ru-RU" dirty="0" err="1">
                <a:solidFill>
                  <a:schemeClr val="bg1"/>
                </a:solidFill>
              </a:rPr>
              <a:t>цьому</a:t>
            </a:r>
            <a:r>
              <a:rPr lang="ru-RU" dirty="0">
                <a:solidFill>
                  <a:schemeClr val="bg1"/>
                </a:solidFill>
              </a:rPr>
              <a:t> в </a:t>
            </a:r>
            <a:r>
              <a:rPr lang="ru-RU" dirty="0" err="1">
                <a:solidFill>
                  <a:schemeClr val="bg1"/>
                </a:solidFill>
              </a:rPr>
              <a:t>обігу</a:t>
            </a:r>
            <a:r>
              <a:rPr lang="ru-RU" dirty="0">
                <a:solidFill>
                  <a:schemeClr val="bg1"/>
                </a:solidFill>
              </a:rPr>
              <a:t> </a:t>
            </a:r>
            <a:r>
              <a:rPr lang="ru-RU" dirty="0" err="1" smtClean="0">
                <a:solidFill>
                  <a:schemeClr val="bg1"/>
                </a:solidFill>
              </a:rPr>
              <a:t>функці-онують</a:t>
            </a:r>
            <a:r>
              <a:rPr lang="ru-RU" dirty="0" smtClean="0">
                <a:solidFill>
                  <a:schemeClr val="bg1"/>
                </a:solidFill>
              </a:rPr>
              <a:t> </a:t>
            </a:r>
            <a:r>
              <a:rPr lang="ru-RU" dirty="0" err="1">
                <a:solidFill>
                  <a:schemeClr val="bg1"/>
                </a:solidFill>
              </a:rPr>
              <a:t>монети</a:t>
            </a:r>
            <a:r>
              <a:rPr lang="ru-RU" dirty="0">
                <a:solidFill>
                  <a:schemeClr val="bg1"/>
                </a:solidFill>
              </a:rPr>
              <a:t> та знаки </a:t>
            </a:r>
            <a:r>
              <a:rPr lang="ru-RU" dirty="0" err="1">
                <a:solidFill>
                  <a:schemeClr val="bg1"/>
                </a:solidFill>
              </a:rPr>
              <a:t>вартості</a:t>
            </a:r>
            <a:r>
              <a:rPr lang="ru-RU" dirty="0">
                <a:solidFill>
                  <a:schemeClr val="bg1"/>
                </a:solidFill>
              </a:rPr>
              <a:t>, </a:t>
            </a:r>
            <a:r>
              <a:rPr lang="ru-RU" dirty="0" err="1">
                <a:solidFill>
                  <a:schemeClr val="bg1"/>
                </a:solidFill>
              </a:rPr>
              <a:t>розмінні</a:t>
            </a:r>
            <a:r>
              <a:rPr lang="ru-RU" dirty="0">
                <a:solidFill>
                  <a:schemeClr val="bg1"/>
                </a:solidFill>
              </a:rPr>
              <a:t> на </a:t>
            </a:r>
            <a:r>
              <a:rPr lang="ru-RU" dirty="0" err="1">
                <a:solidFill>
                  <a:schemeClr val="bg1"/>
                </a:solidFill>
              </a:rPr>
              <a:t>грошовий</a:t>
            </a:r>
            <a:r>
              <a:rPr lang="ru-RU" dirty="0">
                <a:solidFill>
                  <a:schemeClr val="bg1"/>
                </a:solidFill>
              </a:rPr>
              <a:t> метал</a:t>
            </a:r>
            <a:r>
              <a:rPr lang="ru-RU" dirty="0" smtClean="0">
                <a:solidFill>
                  <a:schemeClr val="bg1"/>
                </a:solidFill>
              </a:rPr>
              <a:t>. </a:t>
            </a:r>
            <a:r>
              <a:rPr lang="uk-UA" dirty="0" smtClean="0">
                <a:solidFill>
                  <a:schemeClr val="bg1"/>
                </a:solidFill>
              </a:rPr>
              <a:t>Срібний </a:t>
            </a:r>
            <a:r>
              <a:rPr lang="uk-UA" dirty="0">
                <a:solidFill>
                  <a:schemeClr val="bg1"/>
                </a:solidFill>
              </a:rPr>
              <a:t>монометалізм існував </a:t>
            </a:r>
            <a:r>
              <a:rPr lang="uk-UA" dirty="0" smtClean="0">
                <a:solidFill>
                  <a:schemeClr val="bg1"/>
                </a:solidFill>
              </a:rPr>
              <a:t>у:</a:t>
            </a:r>
            <a:endParaRPr lang="uk-UA" dirty="0">
              <a:solidFill>
                <a:schemeClr val="bg1"/>
              </a:solidFill>
            </a:endParaRPr>
          </a:p>
        </p:txBody>
      </p:sp>
      <p:pic>
        <p:nvPicPr>
          <p:cNvPr id="4" name="Рисунок 3" descr="Russia_prapor.png"/>
          <p:cNvPicPr>
            <a:picLocks noChangeAspect="1"/>
          </p:cNvPicPr>
          <p:nvPr/>
        </p:nvPicPr>
        <p:blipFill>
          <a:blip r:embed="rId3" cstate="print"/>
          <a:stretch>
            <a:fillRect/>
          </a:stretch>
        </p:blipFill>
        <p:spPr>
          <a:xfrm>
            <a:off x="467544" y="1844825"/>
            <a:ext cx="2088232" cy="1392154"/>
          </a:xfrm>
          <a:prstGeom prst="rect">
            <a:avLst/>
          </a:prstGeom>
          <a:effectLst>
            <a:outerShdw blurRad="50800" dist="38100" dir="5400000" algn="t" rotWithShape="0">
              <a:prstClr val="black">
                <a:alpha val="40000"/>
              </a:prstClr>
            </a:outerShdw>
          </a:effectLst>
        </p:spPr>
      </p:pic>
      <p:pic>
        <p:nvPicPr>
          <p:cNvPr id="5" name="Рисунок 4" descr="imgres.jpg"/>
          <p:cNvPicPr>
            <a:picLocks noChangeAspect="1"/>
          </p:cNvPicPr>
          <p:nvPr/>
        </p:nvPicPr>
        <p:blipFill>
          <a:blip r:embed="rId4" cstate="print"/>
          <a:stretch>
            <a:fillRect/>
          </a:stretch>
        </p:blipFill>
        <p:spPr>
          <a:xfrm>
            <a:off x="467544" y="3356992"/>
            <a:ext cx="2088232" cy="1389624"/>
          </a:xfrm>
          <a:prstGeom prst="rect">
            <a:avLst/>
          </a:prstGeom>
          <a:effectLst>
            <a:outerShdw blurRad="50800" dist="38100" dir="5400000" algn="t" rotWithShape="0">
              <a:prstClr val="black">
                <a:alpha val="40000"/>
              </a:prstClr>
            </a:outerShdw>
          </a:effectLst>
        </p:spPr>
      </p:pic>
      <p:pic>
        <p:nvPicPr>
          <p:cNvPr id="6" name="Рисунок 5" descr="flag_niderlandy.jpg"/>
          <p:cNvPicPr>
            <a:picLocks noChangeAspect="1"/>
          </p:cNvPicPr>
          <p:nvPr/>
        </p:nvPicPr>
        <p:blipFill>
          <a:blip r:embed="rId5" cstate="print"/>
          <a:stretch>
            <a:fillRect/>
          </a:stretch>
        </p:blipFill>
        <p:spPr>
          <a:xfrm>
            <a:off x="467544" y="4869160"/>
            <a:ext cx="2093218" cy="1398270"/>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627784" y="2276872"/>
            <a:ext cx="6120680"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uk-UA" sz="4000" dirty="0">
                <a:solidFill>
                  <a:srgbClr val="AC193D"/>
                </a:solidFill>
              </a:rPr>
              <a:t>Росії в </a:t>
            </a:r>
            <a:r>
              <a:rPr lang="uk-UA" sz="4000" dirty="0" smtClean="0">
                <a:solidFill>
                  <a:srgbClr val="AC193D"/>
                </a:solidFill>
              </a:rPr>
              <a:t>1843-1852</a:t>
            </a:r>
            <a:r>
              <a:rPr lang="en-US" sz="4000" dirty="0" smtClean="0">
                <a:solidFill>
                  <a:srgbClr val="AC193D"/>
                </a:solidFill>
              </a:rPr>
              <a:t>pp</a:t>
            </a:r>
            <a:r>
              <a:rPr lang="en-US" sz="4000" dirty="0">
                <a:solidFill>
                  <a:srgbClr val="AC193D"/>
                </a:solidFill>
              </a:rPr>
              <a:t>.</a:t>
            </a:r>
            <a:endParaRPr lang="uk-UA" sz="4000" dirty="0">
              <a:solidFill>
                <a:srgbClr val="AC193D"/>
              </a:solidFill>
            </a:endParaRPr>
          </a:p>
        </p:txBody>
      </p:sp>
      <p:sp>
        <p:nvSpPr>
          <p:cNvPr id="9" name="TextBox 8"/>
          <p:cNvSpPr txBox="1"/>
          <p:nvPr/>
        </p:nvSpPr>
        <p:spPr>
          <a:xfrm>
            <a:off x="2627784" y="3717032"/>
            <a:ext cx="6120680"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ru-RU" sz="4000" dirty="0">
                <a:solidFill>
                  <a:srgbClr val="AC193D"/>
                </a:solidFill>
              </a:rPr>
              <a:t>в </a:t>
            </a:r>
            <a:r>
              <a:rPr lang="ru-RU" sz="4000" dirty="0" err="1">
                <a:solidFill>
                  <a:srgbClr val="AC193D"/>
                </a:solidFill>
              </a:rPr>
              <a:t>Індії</a:t>
            </a:r>
            <a:r>
              <a:rPr lang="ru-RU" sz="4000" dirty="0">
                <a:solidFill>
                  <a:srgbClr val="AC193D"/>
                </a:solidFill>
              </a:rPr>
              <a:t> - </a:t>
            </a:r>
            <a:r>
              <a:rPr lang="ru-RU" sz="4000" dirty="0" err="1">
                <a:solidFill>
                  <a:srgbClr val="AC193D"/>
                </a:solidFill>
              </a:rPr>
              <a:t>в</a:t>
            </a:r>
            <a:r>
              <a:rPr lang="ru-RU" sz="4000" dirty="0">
                <a:solidFill>
                  <a:srgbClr val="AC193D"/>
                </a:solidFill>
              </a:rPr>
              <a:t> 1852-1893 </a:t>
            </a:r>
            <a:r>
              <a:rPr lang="ru-RU" sz="4000" dirty="0" err="1">
                <a:solidFill>
                  <a:srgbClr val="AC193D"/>
                </a:solidFill>
              </a:rPr>
              <a:t>pp</a:t>
            </a:r>
            <a:r>
              <a:rPr lang="ru-RU" sz="4000" dirty="0">
                <a:solidFill>
                  <a:srgbClr val="AC193D"/>
                </a:solidFill>
              </a:rPr>
              <a:t>.</a:t>
            </a:r>
            <a:endParaRPr lang="uk-UA" sz="4000" dirty="0">
              <a:solidFill>
                <a:srgbClr val="AC193D"/>
              </a:solidFill>
            </a:endParaRPr>
          </a:p>
        </p:txBody>
      </p:sp>
      <p:sp>
        <p:nvSpPr>
          <p:cNvPr id="10" name="TextBox 9"/>
          <p:cNvSpPr txBox="1"/>
          <p:nvPr/>
        </p:nvSpPr>
        <p:spPr>
          <a:xfrm>
            <a:off x="2627784" y="5229200"/>
            <a:ext cx="6120680"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uk-UA" sz="4000" dirty="0">
                <a:solidFill>
                  <a:srgbClr val="AC193D"/>
                </a:solidFill>
              </a:rPr>
              <a:t>у Голландії - в 1847-1875рр</a:t>
            </a:r>
            <a:r>
              <a:rPr lang="uk-UA" sz="4000" dirty="0"/>
              <a:t>.</a:t>
            </a:r>
            <a:endParaRPr lang="uk-UA" sz="4000" dirty="0">
              <a:solidFill>
                <a:srgbClr val="AC193D"/>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404665"/>
            <a:ext cx="8208912" cy="1224135"/>
          </a:xfrm>
          <a:solidFill>
            <a:srgbClr val="FF8F32"/>
          </a:solidFill>
        </p:spPr>
        <p:txBody>
          <a:bodyPr>
            <a:normAutofit fontScale="55000" lnSpcReduction="20000"/>
          </a:bodyPr>
          <a:lstStyle/>
          <a:p>
            <a:r>
              <a:rPr lang="ru-RU" dirty="0" err="1">
                <a:solidFill>
                  <a:schemeClr val="bg1"/>
                </a:solidFill>
              </a:rPr>
              <a:t>Англія</a:t>
            </a:r>
            <a:r>
              <a:rPr lang="ru-RU" dirty="0">
                <a:solidFill>
                  <a:schemeClr val="bg1"/>
                </a:solidFill>
              </a:rPr>
              <a:t> </a:t>
            </a:r>
            <a:r>
              <a:rPr lang="ru-RU" dirty="0" err="1">
                <a:solidFill>
                  <a:schemeClr val="bg1"/>
                </a:solidFill>
              </a:rPr>
              <a:t>першою</a:t>
            </a:r>
            <a:r>
              <a:rPr lang="ru-RU" dirty="0">
                <a:solidFill>
                  <a:schemeClr val="bg1"/>
                </a:solidFill>
              </a:rPr>
              <a:t> </a:t>
            </a:r>
            <a:r>
              <a:rPr lang="ru-RU" dirty="0" err="1">
                <a:solidFill>
                  <a:schemeClr val="bg1"/>
                </a:solidFill>
              </a:rPr>
              <a:t>здійснила</a:t>
            </a:r>
            <a:r>
              <a:rPr lang="ru-RU" dirty="0">
                <a:solidFill>
                  <a:schemeClr val="bg1"/>
                </a:solidFill>
              </a:rPr>
              <a:t> </a:t>
            </a:r>
            <a:r>
              <a:rPr lang="ru-RU" dirty="0" err="1">
                <a:solidFill>
                  <a:schemeClr val="bg1"/>
                </a:solidFill>
              </a:rPr>
              <a:t>перехід</a:t>
            </a:r>
            <a:r>
              <a:rPr lang="ru-RU" dirty="0">
                <a:solidFill>
                  <a:schemeClr val="bg1"/>
                </a:solidFill>
              </a:rPr>
              <a:t> до золотого </a:t>
            </a:r>
            <a:r>
              <a:rPr lang="ru-RU" dirty="0" err="1">
                <a:solidFill>
                  <a:schemeClr val="bg1"/>
                </a:solidFill>
              </a:rPr>
              <a:t>монометалізму</a:t>
            </a:r>
            <a:r>
              <a:rPr lang="ru-RU" dirty="0">
                <a:solidFill>
                  <a:schemeClr val="bg1"/>
                </a:solidFill>
              </a:rPr>
              <a:t> </a:t>
            </a:r>
            <a:r>
              <a:rPr lang="ru-RU" dirty="0" err="1">
                <a:solidFill>
                  <a:schemeClr val="bg1"/>
                </a:solidFill>
              </a:rPr>
              <a:t>наприкінці</a:t>
            </a:r>
            <a:r>
              <a:rPr lang="ru-RU" dirty="0">
                <a:solidFill>
                  <a:schemeClr val="bg1"/>
                </a:solidFill>
              </a:rPr>
              <a:t> XVIII - на початку ХЕХ ст. В </a:t>
            </a:r>
            <a:r>
              <a:rPr lang="ru-RU" dirty="0" err="1">
                <a:solidFill>
                  <a:schemeClr val="bg1"/>
                </a:solidFill>
              </a:rPr>
              <a:t>останній</a:t>
            </a:r>
            <a:r>
              <a:rPr lang="ru-RU" dirty="0">
                <a:solidFill>
                  <a:schemeClr val="bg1"/>
                </a:solidFill>
              </a:rPr>
              <a:t> </a:t>
            </a:r>
            <a:r>
              <a:rPr lang="ru-RU" dirty="0" err="1">
                <a:solidFill>
                  <a:schemeClr val="bg1"/>
                </a:solidFill>
              </a:rPr>
              <a:t>третині</a:t>
            </a:r>
            <a:r>
              <a:rPr lang="ru-RU" dirty="0">
                <a:solidFill>
                  <a:schemeClr val="bg1"/>
                </a:solidFill>
              </a:rPr>
              <a:t> XIX ст. </a:t>
            </a:r>
            <a:r>
              <a:rPr lang="ru-RU" dirty="0" err="1">
                <a:solidFill>
                  <a:schemeClr val="bg1"/>
                </a:solidFill>
              </a:rPr>
              <a:t>з'явилися</a:t>
            </a:r>
            <a:r>
              <a:rPr lang="ru-RU" dirty="0">
                <a:solidFill>
                  <a:schemeClr val="bg1"/>
                </a:solidFill>
              </a:rPr>
              <a:t> </a:t>
            </a:r>
            <a:r>
              <a:rPr lang="ru-RU" dirty="0" err="1">
                <a:solidFill>
                  <a:schemeClr val="bg1"/>
                </a:solidFill>
              </a:rPr>
              <a:t>умови</a:t>
            </a:r>
            <a:r>
              <a:rPr lang="ru-RU" dirty="0">
                <a:solidFill>
                  <a:schemeClr val="bg1"/>
                </a:solidFill>
              </a:rPr>
              <a:t> для широкого </a:t>
            </a:r>
            <a:r>
              <a:rPr lang="ru-RU" dirty="0" err="1" smtClean="0">
                <a:solidFill>
                  <a:schemeClr val="bg1"/>
                </a:solidFill>
              </a:rPr>
              <a:t>за-провадження</a:t>
            </a:r>
            <a:r>
              <a:rPr lang="ru-RU" dirty="0" smtClean="0">
                <a:solidFill>
                  <a:schemeClr val="bg1"/>
                </a:solidFill>
              </a:rPr>
              <a:t> </a:t>
            </a:r>
            <a:r>
              <a:rPr lang="ru-RU" dirty="0" err="1">
                <a:solidFill>
                  <a:schemeClr val="bg1"/>
                </a:solidFill>
              </a:rPr>
              <a:t>золотої</a:t>
            </a:r>
            <a:r>
              <a:rPr lang="ru-RU" dirty="0">
                <a:solidFill>
                  <a:schemeClr val="bg1"/>
                </a:solidFill>
              </a:rPr>
              <a:t> </a:t>
            </a:r>
            <a:r>
              <a:rPr lang="ru-RU" dirty="0" err="1">
                <a:solidFill>
                  <a:schemeClr val="bg1"/>
                </a:solidFill>
              </a:rPr>
              <a:t>валюти</a:t>
            </a:r>
            <a:r>
              <a:rPr lang="ru-RU" dirty="0">
                <a:solidFill>
                  <a:schemeClr val="bg1"/>
                </a:solidFill>
              </a:rPr>
              <a:t>. </a:t>
            </a:r>
            <a:r>
              <a:rPr lang="ru-RU" dirty="0" err="1">
                <a:solidFill>
                  <a:schemeClr val="bg1"/>
                </a:solidFill>
              </a:rPr>
              <a:t>Завдяки</a:t>
            </a:r>
            <a:r>
              <a:rPr lang="ru-RU" dirty="0">
                <a:solidFill>
                  <a:schemeClr val="bg1"/>
                </a:solidFill>
              </a:rPr>
              <a:t> </a:t>
            </a:r>
            <a:r>
              <a:rPr lang="ru-RU" dirty="0" err="1">
                <a:solidFill>
                  <a:schemeClr val="bg1"/>
                </a:solidFill>
              </a:rPr>
              <a:t>своїй</a:t>
            </a:r>
            <a:r>
              <a:rPr lang="ru-RU" dirty="0">
                <a:solidFill>
                  <a:schemeClr val="bg1"/>
                </a:solidFill>
              </a:rPr>
              <a:t> </a:t>
            </a:r>
            <a:r>
              <a:rPr lang="ru-RU" dirty="0" err="1">
                <a:solidFill>
                  <a:schemeClr val="bg1"/>
                </a:solidFill>
              </a:rPr>
              <a:t>портативності</a:t>
            </a:r>
            <a:r>
              <a:rPr lang="ru-RU" dirty="0">
                <a:solidFill>
                  <a:schemeClr val="bg1"/>
                </a:solidFill>
              </a:rPr>
              <a:t> (</a:t>
            </a:r>
            <a:r>
              <a:rPr lang="ru-RU" dirty="0" err="1">
                <a:solidFill>
                  <a:schemeClr val="bg1"/>
                </a:solidFill>
              </a:rPr>
              <a:t>вища</a:t>
            </a:r>
            <a:r>
              <a:rPr lang="ru-RU" dirty="0">
                <a:solidFill>
                  <a:schemeClr val="bg1"/>
                </a:solidFill>
              </a:rPr>
              <a:t> </a:t>
            </a:r>
            <a:r>
              <a:rPr lang="ru-RU" dirty="0" err="1">
                <a:solidFill>
                  <a:schemeClr val="bg1"/>
                </a:solidFill>
              </a:rPr>
              <a:t>вартість</a:t>
            </a:r>
            <a:r>
              <a:rPr lang="ru-RU" dirty="0">
                <a:solidFill>
                  <a:schemeClr val="bg1"/>
                </a:solidFill>
              </a:rPr>
              <a:t> та </a:t>
            </a:r>
            <a:r>
              <a:rPr lang="ru-RU" dirty="0" err="1">
                <a:solidFill>
                  <a:schemeClr val="bg1"/>
                </a:solidFill>
              </a:rPr>
              <a:t>значно</a:t>
            </a:r>
            <a:r>
              <a:rPr lang="ru-RU" dirty="0">
                <a:solidFill>
                  <a:schemeClr val="bg1"/>
                </a:solidFill>
              </a:rPr>
              <a:t> </a:t>
            </a:r>
            <a:r>
              <a:rPr lang="ru-RU" dirty="0" err="1">
                <a:solidFill>
                  <a:schemeClr val="bg1"/>
                </a:solidFill>
              </a:rPr>
              <a:t>менша</a:t>
            </a:r>
            <a:r>
              <a:rPr lang="ru-RU" dirty="0">
                <a:solidFill>
                  <a:schemeClr val="bg1"/>
                </a:solidFill>
              </a:rPr>
              <a:t> вага, </a:t>
            </a:r>
            <a:r>
              <a:rPr lang="ru-RU" dirty="0" err="1">
                <a:solidFill>
                  <a:schemeClr val="bg1"/>
                </a:solidFill>
              </a:rPr>
              <a:t>ніж</a:t>
            </a:r>
            <a:r>
              <a:rPr lang="ru-RU" dirty="0">
                <a:solidFill>
                  <a:schemeClr val="bg1"/>
                </a:solidFill>
              </a:rPr>
              <a:t> у </a:t>
            </a:r>
            <a:r>
              <a:rPr lang="ru-RU" dirty="0" err="1">
                <a:solidFill>
                  <a:schemeClr val="bg1"/>
                </a:solidFill>
              </a:rPr>
              <a:t>срібних</a:t>
            </a:r>
            <a:r>
              <a:rPr lang="ru-RU" dirty="0">
                <a:solidFill>
                  <a:schemeClr val="bg1"/>
                </a:solidFill>
              </a:rPr>
              <a:t> монетах) </a:t>
            </a:r>
            <a:r>
              <a:rPr lang="ru-RU" dirty="0" err="1">
                <a:solidFill>
                  <a:schemeClr val="bg1"/>
                </a:solidFill>
              </a:rPr>
              <a:t>золоті</a:t>
            </a:r>
            <a:r>
              <a:rPr lang="ru-RU" dirty="0">
                <a:solidFill>
                  <a:schemeClr val="bg1"/>
                </a:solidFill>
              </a:rPr>
              <a:t> </a:t>
            </a:r>
            <a:r>
              <a:rPr lang="ru-RU" dirty="0" err="1">
                <a:solidFill>
                  <a:schemeClr val="bg1"/>
                </a:solidFill>
              </a:rPr>
              <a:t>монети</a:t>
            </a:r>
            <a:r>
              <a:rPr lang="ru-RU" dirty="0">
                <a:solidFill>
                  <a:schemeClr val="bg1"/>
                </a:solidFill>
              </a:rPr>
              <a:t> </a:t>
            </a:r>
            <a:r>
              <a:rPr lang="ru-RU" dirty="0" err="1">
                <a:solidFill>
                  <a:schemeClr val="bg1"/>
                </a:solidFill>
              </a:rPr>
              <a:t>були</a:t>
            </a:r>
            <a:r>
              <a:rPr lang="ru-RU" dirty="0">
                <a:solidFill>
                  <a:schemeClr val="bg1"/>
                </a:solidFill>
              </a:rPr>
              <a:t> </a:t>
            </a:r>
            <a:r>
              <a:rPr lang="ru-RU" dirty="0" err="1">
                <a:solidFill>
                  <a:schemeClr val="bg1"/>
                </a:solidFill>
              </a:rPr>
              <a:t>придатнішими</a:t>
            </a:r>
            <a:r>
              <a:rPr lang="ru-RU" dirty="0">
                <a:solidFill>
                  <a:schemeClr val="bg1"/>
                </a:solidFill>
              </a:rPr>
              <a:t> для </a:t>
            </a:r>
            <a:r>
              <a:rPr lang="ru-RU" dirty="0" err="1">
                <a:solidFill>
                  <a:schemeClr val="bg1"/>
                </a:solidFill>
              </a:rPr>
              <a:t>обігу</a:t>
            </a:r>
            <a:r>
              <a:rPr lang="ru-RU" dirty="0">
                <a:solidFill>
                  <a:schemeClr val="bg1"/>
                </a:solidFill>
              </a:rPr>
              <a:t>. </a:t>
            </a:r>
            <a:r>
              <a:rPr lang="ru-RU" dirty="0" err="1">
                <a:solidFill>
                  <a:schemeClr val="bg1"/>
                </a:solidFill>
              </a:rPr>
              <a:t>Золотий</a:t>
            </a:r>
            <a:r>
              <a:rPr lang="ru-RU" dirty="0">
                <a:solidFill>
                  <a:schemeClr val="bg1"/>
                </a:solidFill>
              </a:rPr>
              <a:t> </a:t>
            </a:r>
            <a:r>
              <a:rPr lang="ru-RU" dirty="0" err="1">
                <a:solidFill>
                  <a:schemeClr val="bg1"/>
                </a:solidFill>
              </a:rPr>
              <a:t>монометалізм</a:t>
            </a:r>
            <a:r>
              <a:rPr lang="ru-RU" dirty="0">
                <a:solidFill>
                  <a:schemeClr val="bg1"/>
                </a:solidFill>
              </a:rPr>
              <a:t> </a:t>
            </a:r>
            <a:r>
              <a:rPr lang="ru-RU" dirty="0" err="1">
                <a:solidFill>
                  <a:schemeClr val="bg1"/>
                </a:solidFill>
              </a:rPr>
              <a:t>було</a:t>
            </a:r>
            <a:r>
              <a:rPr lang="ru-RU" dirty="0">
                <a:solidFill>
                  <a:schemeClr val="bg1"/>
                </a:solidFill>
              </a:rPr>
              <a:t> введено:</a:t>
            </a:r>
            <a:endParaRPr lang="uk-UA" dirty="0">
              <a:solidFill>
                <a:schemeClr val="bg1"/>
              </a:solidFill>
            </a:endParaRPr>
          </a:p>
        </p:txBody>
      </p:sp>
      <p:pic>
        <p:nvPicPr>
          <p:cNvPr id="4" name="Рисунок 3" descr="flag.jpeg"/>
          <p:cNvPicPr>
            <a:picLocks noChangeAspect="1"/>
          </p:cNvPicPr>
          <p:nvPr/>
        </p:nvPicPr>
        <p:blipFill>
          <a:blip r:embed="rId3" cstate="print"/>
          <a:stretch>
            <a:fillRect/>
          </a:stretch>
        </p:blipFill>
        <p:spPr>
          <a:xfrm>
            <a:off x="539553" y="1700808"/>
            <a:ext cx="1200509" cy="792088"/>
          </a:xfrm>
          <a:prstGeom prst="rect">
            <a:avLst/>
          </a:prstGeom>
          <a:effectLst>
            <a:outerShdw blurRad="50800" dist="38100" dir="5400000" algn="t" rotWithShape="0">
              <a:prstClr val="black">
                <a:alpha val="40000"/>
              </a:prstClr>
            </a:outerShdw>
          </a:effectLst>
        </p:spPr>
      </p:pic>
      <p:pic>
        <p:nvPicPr>
          <p:cNvPr id="5" name="Рисунок 4" descr="imgres.jpg"/>
          <p:cNvPicPr>
            <a:picLocks noChangeAspect="1"/>
          </p:cNvPicPr>
          <p:nvPr/>
        </p:nvPicPr>
        <p:blipFill>
          <a:blip r:embed="rId4" cstate="print"/>
          <a:stretch>
            <a:fillRect/>
          </a:stretch>
        </p:blipFill>
        <p:spPr>
          <a:xfrm>
            <a:off x="539553" y="2564904"/>
            <a:ext cx="1224135" cy="814607"/>
          </a:xfrm>
          <a:prstGeom prst="rect">
            <a:avLst/>
          </a:prstGeom>
          <a:effectLst>
            <a:outerShdw blurRad="50800" dist="38100" dir="5400000" algn="t" rotWithShape="0">
              <a:prstClr val="black">
                <a:alpha val="40000"/>
              </a:prstClr>
            </a:outerShdw>
          </a:effectLst>
        </p:spPr>
      </p:pic>
      <p:pic>
        <p:nvPicPr>
          <p:cNvPr id="7" name="Рисунок 6" descr="Shveciya.gif"/>
          <p:cNvPicPr>
            <a:picLocks noChangeAspect="1"/>
          </p:cNvPicPr>
          <p:nvPr/>
        </p:nvPicPr>
        <p:blipFill>
          <a:blip r:embed="rId5" cstate="print"/>
          <a:stretch>
            <a:fillRect/>
          </a:stretch>
        </p:blipFill>
        <p:spPr>
          <a:xfrm>
            <a:off x="1835696" y="2564903"/>
            <a:ext cx="1296144" cy="815975"/>
          </a:xfrm>
          <a:prstGeom prst="rect">
            <a:avLst/>
          </a:prstGeom>
          <a:effectLst>
            <a:outerShdw blurRad="50800" dist="38100" dir="5400000" algn="t" rotWithShape="0">
              <a:prstClr val="black">
                <a:alpha val="40000"/>
              </a:prstClr>
            </a:outerShdw>
          </a:effectLst>
        </p:spPr>
      </p:pic>
      <p:pic>
        <p:nvPicPr>
          <p:cNvPr id="8" name="Рисунок 7" descr="ііі.jpg"/>
          <p:cNvPicPr>
            <a:picLocks noChangeAspect="1"/>
          </p:cNvPicPr>
          <p:nvPr/>
        </p:nvPicPr>
        <p:blipFill>
          <a:blip r:embed="rId6" cstate="print"/>
          <a:srcRect b="9091"/>
          <a:stretch>
            <a:fillRect/>
          </a:stretch>
        </p:blipFill>
        <p:spPr>
          <a:xfrm>
            <a:off x="3203848" y="2564904"/>
            <a:ext cx="1152127" cy="792088"/>
          </a:xfrm>
          <a:prstGeom prst="rect">
            <a:avLst/>
          </a:prstGeom>
          <a:effectLst>
            <a:outerShdw blurRad="50800" dist="38100" dir="5400000" algn="t" rotWithShape="0">
              <a:prstClr val="black">
                <a:alpha val="40000"/>
              </a:prstClr>
            </a:outerShdw>
          </a:effectLst>
        </p:spPr>
      </p:pic>
      <p:pic>
        <p:nvPicPr>
          <p:cNvPr id="9" name="Рисунок 8" descr="images.jpg"/>
          <p:cNvPicPr>
            <a:picLocks noChangeAspect="1"/>
          </p:cNvPicPr>
          <p:nvPr/>
        </p:nvPicPr>
        <p:blipFill>
          <a:blip r:embed="rId7" cstate="print"/>
          <a:stretch>
            <a:fillRect/>
          </a:stretch>
        </p:blipFill>
        <p:spPr>
          <a:xfrm>
            <a:off x="539552" y="3429000"/>
            <a:ext cx="1224136" cy="720080"/>
          </a:xfrm>
          <a:prstGeom prst="rect">
            <a:avLst/>
          </a:prstGeom>
          <a:effectLst>
            <a:outerShdw blurRad="50800" dist="38100" dir="5400000" algn="t" rotWithShape="0">
              <a:prstClr val="black">
                <a:alpha val="40000"/>
              </a:prstClr>
            </a:outerShdw>
          </a:effectLst>
        </p:spPr>
      </p:pic>
      <p:pic>
        <p:nvPicPr>
          <p:cNvPr id="10" name="Рисунок 9" descr="imgres.jpg"/>
          <p:cNvPicPr>
            <a:picLocks noChangeAspect="1"/>
          </p:cNvPicPr>
          <p:nvPr/>
        </p:nvPicPr>
        <p:blipFill>
          <a:blip r:embed="rId8" cstate="print"/>
          <a:stretch>
            <a:fillRect/>
          </a:stretch>
        </p:blipFill>
        <p:spPr>
          <a:xfrm>
            <a:off x="539552" y="4221088"/>
            <a:ext cx="1224136" cy="814606"/>
          </a:xfrm>
          <a:prstGeom prst="rect">
            <a:avLst/>
          </a:prstGeom>
          <a:effectLst>
            <a:outerShdw blurRad="50800" dist="38100" dir="5400000" algn="t" rotWithShape="0">
              <a:prstClr val="black">
                <a:alpha val="40000"/>
              </a:prstClr>
            </a:outerShdw>
          </a:effectLst>
        </p:spPr>
      </p:pic>
      <p:pic>
        <p:nvPicPr>
          <p:cNvPr id="11" name="Рисунок 10" descr="images.jpg"/>
          <p:cNvPicPr>
            <a:picLocks noChangeAspect="1"/>
          </p:cNvPicPr>
          <p:nvPr/>
        </p:nvPicPr>
        <p:blipFill>
          <a:blip r:embed="rId9" cstate="print"/>
          <a:stretch>
            <a:fillRect/>
          </a:stretch>
        </p:blipFill>
        <p:spPr>
          <a:xfrm>
            <a:off x="539553" y="5085185"/>
            <a:ext cx="1224136" cy="720080"/>
          </a:xfrm>
          <a:prstGeom prst="rect">
            <a:avLst/>
          </a:prstGeom>
          <a:effectLst>
            <a:outerShdw blurRad="50800" dist="38100" dir="5400000" algn="t" rotWithShape="0">
              <a:prstClr val="black">
                <a:alpha val="40000"/>
              </a:prstClr>
            </a:outerShdw>
          </a:effectLst>
        </p:spPr>
      </p:pic>
      <p:pic>
        <p:nvPicPr>
          <p:cNvPr id="12" name="Рисунок 11" descr="Russia_prapor.png"/>
          <p:cNvPicPr>
            <a:picLocks noChangeAspect="1"/>
          </p:cNvPicPr>
          <p:nvPr/>
        </p:nvPicPr>
        <p:blipFill>
          <a:blip r:embed="rId10" cstate="print"/>
          <a:stretch>
            <a:fillRect/>
          </a:stretch>
        </p:blipFill>
        <p:spPr>
          <a:xfrm>
            <a:off x="1835697" y="5085184"/>
            <a:ext cx="1188132" cy="720080"/>
          </a:xfrm>
          <a:prstGeom prst="rect">
            <a:avLst/>
          </a:prstGeom>
          <a:effectLst>
            <a:outerShdw blurRad="50800" dist="38100" dir="5400000" algn="t" rotWithShape="0">
              <a:prstClr val="black">
                <a:alpha val="40000"/>
              </a:prstClr>
            </a:outerShdw>
          </a:effectLst>
        </p:spPr>
      </p:pic>
      <p:pic>
        <p:nvPicPr>
          <p:cNvPr id="13" name="Рисунок 12" descr="Flag_USA.png"/>
          <p:cNvPicPr>
            <a:picLocks noChangeAspect="1"/>
          </p:cNvPicPr>
          <p:nvPr/>
        </p:nvPicPr>
        <p:blipFill>
          <a:blip r:embed="rId11" cstate="print"/>
          <a:stretch>
            <a:fillRect/>
          </a:stretch>
        </p:blipFill>
        <p:spPr>
          <a:xfrm>
            <a:off x="539552" y="5877272"/>
            <a:ext cx="1440160" cy="758484"/>
          </a:xfrm>
          <a:prstGeom prst="rect">
            <a:avLst/>
          </a:prstGeom>
          <a:effectLst>
            <a:outerShdw blurRad="50800" dist="38100" dir="5400000" algn="t" rotWithShape="0">
              <a:prstClr val="black">
                <a:alpha val="40000"/>
              </a:prstClr>
            </a:outerShdw>
          </a:effectLst>
        </p:spPr>
      </p:pic>
      <p:sp>
        <p:nvSpPr>
          <p:cNvPr id="14" name="Прямоугольник 13"/>
          <p:cNvSpPr/>
          <p:nvPr/>
        </p:nvSpPr>
        <p:spPr>
          <a:xfrm>
            <a:off x="1907704" y="1844824"/>
            <a:ext cx="4692310" cy="523220"/>
          </a:xfrm>
          <a:prstGeom prst="rect">
            <a:avLst/>
          </a:prstGeom>
          <a:solidFill>
            <a:srgbClr val="FFFFFF"/>
          </a:solidFill>
          <a:effectLst>
            <a:outerShdw blurRad="50800" dist="38100" dir="2700000" algn="tl" rotWithShape="0">
              <a:prstClr val="black">
                <a:alpha val="40000"/>
              </a:prstClr>
            </a:outerShdw>
          </a:effectLst>
        </p:spPr>
        <p:txBody>
          <a:bodyPr wrap="none">
            <a:spAutoFit/>
          </a:bodyPr>
          <a:lstStyle/>
          <a:p>
            <a:r>
              <a:rPr lang="ru-RU" sz="2800" dirty="0">
                <a:solidFill>
                  <a:srgbClr val="0072C6"/>
                </a:solidFill>
              </a:rPr>
              <a:t> у </a:t>
            </a:r>
            <a:r>
              <a:rPr lang="ru-RU" sz="2800" dirty="0" err="1">
                <a:solidFill>
                  <a:srgbClr val="0072C6"/>
                </a:solidFill>
              </a:rPr>
              <a:t>Німеччині</a:t>
            </a:r>
            <a:r>
              <a:rPr lang="ru-RU" sz="2800" dirty="0">
                <a:solidFill>
                  <a:srgbClr val="0072C6"/>
                </a:solidFill>
              </a:rPr>
              <a:t> - в 1871-1873 </a:t>
            </a:r>
            <a:r>
              <a:rPr lang="ru-RU" sz="2800" dirty="0" err="1">
                <a:solidFill>
                  <a:srgbClr val="0072C6"/>
                </a:solidFill>
              </a:rPr>
              <a:t>pp</a:t>
            </a:r>
            <a:r>
              <a:rPr lang="ru-RU" sz="2800" dirty="0">
                <a:solidFill>
                  <a:srgbClr val="0072C6"/>
                </a:solidFill>
              </a:rPr>
              <a:t>.</a:t>
            </a:r>
            <a:endParaRPr lang="uk-UA" sz="2800" dirty="0">
              <a:solidFill>
                <a:srgbClr val="0072C6"/>
              </a:solidFill>
            </a:endParaRPr>
          </a:p>
        </p:txBody>
      </p:sp>
      <p:sp>
        <p:nvSpPr>
          <p:cNvPr id="15" name="Прямоугольник 14"/>
          <p:cNvSpPr/>
          <p:nvPr/>
        </p:nvSpPr>
        <p:spPr>
          <a:xfrm>
            <a:off x="4427984" y="2780928"/>
            <a:ext cx="3677610" cy="353943"/>
          </a:xfrm>
          <a:prstGeom prst="rect">
            <a:avLst/>
          </a:prstGeom>
          <a:solidFill>
            <a:srgbClr val="FFFFFF"/>
          </a:solidFill>
          <a:effectLst>
            <a:outerShdw blurRad="50800" dist="38100" dir="2700000" algn="tl" rotWithShape="0">
              <a:prstClr val="black">
                <a:alpha val="40000"/>
              </a:prstClr>
            </a:outerShdw>
          </a:effectLst>
        </p:spPr>
        <p:txBody>
          <a:bodyPr wrap="none">
            <a:spAutoFit/>
          </a:bodyPr>
          <a:lstStyle/>
          <a:p>
            <a:r>
              <a:rPr lang="ru-RU" sz="1700" dirty="0"/>
              <a:t> </a:t>
            </a:r>
            <a:r>
              <a:rPr lang="ru-RU" sz="1700" dirty="0">
                <a:solidFill>
                  <a:srgbClr val="0072C6"/>
                </a:solidFill>
              </a:rPr>
              <a:t>у </a:t>
            </a:r>
            <a:r>
              <a:rPr lang="ru-RU" sz="1700" dirty="0" err="1">
                <a:solidFill>
                  <a:srgbClr val="0072C6"/>
                </a:solidFill>
              </a:rPr>
              <a:t>Швеції</a:t>
            </a:r>
            <a:r>
              <a:rPr lang="ru-RU" sz="1700" dirty="0">
                <a:solidFill>
                  <a:srgbClr val="0072C6"/>
                </a:solidFill>
              </a:rPr>
              <a:t>, </a:t>
            </a:r>
            <a:r>
              <a:rPr lang="ru-RU" sz="1700" dirty="0" err="1">
                <a:solidFill>
                  <a:srgbClr val="0072C6"/>
                </a:solidFill>
              </a:rPr>
              <a:t>Норвегії</a:t>
            </a:r>
            <a:r>
              <a:rPr lang="ru-RU" sz="1700" dirty="0">
                <a:solidFill>
                  <a:srgbClr val="0072C6"/>
                </a:solidFill>
              </a:rPr>
              <a:t> та </a:t>
            </a:r>
            <a:r>
              <a:rPr lang="ru-RU" sz="1700" dirty="0" err="1">
                <a:solidFill>
                  <a:srgbClr val="0072C6"/>
                </a:solidFill>
              </a:rPr>
              <a:t>Данії</a:t>
            </a:r>
            <a:r>
              <a:rPr lang="ru-RU" sz="1700" dirty="0">
                <a:solidFill>
                  <a:srgbClr val="0072C6"/>
                </a:solidFill>
              </a:rPr>
              <a:t> - в 1873 </a:t>
            </a:r>
            <a:r>
              <a:rPr lang="ru-RU" sz="1700" dirty="0" err="1">
                <a:solidFill>
                  <a:srgbClr val="0072C6"/>
                </a:solidFill>
              </a:rPr>
              <a:t>p</a:t>
            </a:r>
            <a:r>
              <a:rPr lang="ru-RU" sz="1700" dirty="0" smtClean="0">
                <a:solidFill>
                  <a:srgbClr val="0072C6"/>
                </a:solidFill>
              </a:rPr>
              <a:t>.</a:t>
            </a:r>
            <a:endParaRPr lang="uk-UA" sz="1700" dirty="0">
              <a:solidFill>
                <a:srgbClr val="0072C6"/>
              </a:solidFill>
            </a:endParaRPr>
          </a:p>
        </p:txBody>
      </p:sp>
      <p:sp>
        <p:nvSpPr>
          <p:cNvPr id="16" name="Прямоугольник 15"/>
          <p:cNvSpPr/>
          <p:nvPr/>
        </p:nvSpPr>
        <p:spPr>
          <a:xfrm>
            <a:off x="1835696" y="3573016"/>
            <a:ext cx="3647152" cy="461665"/>
          </a:xfrm>
          <a:prstGeom prst="rect">
            <a:avLst/>
          </a:prstGeom>
          <a:solidFill>
            <a:srgbClr val="FFFFFF"/>
          </a:solidFill>
          <a:effectLst>
            <a:outerShdw blurRad="50800" dist="38100" dir="2700000" algn="tl" rotWithShape="0">
              <a:prstClr val="black">
                <a:alpha val="40000"/>
              </a:prstClr>
            </a:outerShdw>
          </a:effectLst>
        </p:spPr>
        <p:txBody>
          <a:bodyPr wrap="none">
            <a:spAutoFit/>
          </a:bodyPr>
          <a:lstStyle/>
          <a:p>
            <a:r>
              <a:rPr lang="ru-RU" sz="2400" dirty="0">
                <a:solidFill>
                  <a:srgbClr val="0072C6"/>
                </a:solidFill>
              </a:rPr>
              <a:t>у </a:t>
            </a:r>
            <a:r>
              <a:rPr lang="ru-RU" sz="2400" dirty="0" err="1">
                <a:solidFill>
                  <a:srgbClr val="0072C6"/>
                </a:solidFill>
              </a:rPr>
              <a:t>Франції</a:t>
            </a:r>
            <a:r>
              <a:rPr lang="ru-RU" sz="2400" dirty="0">
                <a:solidFill>
                  <a:srgbClr val="0072C6"/>
                </a:solidFill>
              </a:rPr>
              <a:t> - в 1876-1878 </a:t>
            </a:r>
            <a:r>
              <a:rPr lang="ru-RU" sz="2400" dirty="0" err="1">
                <a:solidFill>
                  <a:srgbClr val="0072C6"/>
                </a:solidFill>
              </a:rPr>
              <a:t>pp</a:t>
            </a:r>
            <a:r>
              <a:rPr lang="ru-RU" sz="2400" dirty="0">
                <a:solidFill>
                  <a:srgbClr val="0072C6"/>
                </a:solidFill>
              </a:rPr>
              <a:t>.</a:t>
            </a:r>
            <a:endParaRPr lang="uk-UA" sz="2400" dirty="0">
              <a:solidFill>
                <a:srgbClr val="0072C6"/>
              </a:solidFill>
            </a:endParaRPr>
          </a:p>
        </p:txBody>
      </p:sp>
      <p:sp>
        <p:nvSpPr>
          <p:cNvPr id="17" name="Прямоугольник 16"/>
          <p:cNvSpPr/>
          <p:nvPr/>
        </p:nvSpPr>
        <p:spPr>
          <a:xfrm>
            <a:off x="1835696" y="4365104"/>
            <a:ext cx="3082895" cy="523220"/>
          </a:xfrm>
          <a:prstGeom prst="rect">
            <a:avLst/>
          </a:prstGeom>
          <a:solidFill>
            <a:srgbClr val="FFFFFF"/>
          </a:solidFill>
          <a:effectLst>
            <a:outerShdw blurRad="50800" dist="38100" dir="2700000" algn="tl" rotWithShape="0">
              <a:prstClr val="black">
                <a:alpha val="40000"/>
              </a:prstClr>
            </a:outerShdw>
          </a:effectLst>
        </p:spPr>
        <p:txBody>
          <a:bodyPr wrap="none">
            <a:spAutoFit/>
          </a:bodyPr>
          <a:lstStyle/>
          <a:p>
            <a:r>
              <a:rPr lang="ru-RU" sz="2800" dirty="0">
                <a:solidFill>
                  <a:srgbClr val="0072C6"/>
                </a:solidFill>
              </a:rPr>
              <a:t>в </a:t>
            </a:r>
            <a:r>
              <a:rPr lang="ru-RU" sz="2800" dirty="0" err="1">
                <a:solidFill>
                  <a:srgbClr val="0072C6"/>
                </a:solidFill>
              </a:rPr>
              <a:t>Австрії</a:t>
            </a:r>
            <a:r>
              <a:rPr lang="ru-RU" sz="2800" dirty="0">
                <a:solidFill>
                  <a:srgbClr val="0072C6"/>
                </a:solidFill>
              </a:rPr>
              <a:t> - </a:t>
            </a:r>
            <a:r>
              <a:rPr lang="ru-RU" sz="2800" dirty="0" err="1">
                <a:solidFill>
                  <a:srgbClr val="0072C6"/>
                </a:solidFill>
              </a:rPr>
              <a:t>в</a:t>
            </a:r>
            <a:r>
              <a:rPr lang="ru-RU" sz="2800" dirty="0">
                <a:solidFill>
                  <a:srgbClr val="0072C6"/>
                </a:solidFill>
              </a:rPr>
              <a:t> 1892 </a:t>
            </a:r>
            <a:r>
              <a:rPr lang="ru-RU" sz="2800" dirty="0" err="1">
                <a:solidFill>
                  <a:srgbClr val="0072C6"/>
                </a:solidFill>
              </a:rPr>
              <a:t>p</a:t>
            </a:r>
            <a:r>
              <a:rPr lang="ru-RU" sz="2800" dirty="0">
                <a:solidFill>
                  <a:srgbClr val="0072C6"/>
                </a:solidFill>
              </a:rPr>
              <a:t>.</a:t>
            </a:r>
            <a:endParaRPr lang="uk-UA" sz="2800" dirty="0">
              <a:solidFill>
                <a:srgbClr val="0072C6"/>
              </a:solidFill>
            </a:endParaRPr>
          </a:p>
        </p:txBody>
      </p:sp>
      <p:sp>
        <p:nvSpPr>
          <p:cNvPr id="18" name="Прямоугольник 17"/>
          <p:cNvSpPr/>
          <p:nvPr/>
        </p:nvSpPr>
        <p:spPr>
          <a:xfrm>
            <a:off x="3059832" y="5157192"/>
            <a:ext cx="4058675" cy="523220"/>
          </a:xfrm>
          <a:prstGeom prst="rect">
            <a:avLst/>
          </a:prstGeom>
          <a:solidFill>
            <a:srgbClr val="FFFFFF"/>
          </a:solidFill>
          <a:effectLst>
            <a:outerShdw blurRad="50800" dist="38100" dir="2700000" algn="tl" rotWithShape="0">
              <a:prstClr val="black">
                <a:alpha val="40000"/>
              </a:prstClr>
            </a:outerShdw>
          </a:effectLst>
        </p:spPr>
        <p:txBody>
          <a:bodyPr wrap="none">
            <a:spAutoFit/>
          </a:bodyPr>
          <a:lstStyle/>
          <a:p>
            <a:r>
              <a:rPr lang="ru-RU" sz="2800" dirty="0">
                <a:solidFill>
                  <a:srgbClr val="0072C6"/>
                </a:solidFill>
              </a:rPr>
              <a:t>у </a:t>
            </a:r>
            <a:r>
              <a:rPr lang="ru-RU" sz="2800" dirty="0" err="1">
                <a:solidFill>
                  <a:srgbClr val="0072C6"/>
                </a:solidFill>
              </a:rPr>
              <a:t>Росії</a:t>
            </a:r>
            <a:r>
              <a:rPr lang="ru-RU" sz="2800" dirty="0">
                <a:solidFill>
                  <a:srgbClr val="0072C6"/>
                </a:solidFill>
              </a:rPr>
              <a:t> та </a:t>
            </a:r>
            <a:r>
              <a:rPr lang="ru-RU" sz="2800" dirty="0" err="1">
                <a:solidFill>
                  <a:srgbClr val="0072C6"/>
                </a:solidFill>
              </a:rPr>
              <a:t>Японії</a:t>
            </a:r>
            <a:r>
              <a:rPr lang="ru-RU" sz="2800" dirty="0">
                <a:solidFill>
                  <a:srgbClr val="0072C6"/>
                </a:solidFill>
              </a:rPr>
              <a:t> - в 1837р.</a:t>
            </a:r>
            <a:endParaRPr lang="uk-UA" sz="2800" dirty="0">
              <a:solidFill>
                <a:srgbClr val="0072C6"/>
              </a:solidFill>
            </a:endParaRPr>
          </a:p>
        </p:txBody>
      </p:sp>
      <p:sp>
        <p:nvSpPr>
          <p:cNvPr id="19" name="Прямоугольник 18"/>
          <p:cNvSpPr/>
          <p:nvPr/>
        </p:nvSpPr>
        <p:spPr>
          <a:xfrm>
            <a:off x="2123728" y="6021288"/>
            <a:ext cx="2585964" cy="523220"/>
          </a:xfrm>
          <a:prstGeom prst="rect">
            <a:avLst/>
          </a:prstGeom>
          <a:solidFill>
            <a:srgbClr val="FFFFFF"/>
          </a:solidFill>
          <a:effectLst>
            <a:outerShdw blurRad="50800" dist="38100" dir="2700000" algn="tl" rotWithShape="0">
              <a:prstClr val="black">
                <a:alpha val="40000"/>
              </a:prstClr>
            </a:outerShdw>
          </a:effectLst>
        </p:spPr>
        <p:txBody>
          <a:bodyPr wrap="none">
            <a:spAutoFit/>
          </a:bodyPr>
          <a:lstStyle/>
          <a:p>
            <a:r>
              <a:rPr lang="uk-UA" sz="2800" dirty="0">
                <a:solidFill>
                  <a:srgbClr val="0072C6"/>
                </a:solidFill>
              </a:rPr>
              <a:t>у США - в 1900р</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404664"/>
            <a:ext cx="8208912" cy="2664295"/>
          </a:xfrm>
          <a:solidFill>
            <a:srgbClr val="FFFFFF"/>
          </a:solidFill>
        </p:spPr>
        <p:txBody>
          <a:bodyPr>
            <a:normAutofit fontScale="77500" lnSpcReduction="20000"/>
          </a:bodyPr>
          <a:lstStyle/>
          <a:p>
            <a:r>
              <a:rPr lang="uk-UA" dirty="0">
                <a:solidFill>
                  <a:srgbClr val="0072C6"/>
                </a:solidFill>
              </a:rPr>
              <a:t>Золотий стандарт фактично був стандартом фунта </a:t>
            </a:r>
            <a:r>
              <a:rPr lang="uk-UA" dirty="0" err="1" smtClean="0">
                <a:solidFill>
                  <a:srgbClr val="0072C6"/>
                </a:solidFill>
              </a:rPr>
              <a:t>стер-лінгів</a:t>
            </a:r>
            <a:r>
              <a:rPr lang="uk-UA" dirty="0">
                <a:solidFill>
                  <a:srgbClr val="0072C6"/>
                </a:solidFill>
              </a:rPr>
              <a:t>, бо більшість країн у </a:t>
            </a:r>
            <a:r>
              <a:rPr lang="en-US" dirty="0">
                <a:solidFill>
                  <a:srgbClr val="0072C6"/>
                </a:solidFill>
              </a:rPr>
              <a:t>XIX </a:t>
            </a:r>
            <a:r>
              <a:rPr lang="uk-UA" dirty="0">
                <a:solidFill>
                  <a:srgbClr val="0072C6"/>
                </a:solidFill>
              </a:rPr>
              <a:t>ст. проводили політику </a:t>
            </a:r>
            <a:r>
              <a:rPr lang="uk-UA" dirty="0" smtClean="0">
                <a:solidFill>
                  <a:srgbClr val="0072C6"/>
                </a:solidFill>
              </a:rPr>
              <a:t>збереження </a:t>
            </a:r>
            <a:r>
              <a:rPr lang="uk-UA" dirty="0">
                <a:solidFill>
                  <a:srgbClr val="0072C6"/>
                </a:solidFill>
              </a:rPr>
              <a:t>стабільної вартості своїх валют через </a:t>
            </a:r>
            <a:r>
              <a:rPr lang="uk-UA" dirty="0" err="1" smtClean="0">
                <a:solidFill>
                  <a:srgbClr val="0072C6"/>
                </a:solidFill>
              </a:rPr>
              <a:t>пере-ведення</a:t>
            </a:r>
            <a:r>
              <a:rPr lang="uk-UA" dirty="0" smtClean="0">
                <a:solidFill>
                  <a:srgbClr val="0072C6"/>
                </a:solidFill>
              </a:rPr>
              <a:t> </a:t>
            </a:r>
            <a:r>
              <a:rPr lang="uk-UA" dirty="0">
                <a:solidFill>
                  <a:srgbClr val="0072C6"/>
                </a:solidFill>
              </a:rPr>
              <a:t>їх у фунти стерлінгів.</a:t>
            </a:r>
            <a:r>
              <a:rPr lang="uk-UA" dirty="0" smtClean="0">
                <a:solidFill>
                  <a:srgbClr val="0072C6"/>
                </a:solidFill>
              </a:rPr>
              <a:t/>
            </a:r>
            <a:br>
              <a:rPr lang="uk-UA" dirty="0" smtClean="0">
                <a:solidFill>
                  <a:srgbClr val="0072C6"/>
                </a:solidFill>
              </a:rPr>
            </a:br>
            <a:r>
              <a:rPr lang="uk-UA" dirty="0">
                <a:solidFill>
                  <a:srgbClr val="0072C6"/>
                </a:solidFill>
              </a:rPr>
              <a:t>Великобританія мала перевагу країни, що на той час не брала участі у війнах. Це сприяло формуванню її іміджу як зразка фінансової стабільності та обережності</a:t>
            </a:r>
            <a:r>
              <a:rPr lang="uk-UA" dirty="0" smtClean="0">
                <a:solidFill>
                  <a:srgbClr val="0072C6"/>
                </a:solidFill>
              </a:rPr>
              <a:t>.</a:t>
            </a:r>
          </a:p>
          <a:p>
            <a:r>
              <a:rPr lang="ru-RU" dirty="0" err="1">
                <a:solidFill>
                  <a:srgbClr val="0072C6"/>
                </a:solidFill>
              </a:rPr>
              <a:t>Золотий</a:t>
            </a:r>
            <a:r>
              <a:rPr lang="ru-RU" dirty="0">
                <a:solidFill>
                  <a:srgbClr val="0072C6"/>
                </a:solidFill>
              </a:rPr>
              <a:t> </a:t>
            </a:r>
            <a:r>
              <a:rPr lang="ru-RU" dirty="0" err="1">
                <a:solidFill>
                  <a:srgbClr val="0072C6"/>
                </a:solidFill>
              </a:rPr>
              <a:t>монометалізм</a:t>
            </a:r>
            <a:r>
              <a:rPr lang="ru-RU" dirty="0">
                <a:solidFill>
                  <a:srgbClr val="0072C6"/>
                </a:solidFill>
              </a:rPr>
              <a:t> </a:t>
            </a:r>
            <a:r>
              <a:rPr lang="ru-RU" dirty="0" err="1">
                <a:solidFill>
                  <a:srgbClr val="0072C6"/>
                </a:solidFill>
              </a:rPr>
              <a:t>існував</a:t>
            </a:r>
            <a:r>
              <a:rPr lang="ru-RU" dirty="0">
                <a:solidFill>
                  <a:srgbClr val="0072C6"/>
                </a:solidFill>
              </a:rPr>
              <a:t> у </a:t>
            </a:r>
            <a:r>
              <a:rPr lang="ru-RU" dirty="0" err="1">
                <a:solidFill>
                  <a:srgbClr val="0072C6"/>
                </a:solidFill>
              </a:rPr>
              <a:t>кількох</a:t>
            </a:r>
            <a:r>
              <a:rPr lang="ru-RU" dirty="0">
                <a:solidFill>
                  <a:srgbClr val="0072C6"/>
                </a:solidFill>
              </a:rPr>
              <a:t> формах:</a:t>
            </a:r>
            <a:endParaRPr lang="uk-UA" dirty="0">
              <a:solidFill>
                <a:srgbClr val="0072C6"/>
              </a:solidFill>
            </a:endParaRPr>
          </a:p>
        </p:txBody>
      </p:sp>
      <p:graphicFrame>
        <p:nvGraphicFramePr>
          <p:cNvPr id="4" name="Схема 3"/>
          <p:cNvGraphicFramePr/>
          <p:nvPr/>
        </p:nvGraphicFramePr>
        <p:xfrm>
          <a:off x="395536" y="3212976"/>
          <a:ext cx="8496944" cy="3096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7030A0"/>
          </a:solidFill>
        </p:spPr>
        <p:txBody>
          <a:bodyPr>
            <a:normAutofit fontScale="90000"/>
          </a:bodyPr>
          <a:lstStyle/>
          <a:p>
            <a:r>
              <a:rPr lang="ru-RU" dirty="0" err="1">
                <a:solidFill>
                  <a:schemeClr val="bg1"/>
                </a:solidFill>
              </a:rPr>
              <a:t>Класичною</a:t>
            </a:r>
            <a:r>
              <a:rPr lang="ru-RU" dirty="0">
                <a:solidFill>
                  <a:schemeClr val="bg1"/>
                </a:solidFill>
              </a:rPr>
              <a:t> формою </a:t>
            </a:r>
            <a:r>
              <a:rPr lang="ru-RU" dirty="0" err="1">
                <a:solidFill>
                  <a:schemeClr val="bg1"/>
                </a:solidFill>
              </a:rPr>
              <a:t>вважається</a:t>
            </a:r>
            <a:r>
              <a:rPr lang="ru-RU" dirty="0">
                <a:solidFill>
                  <a:schemeClr val="bg1"/>
                </a:solidFill>
              </a:rPr>
              <a:t> </a:t>
            </a:r>
            <a:r>
              <a:rPr lang="ru-RU" dirty="0" err="1">
                <a:solidFill>
                  <a:schemeClr val="bg1"/>
                </a:solidFill>
              </a:rPr>
              <a:t>золотомонетний</a:t>
            </a:r>
            <a:r>
              <a:rPr lang="ru-RU" dirty="0">
                <a:solidFill>
                  <a:schemeClr val="bg1"/>
                </a:solidFill>
              </a:rPr>
              <a:t> стандарт, за </a:t>
            </a:r>
            <a:r>
              <a:rPr lang="ru-RU" dirty="0" err="1">
                <a:solidFill>
                  <a:schemeClr val="bg1"/>
                </a:solidFill>
              </a:rPr>
              <a:t>якого</a:t>
            </a:r>
            <a:r>
              <a:rPr lang="ru-RU" dirty="0">
                <a:solidFill>
                  <a:schemeClr val="bg1"/>
                </a:solidFill>
              </a:rPr>
              <a:t>:</a:t>
            </a:r>
            <a:endParaRPr lang="uk-UA" dirty="0">
              <a:solidFill>
                <a:schemeClr val="bg1"/>
              </a:solidFill>
            </a:endParaRPr>
          </a:p>
        </p:txBody>
      </p:sp>
      <p:sp>
        <p:nvSpPr>
          <p:cNvPr id="3" name="Содержимое 2"/>
          <p:cNvSpPr>
            <a:spLocks noGrp="1"/>
          </p:cNvSpPr>
          <p:nvPr>
            <p:ph idx="1"/>
          </p:nvPr>
        </p:nvSpPr>
        <p:spPr>
          <a:xfrm>
            <a:off x="457200" y="1600200"/>
            <a:ext cx="8229600" cy="4709120"/>
          </a:xfrm>
          <a:solidFill>
            <a:srgbClr val="FFFFFF">
              <a:alpha val="60000"/>
            </a:srgbClr>
          </a:solidFill>
        </p:spPr>
        <p:txBody>
          <a:bodyPr>
            <a:normAutofit fontScale="85000" lnSpcReduction="20000"/>
          </a:bodyPr>
          <a:lstStyle/>
          <a:p>
            <a:pPr>
              <a:buFont typeface="Wingdings" pitchFamily="2" charset="2"/>
              <a:buChar char="§"/>
            </a:pPr>
            <a:r>
              <a:rPr lang="uk-UA" dirty="0" smtClean="0">
                <a:solidFill>
                  <a:srgbClr val="7030A0"/>
                </a:solidFill>
              </a:rPr>
              <a:t>золото </a:t>
            </a:r>
            <a:r>
              <a:rPr lang="uk-UA" dirty="0">
                <a:solidFill>
                  <a:srgbClr val="7030A0"/>
                </a:solidFill>
              </a:rPr>
              <a:t>виконувало всі функції грошей</a:t>
            </a:r>
            <a:r>
              <a:rPr lang="uk-UA" dirty="0" smtClean="0">
                <a:solidFill>
                  <a:srgbClr val="7030A0"/>
                </a:solidFill>
              </a:rPr>
              <a:t>;</a:t>
            </a:r>
            <a:endParaRPr lang="en-US" dirty="0" smtClean="0">
              <a:solidFill>
                <a:srgbClr val="7030A0"/>
              </a:solidFill>
            </a:endParaRPr>
          </a:p>
          <a:p>
            <a:pPr>
              <a:buFont typeface="Wingdings" pitchFamily="2" charset="2"/>
              <a:buChar char="§"/>
            </a:pPr>
            <a:r>
              <a:rPr lang="uk-UA" dirty="0" smtClean="0">
                <a:solidFill>
                  <a:srgbClr val="7030A0"/>
                </a:solidFill>
              </a:rPr>
              <a:t> </a:t>
            </a:r>
            <a:r>
              <a:rPr lang="uk-UA" dirty="0">
                <a:solidFill>
                  <a:srgbClr val="7030A0"/>
                </a:solidFill>
              </a:rPr>
              <a:t>в обігу перебували золоті монети. Уведення в обіг золотих монет не викликало ажіотажного попиту на них. Навпаки, їх часто намагалися позбутися як </a:t>
            </a:r>
            <a:r>
              <a:rPr lang="uk-UA" dirty="0" smtClean="0">
                <a:solidFill>
                  <a:srgbClr val="7030A0"/>
                </a:solidFill>
              </a:rPr>
              <a:t>незручних </a:t>
            </a:r>
            <a:r>
              <a:rPr lang="uk-UA" dirty="0">
                <a:solidFill>
                  <a:srgbClr val="7030A0"/>
                </a:solidFill>
              </a:rPr>
              <a:t>в </a:t>
            </a:r>
            <a:r>
              <a:rPr lang="uk-UA" dirty="0" smtClean="0">
                <a:solidFill>
                  <a:srgbClr val="7030A0"/>
                </a:solidFill>
              </a:rPr>
              <a:t>обігу;</a:t>
            </a:r>
            <a:endParaRPr lang="en-US" dirty="0" smtClean="0">
              <a:solidFill>
                <a:srgbClr val="7030A0"/>
              </a:solidFill>
            </a:endParaRPr>
          </a:p>
          <a:p>
            <a:pPr>
              <a:buFont typeface="Wingdings" pitchFamily="2" charset="2"/>
              <a:buChar char="§"/>
            </a:pPr>
            <a:r>
              <a:rPr lang="uk-UA" dirty="0" smtClean="0">
                <a:solidFill>
                  <a:srgbClr val="7030A0"/>
                </a:solidFill>
              </a:rPr>
              <a:t>відкрите </a:t>
            </a:r>
            <a:r>
              <a:rPr lang="uk-UA" dirty="0">
                <a:solidFill>
                  <a:srgbClr val="7030A0"/>
                </a:solidFill>
              </a:rPr>
              <a:t>карбування монет із фіксованим золотим вмістом. </a:t>
            </a:r>
            <a:r>
              <a:rPr lang="uk-UA" b="1" dirty="0">
                <a:solidFill>
                  <a:srgbClr val="AC193D"/>
                </a:solidFill>
              </a:rPr>
              <a:t>Англійський фунт стерлінгів містив 7,32 г золота, долар - 1,5, франк - 0,29, марка - 0,35, </a:t>
            </a:r>
            <a:r>
              <a:rPr lang="uk-UA" b="1" dirty="0" smtClean="0">
                <a:solidFill>
                  <a:srgbClr val="AC193D"/>
                </a:solidFill>
              </a:rPr>
              <a:t>російський </a:t>
            </a:r>
            <a:r>
              <a:rPr lang="uk-UA" b="1" dirty="0">
                <a:solidFill>
                  <a:srgbClr val="AC193D"/>
                </a:solidFill>
              </a:rPr>
              <a:t>рубль - 0,77 </a:t>
            </a:r>
            <a:r>
              <a:rPr lang="uk-UA" b="1" dirty="0" smtClean="0">
                <a:solidFill>
                  <a:srgbClr val="AC193D"/>
                </a:solidFill>
              </a:rPr>
              <a:t>г;</a:t>
            </a:r>
            <a:endParaRPr lang="en-US" b="1" dirty="0" smtClean="0">
              <a:solidFill>
                <a:srgbClr val="AC193D"/>
              </a:solidFill>
            </a:endParaRPr>
          </a:p>
          <a:p>
            <a:pPr>
              <a:buFont typeface="Wingdings" pitchFamily="2" charset="2"/>
              <a:buChar char="§"/>
            </a:pPr>
            <a:r>
              <a:rPr lang="uk-UA" dirty="0" smtClean="0">
                <a:solidFill>
                  <a:srgbClr val="7030A0"/>
                </a:solidFill>
              </a:rPr>
              <a:t>вільний </a:t>
            </a:r>
            <a:r>
              <a:rPr lang="uk-UA" dirty="0">
                <a:solidFill>
                  <a:srgbClr val="7030A0"/>
                </a:solidFill>
              </a:rPr>
              <a:t>рух золота та іноземної валюти між </a:t>
            </a:r>
            <a:r>
              <a:rPr lang="uk-UA" dirty="0" err="1" smtClean="0">
                <a:solidFill>
                  <a:srgbClr val="7030A0"/>
                </a:solidFill>
              </a:rPr>
              <a:t>особа-ми</a:t>
            </a:r>
            <a:r>
              <a:rPr lang="uk-UA" dirty="0" smtClean="0">
                <a:solidFill>
                  <a:srgbClr val="7030A0"/>
                </a:solidFill>
              </a:rPr>
              <a:t> та </a:t>
            </a:r>
            <a:r>
              <a:rPr lang="uk-UA" dirty="0">
                <a:solidFill>
                  <a:srgbClr val="7030A0"/>
                </a:solidFill>
              </a:rPr>
              <a:t>країнами, завдяки чому відхилення валютних курсів від валютних паритетів відбувалося лише в межах "золотих точок".</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0072C6"/>
          </a:solidFill>
        </p:spPr>
        <p:txBody>
          <a:bodyPr>
            <a:noAutofit/>
          </a:bodyPr>
          <a:lstStyle/>
          <a:p>
            <a:r>
              <a:rPr lang="ru-RU" sz="2000" dirty="0" err="1">
                <a:solidFill>
                  <a:schemeClr val="bg1"/>
                </a:solidFill>
              </a:rPr>
              <a:t>Рівновага</a:t>
            </a:r>
            <a:r>
              <a:rPr lang="ru-RU" sz="2000" dirty="0">
                <a:solidFill>
                  <a:schemeClr val="bg1"/>
                </a:solidFill>
              </a:rPr>
              <a:t> </a:t>
            </a:r>
            <a:r>
              <a:rPr lang="ru-RU" sz="2000" dirty="0" err="1">
                <a:solidFill>
                  <a:schemeClr val="bg1"/>
                </a:solidFill>
              </a:rPr>
              <a:t>підтримувалася</a:t>
            </a:r>
            <a:r>
              <a:rPr lang="ru-RU" sz="2000" dirty="0">
                <a:solidFill>
                  <a:schemeClr val="bg1"/>
                </a:solidFill>
              </a:rPr>
              <a:t> через </a:t>
            </a:r>
            <a:r>
              <a:rPr lang="ru-RU" sz="2000" dirty="0" err="1">
                <a:solidFill>
                  <a:schemeClr val="bg1"/>
                </a:solidFill>
              </a:rPr>
              <a:t>суворий</a:t>
            </a:r>
            <a:r>
              <a:rPr lang="ru-RU" sz="2000" dirty="0">
                <a:solidFill>
                  <a:schemeClr val="bg1"/>
                </a:solidFill>
              </a:rPr>
              <a:t> контроль </a:t>
            </a:r>
            <a:r>
              <a:rPr lang="ru-RU" sz="2000" dirty="0" err="1">
                <a:solidFill>
                  <a:schemeClr val="bg1"/>
                </a:solidFill>
              </a:rPr>
              <a:t>з</a:t>
            </a:r>
            <a:r>
              <a:rPr lang="ru-RU" sz="2000" dirty="0">
                <a:solidFill>
                  <a:schemeClr val="bg1"/>
                </a:solidFill>
              </a:rPr>
              <a:t> боку центрального </a:t>
            </a:r>
            <a:r>
              <a:rPr lang="ru-RU" sz="2000" dirty="0" err="1">
                <a:solidFill>
                  <a:schemeClr val="bg1"/>
                </a:solidFill>
              </a:rPr>
              <a:t>емісійного</a:t>
            </a:r>
            <a:r>
              <a:rPr lang="ru-RU" sz="2000" dirty="0">
                <a:solidFill>
                  <a:schemeClr val="bg1"/>
                </a:solidFill>
              </a:rPr>
              <a:t> банку. </a:t>
            </a:r>
            <a:r>
              <a:rPr lang="ru-RU" sz="2000" dirty="0" err="1">
                <a:solidFill>
                  <a:schemeClr val="bg1"/>
                </a:solidFill>
              </a:rPr>
              <a:t>Залежно</a:t>
            </a:r>
            <a:r>
              <a:rPr lang="ru-RU" sz="2000" dirty="0">
                <a:solidFill>
                  <a:schemeClr val="bg1"/>
                </a:solidFill>
              </a:rPr>
              <a:t> </a:t>
            </a:r>
            <a:r>
              <a:rPr lang="ru-RU" sz="2000" dirty="0" err="1">
                <a:solidFill>
                  <a:schemeClr val="bg1"/>
                </a:solidFill>
              </a:rPr>
              <a:t>від</a:t>
            </a:r>
            <a:r>
              <a:rPr lang="ru-RU" sz="2000" dirty="0">
                <a:solidFill>
                  <a:schemeClr val="bg1"/>
                </a:solidFill>
              </a:rPr>
              <a:t> </a:t>
            </a:r>
            <a:r>
              <a:rPr lang="ru-RU" sz="2000" dirty="0" err="1">
                <a:solidFill>
                  <a:schemeClr val="bg1"/>
                </a:solidFill>
              </a:rPr>
              <a:t>установленого</a:t>
            </a:r>
            <a:r>
              <a:rPr lang="ru-RU" sz="2000" dirty="0">
                <a:solidFill>
                  <a:schemeClr val="bg1"/>
                </a:solidFill>
              </a:rPr>
              <a:t> </a:t>
            </a:r>
            <a:r>
              <a:rPr lang="ru-RU" sz="2000" dirty="0" err="1">
                <a:solidFill>
                  <a:schemeClr val="bg1"/>
                </a:solidFill>
              </a:rPr>
              <a:t>законодавством</a:t>
            </a:r>
            <a:r>
              <a:rPr lang="ru-RU" sz="2000" dirty="0">
                <a:solidFill>
                  <a:schemeClr val="bg1"/>
                </a:solidFill>
              </a:rPr>
              <a:t> порядку </a:t>
            </a:r>
            <a:r>
              <a:rPr lang="ru-RU" sz="2000" dirty="0" err="1">
                <a:solidFill>
                  <a:schemeClr val="bg1"/>
                </a:solidFill>
              </a:rPr>
              <a:t>забезпечення</a:t>
            </a:r>
            <a:r>
              <a:rPr lang="ru-RU" sz="2000" dirty="0">
                <a:solidFill>
                  <a:schemeClr val="bg1"/>
                </a:solidFill>
              </a:rPr>
              <a:t> банкнот золотом </a:t>
            </a:r>
            <a:r>
              <a:rPr lang="ru-RU" sz="2000" dirty="0" err="1">
                <a:solidFill>
                  <a:schemeClr val="bg1"/>
                </a:solidFill>
              </a:rPr>
              <a:t>існувало</a:t>
            </a:r>
            <a:r>
              <a:rPr lang="ru-RU" sz="2000" dirty="0">
                <a:solidFill>
                  <a:schemeClr val="bg1"/>
                </a:solidFill>
              </a:rPr>
              <a:t> </a:t>
            </a:r>
            <a:r>
              <a:rPr lang="ru-RU" sz="2000" dirty="0" err="1">
                <a:solidFill>
                  <a:schemeClr val="bg1"/>
                </a:solidFill>
              </a:rPr>
              <a:t>кілька</a:t>
            </a:r>
            <a:r>
              <a:rPr lang="ru-RU" sz="2000" dirty="0">
                <a:solidFill>
                  <a:schemeClr val="bg1"/>
                </a:solidFill>
              </a:rPr>
              <a:t> систем </a:t>
            </a:r>
            <a:r>
              <a:rPr lang="ru-RU" sz="2000" dirty="0" err="1">
                <a:solidFill>
                  <a:schemeClr val="bg1"/>
                </a:solidFill>
              </a:rPr>
              <a:t>банкнотної</a:t>
            </a:r>
            <a:r>
              <a:rPr lang="ru-RU" sz="2000" dirty="0">
                <a:solidFill>
                  <a:schemeClr val="bg1"/>
                </a:solidFill>
              </a:rPr>
              <a:t> </a:t>
            </a:r>
            <a:r>
              <a:rPr lang="ru-RU" sz="2000" dirty="0" err="1">
                <a:solidFill>
                  <a:schemeClr val="bg1"/>
                </a:solidFill>
              </a:rPr>
              <a:t>емісії</a:t>
            </a:r>
            <a:r>
              <a:rPr lang="ru-RU" sz="2000" dirty="0">
                <a:solidFill>
                  <a:schemeClr val="bg1"/>
                </a:solidFill>
              </a:rPr>
              <a:t>.</a:t>
            </a:r>
            <a:endParaRPr lang="uk-UA" sz="2000" dirty="0">
              <a:solidFill>
                <a:schemeClr val="bg1"/>
              </a:solidFill>
            </a:endParaRPr>
          </a:p>
        </p:txBody>
      </p:sp>
      <p:sp>
        <p:nvSpPr>
          <p:cNvPr id="4" name="Прямоугольник 3"/>
          <p:cNvSpPr/>
          <p:nvPr/>
        </p:nvSpPr>
        <p:spPr>
          <a:xfrm>
            <a:off x="2123728" y="3284984"/>
            <a:ext cx="6552728" cy="1077218"/>
          </a:xfrm>
          <a:prstGeom prst="rect">
            <a:avLst/>
          </a:prstGeom>
          <a:solidFill>
            <a:srgbClr val="00B0F0"/>
          </a:solidFill>
        </p:spPr>
        <p:txBody>
          <a:bodyPr wrap="square">
            <a:spAutoFit/>
          </a:bodyPr>
          <a:lstStyle/>
          <a:p>
            <a:r>
              <a:rPr lang="ru-RU" sz="1600" dirty="0" err="1">
                <a:solidFill>
                  <a:schemeClr val="bg1"/>
                </a:solidFill>
              </a:rPr>
              <a:t>Французька</a:t>
            </a:r>
            <a:r>
              <a:rPr lang="ru-RU" sz="1600" dirty="0">
                <a:solidFill>
                  <a:schemeClr val="bg1"/>
                </a:solidFill>
              </a:rPr>
              <a:t> система </a:t>
            </a:r>
            <a:r>
              <a:rPr lang="ru-RU" sz="1600" dirty="0" err="1">
                <a:solidFill>
                  <a:schemeClr val="bg1"/>
                </a:solidFill>
              </a:rPr>
              <a:t>банкнотної</a:t>
            </a:r>
            <a:r>
              <a:rPr lang="ru-RU" sz="1600" dirty="0">
                <a:solidFill>
                  <a:schemeClr val="bg1"/>
                </a:solidFill>
              </a:rPr>
              <a:t> </a:t>
            </a:r>
            <a:r>
              <a:rPr lang="ru-RU" sz="1600" dirty="0" err="1">
                <a:solidFill>
                  <a:schemeClr val="bg1"/>
                </a:solidFill>
              </a:rPr>
              <a:t>емісії</a:t>
            </a:r>
            <a:r>
              <a:rPr lang="ru-RU" sz="1600" dirty="0">
                <a:solidFill>
                  <a:schemeClr val="bg1"/>
                </a:solidFill>
              </a:rPr>
              <a:t>, яка </a:t>
            </a:r>
            <a:r>
              <a:rPr lang="ru-RU" sz="1600" dirty="0" err="1">
                <a:solidFill>
                  <a:schemeClr val="bg1"/>
                </a:solidFill>
              </a:rPr>
              <a:t>була</a:t>
            </a:r>
            <a:r>
              <a:rPr lang="ru-RU" sz="1600" dirty="0">
                <a:solidFill>
                  <a:schemeClr val="bg1"/>
                </a:solidFill>
              </a:rPr>
              <a:t> введена у 1870р.:</a:t>
            </a:r>
            <a:r>
              <a:rPr lang="ru-RU" sz="1600" dirty="0" smtClean="0">
                <a:solidFill>
                  <a:schemeClr val="bg1"/>
                </a:solidFill>
              </a:rPr>
              <a:t/>
            </a:r>
            <a:br>
              <a:rPr lang="ru-RU" sz="1600" dirty="0" smtClean="0">
                <a:solidFill>
                  <a:schemeClr val="bg1"/>
                </a:solidFill>
              </a:rPr>
            </a:br>
            <a:r>
              <a:rPr lang="ru-RU" sz="1600" dirty="0">
                <a:solidFill>
                  <a:schemeClr val="bg1"/>
                </a:solidFill>
              </a:rPr>
              <a:t>1. </a:t>
            </a:r>
            <a:r>
              <a:rPr lang="ru-RU" sz="1600" dirty="0" err="1">
                <a:solidFill>
                  <a:schemeClr val="bg1"/>
                </a:solidFill>
              </a:rPr>
              <a:t>Законодавство</a:t>
            </a:r>
            <a:r>
              <a:rPr lang="ru-RU" sz="1600" dirty="0">
                <a:solidFill>
                  <a:schemeClr val="bg1"/>
                </a:solidFill>
              </a:rPr>
              <a:t> </a:t>
            </a:r>
            <a:r>
              <a:rPr lang="ru-RU" sz="1600" dirty="0" err="1" smtClean="0">
                <a:solidFill>
                  <a:schemeClr val="bg1"/>
                </a:solidFill>
              </a:rPr>
              <a:t>визначало</a:t>
            </a:r>
            <a:r>
              <a:rPr lang="ru-RU" sz="1600" dirty="0" smtClean="0">
                <a:solidFill>
                  <a:schemeClr val="bg1"/>
                </a:solidFill>
              </a:rPr>
              <a:t> </a:t>
            </a:r>
            <a:r>
              <a:rPr lang="ru-RU" sz="1600" dirty="0" err="1">
                <a:solidFill>
                  <a:schemeClr val="bg1"/>
                </a:solidFill>
              </a:rPr>
              <a:t>загальний</a:t>
            </a:r>
            <a:r>
              <a:rPr lang="ru-RU" sz="1600" dirty="0">
                <a:solidFill>
                  <a:schemeClr val="bg1"/>
                </a:solidFill>
              </a:rPr>
              <a:t> максимум </a:t>
            </a:r>
            <a:r>
              <a:rPr lang="ru-RU" sz="1600" dirty="0" err="1">
                <a:solidFill>
                  <a:schemeClr val="bg1"/>
                </a:solidFill>
              </a:rPr>
              <a:t>банкнотної</a:t>
            </a:r>
            <a:r>
              <a:rPr lang="ru-RU" sz="1600" dirty="0">
                <a:solidFill>
                  <a:schemeClr val="bg1"/>
                </a:solidFill>
              </a:rPr>
              <a:t> </a:t>
            </a:r>
            <a:r>
              <a:rPr lang="ru-RU" sz="1600" dirty="0" err="1">
                <a:solidFill>
                  <a:schemeClr val="bg1"/>
                </a:solidFill>
              </a:rPr>
              <a:t>емісії</a:t>
            </a:r>
            <a:r>
              <a:rPr lang="ru-RU" sz="1600" dirty="0">
                <a:solidFill>
                  <a:schemeClr val="bg1"/>
                </a:solidFill>
              </a:rPr>
              <a:t>.</a:t>
            </a:r>
            <a:r>
              <a:rPr lang="ru-RU" sz="1600" dirty="0" smtClean="0">
                <a:solidFill>
                  <a:schemeClr val="bg1"/>
                </a:solidFill>
              </a:rPr>
              <a:t/>
            </a:r>
            <a:br>
              <a:rPr lang="ru-RU" sz="1600" dirty="0" smtClean="0">
                <a:solidFill>
                  <a:schemeClr val="bg1"/>
                </a:solidFill>
              </a:rPr>
            </a:br>
            <a:r>
              <a:rPr lang="ru-RU" sz="1600" dirty="0">
                <a:solidFill>
                  <a:schemeClr val="bg1"/>
                </a:solidFill>
              </a:rPr>
              <a:t>2. </a:t>
            </a:r>
            <a:r>
              <a:rPr lang="ru-RU" sz="1600" dirty="0" err="1">
                <a:solidFill>
                  <a:schemeClr val="bg1"/>
                </a:solidFill>
              </a:rPr>
              <a:t>Ніяких</a:t>
            </a:r>
            <a:r>
              <a:rPr lang="ru-RU" sz="1600" dirty="0">
                <a:solidFill>
                  <a:schemeClr val="bg1"/>
                </a:solidFill>
              </a:rPr>
              <a:t> </a:t>
            </a:r>
            <a:r>
              <a:rPr lang="ru-RU" sz="1600" dirty="0" err="1">
                <a:solidFill>
                  <a:schemeClr val="bg1"/>
                </a:solidFill>
              </a:rPr>
              <a:t>обов'язкових</a:t>
            </a:r>
            <a:r>
              <a:rPr lang="ru-RU" sz="1600" dirty="0">
                <a:solidFill>
                  <a:schemeClr val="bg1"/>
                </a:solidFill>
              </a:rPr>
              <a:t> норм </a:t>
            </a:r>
            <a:r>
              <a:rPr lang="ru-RU" sz="1600" dirty="0" err="1">
                <a:solidFill>
                  <a:schemeClr val="bg1"/>
                </a:solidFill>
              </a:rPr>
              <a:t>металевого</a:t>
            </a:r>
            <a:r>
              <a:rPr lang="ru-RU" sz="1600" dirty="0">
                <a:solidFill>
                  <a:schemeClr val="bg1"/>
                </a:solidFill>
              </a:rPr>
              <a:t> </a:t>
            </a:r>
            <a:r>
              <a:rPr lang="ru-RU" sz="1600" dirty="0" err="1">
                <a:solidFill>
                  <a:schemeClr val="bg1"/>
                </a:solidFill>
              </a:rPr>
              <a:t>забезпечення</a:t>
            </a:r>
            <a:r>
              <a:rPr lang="ru-RU" sz="1600" dirty="0">
                <a:solidFill>
                  <a:schemeClr val="bg1"/>
                </a:solidFill>
              </a:rPr>
              <a:t> не </a:t>
            </a:r>
            <a:r>
              <a:rPr lang="ru-RU" sz="1600" dirty="0" err="1" smtClean="0">
                <a:solidFill>
                  <a:schemeClr val="bg1"/>
                </a:solidFill>
              </a:rPr>
              <a:t>встановлюва-лося</a:t>
            </a:r>
            <a:r>
              <a:rPr lang="ru-RU" sz="1600" dirty="0">
                <a:solidFill>
                  <a:schemeClr val="bg1"/>
                </a:solidFill>
              </a:rPr>
              <a:t>.</a:t>
            </a:r>
            <a:endParaRPr lang="uk-UA" sz="1600" dirty="0">
              <a:solidFill>
                <a:schemeClr val="bg1"/>
              </a:solidFill>
            </a:endParaRPr>
          </a:p>
        </p:txBody>
      </p:sp>
      <p:sp>
        <p:nvSpPr>
          <p:cNvPr id="6" name="Прямоугольник 5"/>
          <p:cNvSpPr/>
          <p:nvPr/>
        </p:nvSpPr>
        <p:spPr>
          <a:xfrm>
            <a:off x="2123728" y="1556793"/>
            <a:ext cx="6552728" cy="1569660"/>
          </a:xfrm>
          <a:prstGeom prst="rect">
            <a:avLst/>
          </a:prstGeom>
          <a:solidFill>
            <a:srgbClr val="00B0F0"/>
          </a:solidFill>
        </p:spPr>
        <p:txBody>
          <a:bodyPr wrap="square">
            <a:spAutoFit/>
          </a:bodyPr>
          <a:lstStyle/>
          <a:p>
            <a:r>
              <a:rPr lang="uk-UA" sz="1600" dirty="0">
                <a:solidFill>
                  <a:schemeClr val="bg1"/>
                </a:solidFill>
              </a:rPr>
              <a:t>Англійська система банкнотної емісії:</a:t>
            </a:r>
            <a:r>
              <a:rPr lang="uk-UA" sz="1600" dirty="0" smtClean="0">
                <a:solidFill>
                  <a:schemeClr val="bg1"/>
                </a:solidFill>
              </a:rPr>
              <a:t/>
            </a:r>
            <a:br>
              <a:rPr lang="uk-UA" sz="1600" dirty="0" smtClean="0">
                <a:solidFill>
                  <a:schemeClr val="bg1"/>
                </a:solidFill>
              </a:rPr>
            </a:br>
            <a:r>
              <a:rPr lang="uk-UA" sz="1600" dirty="0">
                <a:solidFill>
                  <a:schemeClr val="bg1"/>
                </a:solidFill>
              </a:rPr>
              <a:t>1. Законодавство установлювало максимальний контингент емісії </a:t>
            </a:r>
            <a:r>
              <a:rPr lang="uk-UA" sz="1600" dirty="0" smtClean="0">
                <a:solidFill>
                  <a:schemeClr val="bg1"/>
                </a:solidFill>
              </a:rPr>
              <a:t>– </a:t>
            </a:r>
            <a:r>
              <a:rPr lang="uk-UA" sz="1600" dirty="0" err="1" smtClean="0">
                <a:solidFill>
                  <a:schemeClr val="bg1"/>
                </a:solidFill>
              </a:rPr>
              <a:t>фіду-ціарна</a:t>
            </a:r>
            <a:r>
              <a:rPr lang="uk-UA" sz="1600" dirty="0" smtClean="0">
                <a:solidFill>
                  <a:schemeClr val="bg1"/>
                </a:solidFill>
              </a:rPr>
              <a:t> </a:t>
            </a:r>
            <a:r>
              <a:rPr lang="uk-UA" sz="1600" dirty="0">
                <a:solidFill>
                  <a:schemeClr val="bg1"/>
                </a:solidFill>
              </a:rPr>
              <a:t>емісія. Згідно з актом 1844 р. цей контингент для Банку Англії дорівнював </a:t>
            </a:r>
            <a:r>
              <a:rPr lang="uk-UA" sz="1600" b="1" dirty="0">
                <a:solidFill>
                  <a:schemeClr val="bg1"/>
                </a:solidFill>
              </a:rPr>
              <a:t>14 </a:t>
            </a:r>
            <a:r>
              <a:rPr lang="uk-UA" sz="1600" b="1" dirty="0" err="1">
                <a:solidFill>
                  <a:schemeClr val="bg1"/>
                </a:solidFill>
              </a:rPr>
              <a:t>млн</a:t>
            </a:r>
            <a:r>
              <a:rPr lang="uk-UA" sz="1600" b="1" dirty="0">
                <a:solidFill>
                  <a:schemeClr val="bg1"/>
                </a:solidFill>
              </a:rPr>
              <a:t> ф. ст.</a:t>
            </a:r>
            <a:r>
              <a:rPr lang="uk-UA" sz="1600" dirty="0" smtClean="0">
                <a:solidFill>
                  <a:schemeClr val="bg1"/>
                </a:solidFill>
              </a:rPr>
              <a:t/>
            </a:r>
            <a:br>
              <a:rPr lang="uk-UA" sz="1600" dirty="0" smtClean="0">
                <a:solidFill>
                  <a:schemeClr val="bg1"/>
                </a:solidFill>
              </a:rPr>
            </a:br>
            <a:r>
              <a:rPr lang="uk-UA" sz="1600" dirty="0">
                <a:solidFill>
                  <a:schemeClr val="bg1"/>
                </a:solidFill>
              </a:rPr>
              <a:t>2. Для решти банкнотної емісії, що законом не лімітувалася, </a:t>
            </a:r>
            <a:r>
              <a:rPr lang="uk-UA" sz="1600" dirty="0" err="1" smtClean="0">
                <a:solidFill>
                  <a:schemeClr val="bg1"/>
                </a:solidFill>
              </a:rPr>
              <a:t>обов'язко-вим</a:t>
            </a:r>
            <a:r>
              <a:rPr lang="uk-UA" sz="1600" dirty="0" smtClean="0">
                <a:solidFill>
                  <a:schemeClr val="bg1"/>
                </a:solidFill>
              </a:rPr>
              <a:t> </a:t>
            </a:r>
            <a:r>
              <a:rPr lang="uk-UA" sz="1600" dirty="0">
                <a:solidFill>
                  <a:schemeClr val="bg1"/>
                </a:solidFill>
              </a:rPr>
              <a:t>було </a:t>
            </a:r>
            <a:r>
              <a:rPr lang="uk-UA" sz="1600" b="1" dirty="0">
                <a:solidFill>
                  <a:schemeClr val="bg1"/>
                </a:solidFill>
              </a:rPr>
              <a:t>100-відсоткове</a:t>
            </a:r>
            <a:r>
              <a:rPr lang="uk-UA" sz="1600" dirty="0">
                <a:solidFill>
                  <a:schemeClr val="bg1"/>
                </a:solidFill>
              </a:rPr>
              <a:t> металеве покриття.</a:t>
            </a:r>
            <a:endParaRPr lang="uk-UA" dirty="0">
              <a:solidFill>
                <a:schemeClr val="bg1"/>
              </a:solidFill>
            </a:endParaRPr>
          </a:p>
        </p:txBody>
      </p:sp>
      <p:sp>
        <p:nvSpPr>
          <p:cNvPr id="7" name="Прямоугольник 6"/>
          <p:cNvSpPr/>
          <p:nvPr/>
        </p:nvSpPr>
        <p:spPr>
          <a:xfrm>
            <a:off x="2123728" y="4437112"/>
            <a:ext cx="6552728" cy="2308324"/>
          </a:xfrm>
          <a:prstGeom prst="rect">
            <a:avLst/>
          </a:prstGeom>
          <a:solidFill>
            <a:srgbClr val="00B0F0"/>
          </a:solidFill>
        </p:spPr>
        <p:txBody>
          <a:bodyPr wrap="square">
            <a:spAutoFit/>
          </a:bodyPr>
          <a:lstStyle/>
          <a:p>
            <a:r>
              <a:rPr lang="ru-RU" sz="1600" dirty="0" err="1">
                <a:solidFill>
                  <a:schemeClr val="bg1"/>
                </a:solidFill>
              </a:rPr>
              <a:t>Німецька</a:t>
            </a:r>
            <a:r>
              <a:rPr lang="ru-RU" sz="1600" dirty="0">
                <a:solidFill>
                  <a:schemeClr val="bg1"/>
                </a:solidFill>
              </a:rPr>
              <a:t> система </a:t>
            </a:r>
            <a:r>
              <a:rPr lang="ru-RU" sz="1600" dirty="0" err="1" smtClean="0">
                <a:solidFill>
                  <a:schemeClr val="bg1"/>
                </a:solidFill>
              </a:rPr>
              <a:t>банкнотної</a:t>
            </a:r>
            <a:r>
              <a:rPr lang="ru-RU" sz="1600" dirty="0" smtClean="0">
                <a:solidFill>
                  <a:schemeClr val="bg1"/>
                </a:solidFill>
              </a:rPr>
              <a:t> </a:t>
            </a:r>
            <a:r>
              <a:rPr lang="ru-RU" sz="1600" dirty="0" err="1">
                <a:solidFill>
                  <a:schemeClr val="bg1"/>
                </a:solidFill>
              </a:rPr>
              <a:t>емісії</a:t>
            </a:r>
            <a:r>
              <a:rPr lang="ru-RU" sz="1600" dirty="0">
                <a:solidFill>
                  <a:schemeClr val="bg1"/>
                </a:solidFill>
              </a:rPr>
              <a:t> за законом 1875 р. </a:t>
            </a:r>
            <a:r>
              <a:rPr lang="ru-RU" sz="1600" dirty="0" err="1">
                <a:solidFill>
                  <a:schemeClr val="bg1"/>
                </a:solidFill>
              </a:rPr>
              <a:t>зводилася</a:t>
            </a:r>
            <a:r>
              <a:rPr lang="ru-RU" sz="1600" dirty="0">
                <a:solidFill>
                  <a:schemeClr val="bg1"/>
                </a:solidFill>
              </a:rPr>
              <a:t> до </a:t>
            </a:r>
            <a:r>
              <a:rPr lang="ru-RU" sz="1600" dirty="0" err="1" smtClean="0">
                <a:solidFill>
                  <a:schemeClr val="bg1"/>
                </a:solidFill>
              </a:rPr>
              <a:t>та-кого</a:t>
            </a:r>
            <a:r>
              <a:rPr lang="ru-RU" sz="1600" dirty="0">
                <a:solidFill>
                  <a:schemeClr val="bg1"/>
                </a:solidFill>
              </a:rPr>
              <a:t>:</a:t>
            </a:r>
            <a:r>
              <a:rPr lang="ru-RU" sz="1600" dirty="0" smtClean="0">
                <a:solidFill>
                  <a:schemeClr val="bg1"/>
                </a:solidFill>
              </a:rPr>
              <a:t/>
            </a:r>
            <a:br>
              <a:rPr lang="ru-RU" sz="1600" dirty="0" smtClean="0">
                <a:solidFill>
                  <a:schemeClr val="bg1"/>
                </a:solidFill>
              </a:rPr>
            </a:br>
            <a:r>
              <a:rPr lang="ru-RU" sz="1600" dirty="0">
                <a:solidFill>
                  <a:schemeClr val="bg1"/>
                </a:solidFill>
              </a:rPr>
              <a:t>1. У </a:t>
            </a:r>
            <a:r>
              <a:rPr lang="ru-RU" sz="1600" dirty="0" err="1" smtClean="0">
                <a:solidFill>
                  <a:schemeClr val="bg1"/>
                </a:solidFill>
              </a:rPr>
              <a:t>законодавчому</a:t>
            </a:r>
            <a:r>
              <a:rPr lang="ru-RU" sz="1600" dirty="0" smtClean="0">
                <a:solidFill>
                  <a:schemeClr val="bg1"/>
                </a:solidFill>
              </a:rPr>
              <a:t> порядку </a:t>
            </a:r>
            <a:r>
              <a:rPr lang="ru-RU" sz="1600" dirty="0" err="1">
                <a:solidFill>
                  <a:schemeClr val="bg1"/>
                </a:solidFill>
              </a:rPr>
              <a:t>фіксувався</a:t>
            </a:r>
            <a:r>
              <a:rPr lang="ru-RU" sz="1600" dirty="0">
                <a:solidFill>
                  <a:schemeClr val="bg1"/>
                </a:solidFill>
              </a:rPr>
              <a:t> </a:t>
            </a:r>
            <a:r>
              <a:rPr lang="ru-RU" sz="1600" dirty="0" err="1" smtClean="0">
                <a:solidFill>
                  <a:schemeClr val="bg1"/>
                </a:solidFill>
              </a:rPr>
              <a:t>максимальний</a:t>
            </a:r>
            <a:r>
              <a:rPr lang="ru-RU" sz="1600" dirty="0" smtClean="0">
                <a:solidFill>
                  <a:schemeClr val="bg1"/>
                </a:solidFill>
              </a:rPr>
              <a:t> </a:t>
            </a:r>
            <a:r>
              <a:rPr lang="ru-RU" sz="1600" dirty="0">
                <a:solidFill>
                  <a:schemeClr val="bg1"/>
                </a:solidFill>
              </a:rPr>
              <a:t>контингент не </a:t>
            </a:r>
            <a:r>
              <a:rPr lang="ru-RU" sz="1600" dirty="0" err="1" smtClean="0">
                <a:solidFill>
                  <a:schemeClr val="bg1"/>
                </a:solidFill>
              </a:rPr>
              <a:t>забезпеченої</a:t>
            </a:r>
            <a:r>
              <a:rPr lang="ru-RU" sz="1600" dirty="0" smtClean="0">
                <a:solidFill>
                  <a:schemeClr val="bg1"/>
                </a:solidFill>
              </a:rPr>
              <a:t> </a:t>
            </a:r>
            <a:r>
              <a:rPr lang="ru-RU" sz="1600" dirty="0">
                <a:solidFill>
                  <a:schemeClr val="bg1"/>
                </a:solidFill>
              </a:rPr>
              <a:t>золотом </a:t>
            </a:r>
            <a:r>
              <a:rPr lang="ru-RU" sz="1600" dirty="0" err="1">
                <a:solidFill>
                  <a:schemeClr val="bg1"/>
                </a:solidFill>
              </a:rPr>
              <a:t>емісії</a:t>
            </a:r>
            <a:r>
              <a:rPr lang="ru-RU" sz="1600" dirty="0">
                <a:solidFill>
                  <a:schemeClr val="bg1"/>
                </a:solidFill>
              </a:rPr>
              <a:t>.</a:t>
            </a:r>
            <a:r>
              <a:rPr lang="ru-RU" sz="1600" dirty="0" smtClean="0">
                <a:solidFill>
                  <a:schemeClr val="bg1"/>
                </a:solidFill>
              </a:rPr>
              <a:t/>
            </a:r>
            <a:br>
              <a:rPr lang="ru-RU" sz="1600" dirty="0" smtClean="0">
                <a:solidFill>
                  <a:schemeClr val="bg1"/>
                </a:solidFill>
              </a:rPr>
            </a:br>
            <a:r>
              <a:rPr lang="ru-RU" sz="1600" dirty="0">
                <a:solidFill>
                  <a:schemeClr val="bg1"/>
                </a:solidFill>
              </a:rPr>
              <a:t>2. </a:t>
            </a:r>
            <a:r>
              <a:rPr lang="ru-RU" sz="1600" dirty="0" err="1">
                <a:solidFill>
                  <a:schemeClr val="bg1"/>
                </a:solidFill>
              </a:rPr>
              <a:t>Законодавство</a:t>
            </a:r>
            <a:r>
              <a:rPr lang="ru-RU" sz="1600" dirty="0">
                <a:solidFill>
                  <a:schemeClr val="bg1"/>
                </a:solidFill>
              </a:rPr>
              <a:t> дозволяло </a:t>
            </a:r>
            <a:r>
              <a:rPr lang="ru-RU" sz="1600" dirty="0" err="1">
                <a:solidFill>
                  <a:schemeClr val="bg1"/>
                </a:solidFill>
              </a:rPr>
              <a:t>випуск</a:t>
            </a:r>
            <a:r>
              <a:rPr lang="ru-RU" sz="1600" dirty="0">
                <a:solidFill>
                  <a:schemeClr val="bg1"/>
                </a:solidFill>
              </a:rPr>
              <a:t> не </a:t>
            </a:r>
            <a:r>
              <a:rPr lang="ru-RU" sz="1600" dirty="0" err="1">
                <a:solidFill>
                  <a:schemeClr val="bg1"/>
                </a:solidFill>
              </a:rPr>
              <a:t>забезпечених</a:t>
            </a:r>
            <a:r>
              <a:rPr lang="ru-RU" sz="1600" dirty="0">
                <a:solidFill>
                  <a:schemeClr val="bg1"/>
                </a:solidFill>
              </a:rPr>
              <a:t> золотом банкнот </a:t>
            </a:r>
            <a:r>
              <a:rPr lang="ru-RU" sz="1600" dirty="0" err="1">
                <a:solidFill>
                  <a:schemeClr val="bg1"/>
                </a:solidFill>
              </a:rPr>
              <a:t>понад</a:t>
            </a:r>
            <a:r>
              <a:rPr lang="ru-RU" sz="1600" dirty="0">
                <a:solidFill>
                  <a:schemeClr val="bg1"/>
                </a:solidFill>
              </a:rPr>
              <a:t> установлений максимум, </a:t>
            </a:r>
            <a:r>
              <a:rPr lang="ru-RU" sz="1600" dirty="0" err="1">
                <a:solidFill>
                  <a:schemeClr val="bg1"/>
                </a:solidFill>
              </a:rPr>
              <a:t>але</a:t>
            </a:r>
            <a:r>
              <a:rPr lang="ru-RU" sz="1600" dirty="0">
                <a:solidFill>
                  <a:schemeClr val="bg1"/>
                </a:solidFill>
              </a:rPr>
              <a:t> </a:t>
            </a:r>
            <a:r>
              <a:rPr lang="ru-RU" sz="1600" dirty="0" err="1">
                <a:solidFill>
                  <a:schemeClr val="bg1"/>
                </a:solidFill>
              </a:rPr>
              <a:t>така</a:t>
            </a:r>
            <a:r>
              <a:rPr lang="ru-RU" sz="1600" dirty="0">
                <a:solidFill>
                  <a:schemeClr val="bg1"/>
                </a:solidFill>
              </a:rPr>
              <a:t> </a:t>
            </a:r>
            <a:r>
              <a:rPr lang="ru-RU" sz="1600" dirty="0" err="1">
                <a:solidFill>
                  <a:schemeClr val="bg1"/>
                </a:solidFill>
              </a:rPr>
              <a:t>додаткова</a:t>
            </a:r>
            <a:r>
              <a:rPr lang="ru-RU" sz="1600" dirty="0">
                <a:solidFill>
                  <a:schemeClr val="bg1"/>
                </a:solidFill>
              </a:rPr>
              <a:t> </a:t>
            </a:r>
            <a:r>
              <a:rPr lang="ru-RU" sz="1600" dirty="0" err="1">
                <a:solidFill>
                  <a:schemeClr val="bg1"/>
                </a:solidFill>
              </a:rPr>
              <a:t>емісія</a:t>
            </a:r>
            <a:r>
              <a:rPr lang="ru-RU" sz="1600" dirty="0">
                <a:solidFill>
                  <a:schemeClr val="bg1"/>
                </a:solidFill>
              </a:rPr>
              <a:t> </a:t>
            </a:r>
            <a:r>
              <a:rPr lang="ru-RU" sz="1600" dirty="0" err="1">
                <a:solidFill>
                  <a:schemeClr val="bg1"/>
                </a:solidFill>
              </a:rPr>
              <a:t>обкладалася</a:t>
            </a:r>
            <a:r>
              <a:rPr lang="ru-RU" sz="1600" dirty="0">
                <a:solidFill>
                  <a:schemeClr val="bg1"/>
                </a:solidFill>
              </a:rPr>
              <a:t> 5%-им </a:t>
            </a:r>
            <a:r>
              <a:rPr lang="ru-RU" sz="1600" dirty="0" err="1">
                <a:solidFill>
                  <a:schemeClr val="bg1"/>
                </a:solidFill>
              </a:rPr>
              <a:t>податком</a:t>
            </a:r>
            <a:r>
              <a:rPr lang="ru-RU" sz="1600" dirty="0">
                <a:solidFill>
                  <a:schemeClr val="bg1"/>
                </a:solidFill>
              </a:rPr>
              <a:t>.</a:t>
            </a:r>
            <a:r>
              <a:rPr lang="ru-RU" sz="1600" dirty="0" smtClean="0">
                <a:solidFill>
                  <a:schemeClr val="bg1"/>
                </a:solidFill>
              </a:rPr>
              <a:t/>
            </a:r>
            <a:br>
              <a:rPr lang="ru-RU" sz="1600" dirty="0" smtClean="0">
                <a:solidFill>
                  <a:schemeClr val="bg1"/>
                </a:solidFill>
              </a:rPr>
            </a:br>
            <a:r>
              <a:rPr lang="ru-RU" sz="1600" dirty="0">
                <a:solidFill>
                  <a:schemeClr val="bg1"/>
                </a:solidFill>
              </a:rPr>
              <a:t>3. Не </a:t>
            </a:r>
            <a:r>
              <a:rPr lang="ru-RU" sz="1600" dirty="0" err="1">
                <a:solidFill>
                  <a:schemeClr val="bg1"/>
                </a:solidFill>
              </a:rPr>
              <a:t>менш</a:t>
            </a:r>
            <a:r>
              <a:rPr lang="ru-RU" sz="1600" dirty="0">
                <a:solidFill>
                  <a:schemeClr val="bg1"/>
                </a:solidFill>
              </a:rPr>
              <a:t> як </a:t>
            </a:r>
            <a:r>
              <a:rPr lang="ru-RU" sz="1600" dirty="0" err="1">
                <a:solidFill>
                  <a:schemeClr val="bg1"/>
                </a:solidFill>
              </a:rPr>
              <a:t>третина</a:t>
            </a:r>
            <a:r>
              <a:rPr lang="ru-RU" sz="1600" dirty="0">
                <a:solidFill>
                  <a:schemeClr val="bg1"/>
                </a:solidFill>
              </a:rPr>
              <a:t> </a:t>
            </a:r>
            <a:r>
              <a:rPr lang="ru-RU" sz="1600" dirty="0" err="1">
                <a:solidFill>
                  <a:schemeClr val="bg1"/>
                </a:solidFill>
              </a:rPr>
              <a:t>загальної</a:t>
            </a:r>
            <a:r>
              <a:rPr lang="ru-RU" sz="1600" dirty="0">
                <a:solidFill>
                  <a:schemeClr val="bg1"/>
                </a:solidFill>
              </a:rPr>
              <a:t> </a:t>
            </a:r>
            <a:r>
              <a:rPr lang="ru-RU" sz="1600" dirty="0" err="1">
                <a:solidFill>
                  <a:schemeClr val="bg1"/>
                </a:solidFill>
              </a:rPr>
              <a:t>суми</a:t>
            </a:r>
            <a:r>
              <a:rPr lang="ru-RU" sz="1600" dirty="0">
                <a:solidFill>
                  <a:schemeClr val="bg1"/>
                </a:solidFill>
              </a:rPr>
              <a:t> банкнот мала бути </a:t>
            </a:r>
            <a:r>
              <a:rPr lang="ru-RU" sz="1600" dirty="0" err="1">
                <a:solidFill>
                  <a:schemeClr val="bg1"/>
                </a:solidFill>
              </a:rPr>
              <a:t>забезпечена</a:t>
            </a:r>
            <a:r>
              <a:rPr lang="ru-RU" sz="1600" dirty="0">
                <a:solidFill>
                  <a:schemeClr val="bg1"/>
                </a:solidFill>
              </a:rPr>
              <a:t> золотим запасом.</a:t>
            </a:r>
            <a:endParaRPr lang="uk-UA" sz="1600" dirty="0">
              <a:solidFill>
                <a:schemeClr val="bg1"/>
              </a:solidFill>
            </a:endParaRPr>
          </a:p>
        </p:txBody>
      </p:sp>
      <p:pic>
        <p:nvPicPr>
          <p:cNvPr id="8" name="Рисунок 7" descr="imgres.jpg"/>
          <p:cNvPicPr>
            <a:picLocks noChangeAspect="1"/>
          </p:cNvPicPr>
          <p:nvPr/>
        </p:nvPicPr>
        <p:blipFill>
          <a:blip r:embed="rId3" cstate="print"/>
          <a:stretch>
            <a:fillRect/>
          </a:stretch>
        </p:blipFill>
        <p:spPr>
          <a:xfrm>
            <a:off x="467544" y="1556792"/>
            <a:ext cx="1584176" cy="1054197"/>
          </a:xfrm>
          <a:prstGeom prst="rect">
            <a:avLst/>
          </a:prstGeom>
        </p:spPr>
      </p:pic>
      <p:pic>
        <p:nvPicPr>
          <p:cNvPr id="9" name="Рисунок 8" descr="images.jpg"/>
          <p:cNvPicPr>
            <a:picLocks noChangeAspect="1"/>
          </p:cNvPicPr>
          <p:nvPr/>
        </p:nvPicPr>
        <p:blipFill>
          <a:blip r:embed="rId4" cstate="print"/>
          <a:stretch>
            <a:fillRect/>
          </a:stretch>
        </p:blipFill>
        <p:spPr>
          <a:xfrm>
            <a:off x="467544" y="3284984"/>
            <a:ext cx="1524000" cy="1008112"/>
          </a:xfrm>
          <a:prstGeom prst="rect">
            <a:avLst/>
          </a:prstGeom>
        </p:spPr>
      </p:pic>
      <p:pic>
        <p:nvPicPr>
          <p:cNvPr id="10" name="Рисунок 9" descr="flag.jpeg"/>
          <p:cNvPicPr>
            <a:picLocks noChangeAspect="1"/>
          </p:cNvPicPr>
          <p:nvPr/>
        </p:nvPicPr>
        <p:blipFill>
          <a:blip r:embed="rId5" cstate="print"/>
          <a:stretch>
            <a:fillRect/>
          </a:stretch>
        </p:blipFill>
        <p:spPr>
          <a:xfrm>
            <a:off x="467544" y="4437112"/>
            <a:ext cx="1512168" cy="99771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2000" r="-22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323528" y="2780928"/>
            <a:ext cx="3960440" cy="3744416"/>
          </a:xfrm>
          <a:prstGeom prst="rect">
            <a:avLst/>
          </a:prstGeom>
          <a:solidFill>
            <a:srgbClr val="4617B4"/>
          </a:solidFill>
        </p:spPr>
        <p:txBody>
          <a:bodyPr wrap="square">
            <a:spAutoFit/>
          </a:bodyPr>
          <a:lstStyle/>
          <a:p>
            <a:r>
              <a:rPr lang="uk-UA" dirty="0">
                <a:solidFill>
                  <a:schemeClr val="bg1"/>
                </a:solidFill>
              </a:rPr>
              <a:t>Американська система банкнотної емісії, що була введена згідно з </a:t>
            </a:r>
            <a:r>
              <a:rPr lang="uk-UA" dirty="0" err="1" smtClean="0">
                <a:solidFill>
                  <a:schemeClr val="bg1"/>
                </a:solidFill>
              </a:rPr>
              <a:t>Феде-ральним</a:t>
            </a:r>
            <a:r>
              <a:rPr lang="uk-UA" dirty="0" smtClean="0">
                <a:solidFill>
                  <a:schemeClr val="bg1"/>
                </a:solidFill>
              </a:rPr>
              <a:t> </a:t>
            </a:r>
            <a:r>
              <a:rPr lang="uk-UA" dirty="0">
                <a:solidFill>
                  <a:schemeClr val="bg1"/>
                </a:solidFill>
              </a:rPr>
              <a:t>резервним актом 1913 </a:t>
            </a:r>
            <a:r>
              <a:rPr lang="en-US" dirty="0">
                <a:solidFill>
                  <a:schemeClr val="bg1"/>
                </a:solidFill>
              </a:rPr>
              <a:t>p., </a:t>
            </a:r>
            <a:r>
              <a:rPr lang="uk-UA" dirty="0">
                <a:solidFill>
                  <a:schemeClr val="bg1"/>
                </a:solidFill>
              </a:rPr>
              <a:t>характеризувалася тим, що:</a:t>
            </a:r>
            <a:r>
              <a:rPr lang="uk-UA" dirty="0" smtClean="0">
                <a:solidFill>
                  <a:schemeClr val="bg1"/>
                </a:solidFill>
              </a:rPr>
              <a:t/>
            </a:r>
            <a:br>
              <a:rPr lang="uk-UA" dirty="0" smtClean="0">
                <a:solidFill>
                  <a:schemeClr val="bg1"/>
                </a:solidFill>
              </a:rPr>
            </a:br>
            <a:r>
              <a:rPr lang="uk-UA" dirty="0">
                <a:solidFill>
                  <a:schemeClr val="bg1"/>
                </a:solidFill>
              </a:rPr>
              <a:t>1. Установлювалася мінімальна норма металевого покриття всієї банкнотної емісії, яка дорівнювала </a:t>
            </a:r>
            <a:r>
              <a:rPr lang="uk-UA" b="1" dirty="0">
                <a:solidFill>
                  <a:schemeClr val="bg1"/>
                </a:solidFill>
              </a:rPr>
              <a:t>40%</a:t>
            </a:r>
            <a:r>
              <a:rPr lang="uk-UA" dirty="0">
                <a:solidFill>
                  <a:schemeClr val="bg1"/>
                </a:solidFill>
              </a:rPr>
              <a:t>, решта підлягала забезпеченню </a:t>
            </a:r>
            <a:r>
              <a:rPr lang="uk-UA" dirty="0" err="1" smtClean="0">
                <a:solidFill>
                  <a:schemeClr val="bg1"/>
                </a:solidFill>
              </a:rPr>
              <a:t>комерцій-ними</a:t>
            </a:r>
            <a:r>
              <a:rPr lang="uk-UA" dirty="0" smtClean="0">
                <a:solidFill>
                  <a:schemeClr val="bg1"/>
                </a:solidFill>
              </a:rPr>
              <a:t> </a:t>
            </a:r>
            <a:r>
              <a:rPr lang="uk-UA" dirty="0">
                <a:solidFill>
                  <a:schemeClr val="bg1"/>
                </a:solidFill>
              </a:rPr>
              <a:t>векселями.</a:t>
            </a:r>
            <a:r>
              <a:rPr lang="uk-UA" dirty="0" smtClean="0">
                <a:solidFill>
                  <a:schemeClr val="bg1"/>
                </a:solidFill>
              </a:rPr>
              <a:t/>
            </a:r>
            <a:br>
              <a:rPr lang="uk-UA" dirty="0" smtClean="0">
                <a:solidFill>
                  <a:schemeClr val="bg1"/>
                </a:solidFill>
              </a:rPr>
            </a:br>
            <a:r>
              <a:rPr lang="uk-UA" dirty="0">
                <a:solidFill>
                  <a:schemeClr val="bg1"/>
                </a:solidFill>
              </a:rPr>
              <a:t>2. Не встановлювалося будь-якого максимального контингенту ані для </a:t>
            </a:r>
            <a:r>
              <a:rPr lang="uk-UA" dirty="0" err="1">
                <a:solidFill>
                  <a:schemeClr val="bg1"/>
                </a:solidFill>
              </a:rPr>
              <a:t>фідуціарної</a:t>
            </a:r>
            <a:r>
              <a:rPr lang="uk-UA" dirty="0">
                <a:solidFill>
                  <a:schemeClr val="bg1"/>
                </a:solidFill>
              </a:rPr>
              <a:t> емісії, ані для банкнотної емісії в цілому.</a:t>
            </a:r>
          </a:p>
        </p:txBody>
      </p:sp>
      <p:sp>
        <p:nvSpPr>
          <p:cNvPr id="5" name="Прямоугольник 4"/>
          <p:cNvSpPr/>
          <p:nvPr/>
        </p:nvSpPr>
        <p:spPr>
          <a:xfrm>
            <a:off x="4932040" y="2780928"/>
            <a:ext cx="3744416" cy="3488328"/>
          </a:xfrm>
          <a:prstGeom prst="rect">
            <a:avLst/>
          </a:prstGeom>
          <a:solidFill>
            <a:srgbClr val="4617B4"/>
          </a:solidFill>
        </p:spPr>
        <p:txBody>
          <a:bodyPr wrap="square">
            <a:spAutoFit/>
          </a:bodyPr>
          <a:lstStyle/>
          <a:p>
            <a:r>
              <a:rPr lang="ru-RU" dirty="0" err="1">
                <a:solidFill>
                  <a:schemeClr val="bg1"/>
                </a:solidFill>
              </a:rPr>
              <a:t>Російська</a:t>
            </a:r>
            <a:r>
              <a:rPr lang="ru-RU" dirty="0">
                <a:solidFill>
                  <a:schemeClr val="bg1"/>
                </a:solidFill>
              </a:rPr>
              <a:t> система </a:t>
            </a:r>
            <a:r>
              <a:rPr lang="ru-RU" dirty="0" err="1">
                <a:solidFill>
                  <a:schemeClr val="bg1"/>
                </a:solidFill>
              </a:rPr>
              <a:t>забезпечення</a:t>
            </a:r>
            <a:r>
              <a:rPr lang="ru-RU" dirty="0">
                <a:solidFill>
                  <a:schemeClr val="bg1"/>
                </a:solidFill>
              </a:rPr>
              <a:t> </a:t>
            </a:r>
            <a:r>
              <a:rPr lang="ru-RU" dirty="0" err="1" smtClean="0">
                <a:solidFill>
                  <a:schemeClr val="bg1"/>
                </a:solidFill>
              </a:rPr>
              <a:t>банкнотної</a:t>
            </a:r>
            <a:r>
              <a:rPr lang="ru-RU" dirty="0" smtClean="0">
                <a:solidFill>
                  <a:schemeClr val="bg1"/>
                </a:solidFill>
              </a:rPr>
              <a:t> </a:t>
            </a:r>
            <a:r>
              <a:rPr lang="ru-RU" dirty="0" err="1">
                <a:solidFill>
                  <a:schemeClr val="bg1"/>
                </a:solidFill>
              </a:rPr>
              <a:t>емісії</a:t>
            </a:r>
            <a:r>
              <a:rPr lang="ru-RU" dirty="0">
                <a:solidFill>
                  <a:schemeClr val="bg1"/>
                </a:solidFill>
              </a:rPr>
              <a:t> за законом 1897 р. походила на </a:t>
            </a:r>
            <a:r>
              <a:rPr lang="ru-RU" dirty="0" err="1">
                <a:solidFill>
                  <a:schemeClr val="bg1"/>
                </a:solidFill>
              </a:rPr>
              <a:t>англійську</a:t>
            </a:r>
            <a:r>
              <a:rPr lang="ru-RU" dirty="0">
                <a:solidFill>
                  <a:schemeClr val="bg1"/>
                </a:solidFill>
              </a:rPr>
              <a:t>:</a:t>
            </a:r>
            <a:r>
              <a:rPr lang="ru-RU" dirty="0" smtClean="0">
                <a:solidFill>
                  <a:schemeClr val="bg1"/>
                </a:solidFill>
              </a:rPr>
              <a:t/>
            </a:r>
            <a:br>
              <a:rPr lang="ru-RU" dirty="0" smtClean="0">
                <a:solidFill>
                  <a:schemeClr val="bg1"/>
                </a:solidFill>
              </a:rPr>
            </a:br>
            <a:r>
              <a:rPr lang="ru-RU" dirty="0">
                <a:solidFill>
                  <a:schemeClr val="bg1"/>
                </a:solidFill>
              </a:rPr>
              <a:t>1. Золоте </a:t>
            </a:r>
            <a:r>
              <a:rPr lang="ru-RU" dirty="0" err="1">
                <a:solidFill>
                  <a:schemeClr val="bg1"/>
                </a:solidFill>
              </a:rPr>
              <a:t>забезпечення</a:t>
            </a:r>
            <a:r>
              <a:rPr lang="ru-RU" dirty="0">
                <a:solidFill>
                  <a:schemeClr val="bg1"/>
                </a:solidFill>
              </a:rPr>
              <a:t> повинно </a:t>
            </a:r>
            <a:r>
              <a:rPr lang="ru-RU" dirty="0" err="1">
                <a:solidFill>
                  <a:schemeClr val="bg1"/>
                </a:solidFill>
              </a:rPr>
              <a:t>було</a:t>
            </a:r>
            <a:r>
              <a:rPr lang="ru-RU" dirty="0">
                <a:solidFill>
                  <a:schemeClr val="bg1"/>
                </a:solidFill>
              </a:rPr>
              <a:t> </a:t>
            </a:r>
            <a:r>
              <a:rPr lang="ru-RU" dirty="0" err="1">
                <a:solidFill>
                  <a:schemeClr val="bg1"/>
                </a:solidFill>
              </a:rPr>
              <a:t>становити</a:t>
            </a:r>
            <a:r>
              <a:rPr lang="ru-RU" dirty="0">
                <a:solidFill>
                  <a:schemeClr val="bg1"/>
                </a:solidFill>
              </a:rPr>
              <a:t> не </a:t>
            </a:r>
            <a:r>
              <a:rPr lang="ru-RU" dirty="0" err="1">
                <a:solidFill>
                  <a:schemeClr val="bg1"/>
                </a:solidFill>
              </a:rPr>
              <a:t>менше</a:t>
            </a:r>
            <a:r>
              <a:rPr lang="ru-RU" dirty="0">
                <a:solidFill>
                  <a:schemeClr val="bg1"/>
                </a:solidFill>
              </a:rPr>
              <a:t> </a:t>
            </a:r>
            <a:r>
              <a:rPr lang="ru-RU" dirty="0" err="1">
                <a:solidFill>
                  <a:schemeClr val="bg1"/>
                </a:solidFill>
              </a:rPr>
              <a:t>ніж</a:t>
            </a:r>
            <a:r>
              <a:rPr lang="ru-RU" dirty="0">
                <a:solidFill>
                  <a:schemeClr val="bg1"/>
                </a:solidFill>
              </a:rPr>
              <a:t> </a:t>
            </a:r>
            <a:r>
              <a:rPr lang="ru-RU" b="1" dirty="0">
                <a:solidFill>
                  <a:schemeClr val="bg1"/>
                </a:solidFill>
              </a:rPr>
              <a:t>50%</a:t>
            </a:r>
            <a:r>
              <a:rPr lang="ru-RU" dirty="0">
                <a:solidFill>
                  <a:schemeClr val="bg1"/>
                </a:solidFill>
              </a:rPr>
              <a:t> </a:t>
            </a:r>
            <a:r>
              <a:rPr lang="ru-RU" dirty="0" err="1">
                <a:solidFill>
                  <a:schemeClr val="bg1"/>
                </a:solidFill>
              </a:rPr>
              <a:t>загальної</a:t>
            </a:r>
            <a:r>
              <a:rPr lang="ru-RU" dirty="0">
                <a:solidFill>
                  <a:schemeClr val="bg1"/>
                </a:solidFill>
              </a:rPr>
              <a:t> </a:t>
            </a:r>
            <a:r>
              <a:rPr lang="ru-RU" dirty="0" err="1">
                <a:solidFill>
                  <a:schemeClr val="bg1"/>
                </a:solidFill>
              </a:rPr>
              <a:t>суми</a:t>
            </a:r>
            <a:r>
              <a:rPr lang="ru-RU" dirty="0">
                <a:solidFill>
                  <a:schemeClr val="bg1"/>
                </a:solidFill>
              </a:rPr>
              <a:t> </a:t>
            </a:r>
            <a:r>
              <a:rPr lang="ru-RU" dirty="0" err="1">
                <a:solidFill>
                  <a:schemeClr val="bg1"/>
                </a:solidFill>
              </a:rPr>
              <a:t>емісії</a:t>
            </a:r>
            <a:r>
              <a:rPr lang="ru-RU" dirty="0">
                <a:solidFill>
                  <a:schemeClr val="bg1"/>
                </a:solidFill>
              </a:rPr>
              <a:t> </a:t>
            </a:r>
            <a:r>
              <a:rPr lang="ru-RU" dirty="0" err="1">
                <a:solidFill>
                  <a:schemeClr val="bg1"/>
                </a:solidFill>
              </a:rPr>
              <a:t>кредитних</a:t>
            </a:r>
            <a:r>
              <a:rPr lang="ru-RU" dirty="0">
                <a:solidFill>
                  <a:schemeClr val="bg1"/>
                </a:solidFill>
              </a:rPr>
              <a:t> </a:t>
            </a:r>
            <a:r>
              <a:rPr lang="ru-RU" dirty="0" err="1">
                <a:solidFill>
                  <a:schemeClr val="bg1"/>
                </a:solidFill>
              </a:rPr>
              <a:t>банків</a:t>
            </a:r>
            <a:r>
              <a:rPr lang="ru-RU" dirty="0">
                <a:solidFill>
                  <a:schemeClr val="bg1"/>
                </a:solidFill>
              </a:rPr>
              <a:t> Державного банку за </a:t>
            </a:r>
            <a:r>
              <a:rPr lang="ru-RU" dirty="0" err="1">
                <a:solidFill>
                  <a:schemeClr val="bg1"/>
                </a:solidFill>
              </a:rPr>
              <a:t>умови</a:t>
            </a:r>
            <a:r>
              <a:rPr lang="ru-RU" dirty="0">
                <a:solidFill>
                  <a:schemeClr val="bg1"/>
                </a:solidFill>
              </a:rPr>
              <a:t> </a:t>
            </a:r>
            <a:r>
              <a:rPr lang="ru-RU" dirty="0" err="1">
                <a:solidFill>
                  <a:schemeClr val="bg1"/>
                </a:solidFill>
              </a:rPr>
              <a:t>їх</a:t>
            </a:r>
            <a:r>
              <a:rPr lang="ru-RU" dirty="0">
                <a:solidFill>
                  <a:schemeClr val="bg1"/>
                </a:solidFill>
              </a:rPr>
              <a:t> </a:t>
            </a:r>
            <a:r>
              <a:rPr lang="ru-RU" dirty="0" err="1">
                <a:solidFill>
                  <a:schemeClr val="bg1"/>
                </a:solidFill>
              </a:rPr>
              <a:t>випуску</a:t>
            </a:r>
            <a:r>
              <a:rPr lang="ru-RU" dirty="0">
                <a:solidFill>
                  <a:schemeClr val="bg1"/>
                </a:solidFill>
              </a:rPr>
              <a:t> на суму не </a:t>
            </a:r>
            <a:r>
              <a:rPr lang="ru-RU" dirty="0" err="1">
                <a:solidFill>
                  <a:schemeClr val="bg1"/>
                </a:solidFill>
              </a:rPr>
              <a:t>більше</a:t>
            </a:r>
            <a:r>
              <a:rPr lang="ru-RU" dirty="0">
                <a:solidFill>
                  <a:schemeClr val="bg1"/>
                </a:solidFill>
              </a:rPr>
              <a:t> </a:t>
            </a:r>
            <a:r>
              <a:rPr lang="ru-RU" b="1" dirty="0">
                <a:solidFill>
                  <a:schemeClr val="bg1"/>
                </a:solidFill>
              </a:rPr>
              <a:t>600 </a:t>
            </a:r>
            <a:r>
              <a:rPr lang="ru-RU" b="1" dirty="0" err="1">
                <a:solidFill>
                  <a:schemeClr val="bg1"/>
                </a:solidFill>
              </a:rPr>
              <a:t>млн</a:t>
            </a:r>
            <a:r>
              <a:rPr lang="ru-RU" b="1" dirty="0">
                <a:solidFill>
                  <a:schemeClr val="bg1"/>
                </a:solidFill>
              </a:rPr>
              <a:t> </a:t>
            </a:r>
            <a:r>
              <a:rPr lang="ru-RU" b="1" dirty="0" err="1">
                <a:solidFill>
                  <a:schemeClr val="bg1"/>
                </a:solidFill>
              </a:rPr>
              <a:t>крб</a:t>
            </a:r>
            <a:r>
              <a:rPr lang="ru-RU" b="1" dirty="0">
                <a:solidFill>
                  <a:schemeClr val="bg1"/>
                </a:solidFill>
              </a:rPr>
              <a:t>.</a:t>
            </a:r>
            <a:r>
              <a:rPr lang="ru-RU" dirty="0" smtClean="0">
                <a:solidFill>
                  <a:schemeClr val="bg1"/>
                </a:solidFill>
              </a:rPr>
              <a:t/>
            </a:r>
            <a:br>
              <a:rPr lang="ru-RU" dirty="0" smtClean="0">
                <a:solidFill>
                  <a:schemeClr val="bg1"/>
                </a:solidFill>
              </a:rPr>
            </a:br>
            <a:r>
              <a:rPr lang="ru-RU" dirty="0">
                <a:solidFill>
                  <a:schemeClr val="bg1"/>
                </a:solidFill>
              </a:rPr>
              <a:t>2. </a:t>
            </a:r>
            <a:r>
              <a:rPr lang="ru-RU" dirty="0" err="1">
                <a:solidFill>
                  <a:schemeClr val="bg1"/>
                </a:solidFill>
              </a:rPr>
              <a:t>Емісія</a:t>
            </a:r>
            <a:r>
              <a:rPr lang="ru-RU" dirty="0">
                <a:solidFill>
                  <a:schemeClr val="bg1"/>
                </a:solidFill>
              </a:rPr>
              <a:t> </a:t>
            </a:r>
            <a:r>
              <a:rPr lang="ru-RU" dirty="0" err="1">
                <a:solidFill>
                  <a:schemeClr val="bg1"/>
                </a:solidFill>
              </a:rPr>
              <a:t>понад</a:t>
            </a:r>
            <a:r>
              <a:rPr lang="ru-RU" dirty="0">
                <a:solidFill>
                  <a:schemeClr val="bg1"/>
                </a:solidFill>
              </a:rPr>
              <a:t> </a:t>
            </a:r>
            <a:r>
              <a:rPr lang="ru-RU" dirty="0" err="1">
                <a:solidFill>
                  <a:schemeClr val="bg1"/>
                </a:solidFill>
              </a:rPr>
              <a:t>установлену</a:t>
            </a:r>
            <a:r>
              <a:rPr lang="ru-RU" dirty="0">
                <a:solidFill>
                  <a:schemeClr val="bg1"/>
                </a:solidFill>
              </a:rPr>
              <a:t> суму </a:t>
            </a:r>
            <a:r>
              <a:rPr lang="ru-RU" dirty="0" err="1">
                <a:solidFill>
                  <a:schemeClr val="bg1"/>
                </a:solidFill>
              </a:rPr>
              <a:t>потребувала</a:t>
            </a:r>
            <a:r>
              <a:rPr lang="ru-RU" dirty="0">
                <a:solidFill>
                  <a:schemeClr val="bg1"/>
                </a:solidFill>
              </a:rPr>
              <a:t> </a:t>
            </a:r>
            <a:r>
              <a:rPr lang="ru-RU" b="1" dirty="0">
                <a:solidFill>
                  <a:schemeClr val="bg1"/>
                </a:solidFill>
              </a:rPr>
              <a:t>100-відсоткового золотого </a:t>
            </a:r>
            <a:r>
              <a:rPr lang="ru-RU" b="1" dirty="0" err="1">
                <a:solidFill>
                  <a:schemeClr val="bg1"/>
                </a:solidFill>
              </a:rPr>
              <a:t>забезпечення</a:t>
            </a:r>
            <a:r>
              <a:rPr lang="ru-RU" dirty="0">
                <a:solidFill>
                  <a:schemeClr val="bg1"/>
                </a:solidFill>
              </a:rPr>
              <a:t>.</a:t>
            </a:r>
            <a:endParaRPr lang="uk-UA" dirty="0">
              <a:solidFill>
                <a:schemeClr val="bg1"/>
              </a:solidFill>
            </a:endParaRPr>
          </a:p>
        </p:txBody>
      </p:sp>
      <p:pic>
        <p:nvPicPr>
          <p:cNvPr id="6" name="Рисунок 5" descr="Russia_prapor.png"/>
          <p:cNvPicPr>
            <a:picLocks noChangeAspect="1"/>
          </p:cNvPicPr>
          <p:nvPr/>
        </p:nvPicPr>
        <p:blipFill>
          <a:blip r:embed="rId3" cstate="print"/>
          <a:stretch>
            <a:fillRect/>
          </a:stretch>
        </p:blipFill>
        <p:spPr>
          <a:xfrm>
            <a:off x="4932040" y="908720"/>
            <a:ext cx="3727301" cy="1716782"/>
          </a:xfrm>
          <a:prstGeom prst="rect">
            <a:avLst/>
          </a:prstGeom>
        </p:spPr>
      </p:pic>
      <p:pic>
        <p:nvPicPr>
          <p:cNvPr id="7" name="Рисунок 6" descr="Flag_USA.png"/>
          <p:cNvPicPr>
            <a:picLocks noChangeAspect="1"/>
          </p:cNvPicPr>
          <p:nvPr/>
        </p:nvPicPr>
        <p:blipFill>
          <a:blip r:embed="rId4" cstate="print"/>
          <a:stretch>
            <a:fillRect/>
          </a:stretch>
        </p:blipFill>
        <p:spPr>
          <a:xfrm>
            <a:off x="323528" y="908720"/>
            <a:ext cx="3937620" cy="172097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8229600" cy="5976664"/>
          </a:xfrm>
          <a:solidFill>
            <a:srgbClr val="FFFFFF">
              <a:alpha val="60000"/>
            </a:srgbClr>
          </a:solidFill>
        </p:spPr>
        <p:txBody>
          <a:bodyPr>
            <a:normAutofit fontScale="77500" lnSpcReduction="20000"/>
          </a:bodyPr>
          <a:lstStyle/>
          <a:p>
            <a:r>
              <a:rPr lang="uk-UA" dirty="0">
                <a:solidFill>
                  <a:srgbClr val="002060"/>
                </a:solidFill>
              </a:rPr>
              <a:t>Золотомонетний стандарт являв собою найстабільнішу, саморегульовану грошову систему. Саморегулювання обумовлювалося адекватністю вартості, яку виражали вказані гроші в обігу, вартості металу, котрий містився в монетах чи міг бути одержаний в обмін на банкноти. Завдяки вільному обігу, карбуванню золотих монет та необмеженому обміну банкнот на золото маса грошей стихійно пристосовувалася до потреб у них обігу через механізм скарбу. В періоди спаду виробництва та товарообороту зменшувалася потреба в грошах, вони виходили з обігу, перетворюючись на скарб. При розширенні товарообороту гроші надходили зі скарбу до сфери обігу. Саме у такий спосіб відбувалося регулювання маси грошей в обігу.</a:t>
            </a:r>
            <a:r>
              <a:rPr lang="uk-UA" dirty="0" smtClean="0">
                <a:solidFill>
                  <a:srgbClr val="002060"/>
                </a:solidFill>
              </a:rPr>
              <a:t/>
            </a:r>
            <a:br>
              <a:rPr lang="uk-UA" dirty="0" smtClean="0">
                <a:solidFill>
                  <a:srgbClr val="002060"/>
                </a:solidFill>
              </a:rPr>
            </a:br>
            <a:r>
              <a:rPr lang="uk-UA" dirty="0">
                <a:solidFill>
                  <a:srgbClr val="002060"/>
                </a:solidFill>
              </a:rPr>
              <a:t>Стабільність національних грошей, стабільність </a:t>
            </a:r>
            <a:r>
              <a:rPr lang="uk-UA" dirty="0" err="1" smtClean="0">
                <a:solidFill>
                  <a:srgbClr val="002060"/>
                </a:solidFill>
              </a:rPr>
              <a:t>валю-тних</a:t>
            </a:r>
            <a:r>
              <a:rPr lang="uk-UA" dirty="0" smtClean="0">
                <a:solidFill>
                  <a:srgbClr val="002060"/>
                </a:solidFill>
              </a:rPr>
              <a:t> </a:t>
            </a:r>
            <a:r>
              <a:rPr lang="uk-UA" dirty="0">
                <a:solidFill>
                  <a:srgbClr val="002060"/>
                </a:solidFill>
              </a:rPr>
              <a:t>курсів сприяли розвитку капіталізму вільного </a:t>
            </a:r>
            <a:r>
              <a:rPr lang="uk-UA" dirty="0" err="1" smtClean="0">
                <a:solidFill>
                  <a:srgbClr val="002060"/>
                </a:solidFill>
              </a:rPr>
              <a:t>ри-нку</a:t>
            </a:r>
            <a:r>
              <a:rPr lang="uk-UA" dirty="0">
                <a:solidFill>
                  <a:srgbClr val="002060"/>
                </a:solidFill>
              </a:rPr>
              <a:t>, створювали умови для розвитку кредитних </a:t>
            </a:r>
            <a:r>
              <a:rPr lang="uk-UA" dirty="0" err="1" smtClean="0">
                <a:solidFill>
                  <a:srgbClr val="002060"/>
                </a:solidFill>
              </a:rPr>
              <a:t>відно-син</a:t>
            </a:r>
            <a:r>
              <a:rPr lang="uk-UA" dirty="0">
                <a:solidFill>
                  <a:srgbClr val="002060"/>
                </a:solidFill>
              </a:rPr>
              <a:t>, міжнародної торгівлі, руху капіталів та </a:t>
            </a:r>
            <a:r>
              <a:rPr lang="uk-UA" dirty="0" smtClean="0">
                <a:solidFill>
                  <a:srgbClr val="002060"/>
                </a:solidFill>
              </a:rPr>
              <a:t>ін.</a:t>
            </a:r>
            <a:endParaRPr lang="uk-UA" dirty="0">
              <a:solidFill>
                <a:srgbClr val="00206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404665"/>
            <a:ext cx="8229600" cy="2952327"/>
          </a:xfrm>
          <a:solidFill>
            <a:schemeClr val="bg1"/>
          </a:solidFill>
        </p:spPr>
        <p:txBody>
          <a:bodyPr>
            <a:normAutofit/>
          </a:bodyPr>
          <a:lstStyle/>
          <a:p>
            <a:r>
              <a:rPr lang="uk-UA" sz="2000" dirty="0">
                <a:solidFill>
                  <a:srgbClr val="D24726"/>
                </a:solidFill>
              </a:rPr>
              <a:t>Функціонування золотомонетного стандарту вимагало наявності </a:t>
            </a:r>
            <a:r>
              <a:rPr lang="uk-UA" sz="2000" dirty="0" err="1" smtClean="0">
                <a:solidFill>
                  <a:srgbClr val="D24726"/>
                </a:solidFill>
              </a:rPr>
              <a:t>золо-тих</a:t>
            </a:r>
            <a:r>
              <a:rPr lang="uk-UA" sz="2000" dirty="0" smtClean="0">
                <a:solidFill>
                  <a:srgbClr val="D24726"/>
                </a:solidFill>
              </a:rPr>
              <a:t> </a:t>
            </a:r>
            <a:r>
              <a:rPr lang="uk-UA" sz="2000" dirty="0">
                <a:solidFill>
                  <a:srgbClr val="D24726"/>
                </a:solidFill>
              </a:rPr>
              <a:t>запасів у центральних емісійних банках, які слугували резервним фондом внутрішнього обігу, забезпечували розмін банкнот на золото, були резервом світових грошей. Витрати держави на забезпечення обігу золотою монетою були значними. Для їх зменшення широко </a:t>
            </a:r>
            <a:r>
              <a:rPr lang="uk-UA" sz="2000" dirty="0" err="1" smtClean="0">
                <a:solidFill>
                  <a:srgbClr val="D24726"/>
                </a:solidFill>
              </a:rPr>
              <a:t>емі-тувалися</a:t>
            </a:r>
            <a:r>
              <a:rPr lang="uk-UA" sz="2000" dirty="0" smtClean="0">
                <a:solidFill>
                  <a:srgbClr val="D24726"/>
                </a:solidFill>
              </a:rPr>
              <a:t> </a:t>
            </a:r>
            <a:r>
              <a:rPr lang="uk-UA" sz="2000" dirty="0">
                <a:solidFill>
                  <a:srgbClr val="D24726"/>
                </a:solidFill>
              </a:rPr>
              <a:t>банкноти, використовувалися безготівкові розрахунки. У </a:t>
            </a:r>
            <a:r>
              <a:rPr lang="uk-UA" sz="2000" dirty="0" err="1" smtClean="0">
                <a:solidFill>
                  <a:srgbClr val="D24726"/>
                </a:solidFill>
              </a:rPr>
              <a:t>про-цесі</a:t>
            </a:r>
            <a:r>
              <a:rPr lang="uk-UA" sz="2000" dirty="0" smtClean="0">
                <a:solidFill>
                  <a:srgbClr val="D24726"/>
                </a:solidFill>
              </a:rPr>
              <a:t> </a:t>
            </a:r>
            <a:r>
              <a:rPr lang="uk-UA" sz="2000" dirty="0">
                <a:solidFill>
                  <a:srgbClr val="D24726"/>
                </a:solidFill>
              </a:rPr>
              <a:t>історичного розвитку співвідношення між золотими монетами в обігу та їх замінниками поступово змінювалося. Наприклад, у США, Великобританії і Франції воно </a:t>
            </a:r>
            <a:r>
              <a:rPr lang="uk-UA" sz="2000" dirty="0" smtClean="0">
                <a:solidFill>
                  <a:srgbClr val="D24726"/>
                </a:solidFill>
              </a:rPr>
              <a:t>дорівнювало:</a:t>
            </a:r>
            <a:endParaRPr lang="uk-UA" sz="2000" dirty="0">
              <a:solidFill>
                <a:srgbClr val="D24726"/>
              </a:solidFill>
            </a:endParaRPr>
          </a:p>
        </p:txBody>
      </p:sp>
      <p:grpSp>
        <p:nvGrpSpPr>
          <p:cNvPr id="12" name="Группа 11"/>
          <p:cNvGrpSpPr/>
          <p:nvPr/>
        </p:nvGrpSpPr>
        <p:grpSpPr>
          <a:xfrm>
            <a:off x="467544" y="3501008"/>
            <a:ext cx="8208912" cy="2880320"/>
            <a:chOff x="467544" y="2132856"/>
            <a:chExt cx="8208912" cy="2520280"/>
          </a:xfrm>
        </p:grpSpPr>
        <p:sp>
          <p:nvSpPr>
            <p:cNvPr id="4" name="Прямоугольник 3"/>
            <p:cNvSpPr/>
            <p:nvPr/>
          </p:nvSpPr>
          <p:spPr>
            <a:xfrm>
              <a:off x="467544" y="2132856"/>
              <a:ext cx="2808312" cy="864096"/>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bg1"/>
                  </a:solidFill>
                </a:rPr>
                <a:t>У 1815 р. 3:1</a:t>
              </a:r>
              <a:endParaRPr lang="uk-UA" sz="3200" dirty="0">
                <a:solidFill>
                  <a:schemeClr val="bg1"/>
                </a:solidFill>
              </a:endParaRPr>
            </a:p>
          </p:txBody>
        </p:sp>
        <p:sp>
          <p:nvSpPr>
            <p:cNvPr id="5" name="Прямоугольник 4"/>
            <p:cNvSpPr/>
            <p:nvPr/>
          </p:nvSpPr>
          <p:spPr>
            <a:xfrm>
              <a:off x="3419872" y="2132856"/>
              <a:ext cx="2592288" cy="864096"/>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t>У 1860 р. </a:t>
              </a:r>
              <a:r>
                <a:rPr lang="uk-UA" sz="3200" dirty="0"/>
                <a:t>1</a:t>
              </a:r>
              <a:r>
                <a:rPr lang="uk-UA" sz="3200" dirty="0" smtClean="0"/>
                <a:t>:1</a:t>
              </a:r>
              <a:endParaRPr lang="uk-UA" sz="3200" dirty="0"/>
            </a:p>
          </p:txBody>
        </p:sp>
        <p:sp>
          <p:nvSpPr>
            <p:cNvPr id="6" name="Прямоугольник 5"/>
            <p:cNvSpPr/>
            <p:nvPr/>
          </p:nvSpPr>
          <p:spPr>
            <a:xfrm>
              <a:off x="6156176" y="2132856"/>
              <a:ext cx="2520280" cy="864096"/>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t>У 1885 р. 1:3</a:t>
              </a:r>
              <a:endParaRPr lang="uk-UA" sz="3200" dirty="0"/>
            </a:p>
          </p:txBody>
        </p:sp>
        <p:sp>
          <p:nvSpPr>
            <p:cNvPr id="7" name="Прямоугольник 6"/>
            <p:cNvSpPr/>
            <p:nvPr/>
          </p:nvSpPr>
          <p:spPr>
            <a:xfrm>
              <a:off x="467544" y="3140968"/>
              <a:ext cx="8208912" cy="1512168"/>
            </a:xfrm>
            <a:prstGeom prst="rect">
              <a:avLst/>
            </a:prstGeom>
            <a:solidFill>
              <a:srgbClr val="FF8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t> </a:t>
              </a:r>
              <a:r>
                <a:rPr lang="ru-RU" sz="2400" dirty="0"/>
                <a:t>До 1913 р. </a:t>
              </a:r>
              <a:r>
                <a:rPr lang="ru-RU" sz="2400" dirty="0" err="1"/>
                <a:t>золоті</a:t>
              </a:r>
              <a:r>
                <a:rPr lang="ru-RU" sz="2400" dirty="0"/>
                <a:t> </a:t>
              </a:r>
              <a:r>
                <a:rPr lang="ru-RU" sz="2400" dirty="0" err="1"/>
                <a:t>монети</a:t>
              </a:r>
              <a:r>
                <a:rPr lang="ru-RU" sz="2400" dirty="0"/>
                <a:t> становили </a:t>
              </a:r>
              <a:r>
                <a:rPr lang="ru-RU" sz="2400" b="1" dirty="0"/>
                <a:t>1/10</a:t>
              </a:r>
              <a:r>
                <a:rPr lang="ru-RU" sz="2400" dirty="0"/>
                <a:t> </a:t>
              </a:r>
              <a:r>
                <a:rPr lang="ru-RU" sz="2400" dirty="0" err="1"/>
                <a:t>грошової</a:t>
              </a:r>
              <a:r>
                <a:rPr lang="ru-RU" sz="2400" dirty="0"/>
                <a:t> </a:t>
              </a:r>
              <a:r>
                <a:rPr lang="ru-RU" sz="2400" dirty="0" err="1"/>
                <a:t>маси</a:t>
              </a:r>
              <a:r>
                <a:rPr lang="ru-RU" sz="2400" dirty="0"/>
                <a:t>. Але </a:t>
              </a:r>
              <a:r>
                <a:rPr lang="ru-RU" sz="2400" dirty="0" err="1"/>
                <a:t>грошова</a:t>
              </a:r>
              <a:r>
                <a:rPr lang="ru-RU" sz="2400" dirty="0"/>
                <a:t> система </a:t>
              </a:r>
              <a:r>
                <a:rPr lang="ru-RU" sz="2400" dirty="0" err="1"/>
                <a:t>залишалася</a:t>
              </a:r>
              <a:r>
                <a:rPr lang="ru-RU" sz="2400" dirty="0"/>
                <a:t> </a:t>
              </a:r>
              <a:r>
                <a:rPr lang="ru-RU" sz="2400" dirty="0" err="1"/>
                <a:t>стабільною</a:t>
              </a:r>
              <a:r>
                <a:rPr lang="ru-RU" sz="2400" dirty="0"/>
                <a:t>, </a:t>
              </a:r>
              <a:r>
                <a:rPr lang="ru-RU" sz="2400" dirty="0" err="1"/>
                <a:t>бо</a:t>
              </a:r>
              <a:r>
                <a:rPr lang="ru-RU" sz="2400" dirty="0"/>
                <a:t> </a:t>
              </a:r>
              <a:r>
                <a:rPr lang="ru-RU" sz="2400" dirty="0" err="1"/>
                <a:t>зберігалися</a:t>
              </a:r>
              <a:r>
                <a:rPr lang="ru-RU" sz="2400" dirty="0"/>
                <a:t> </a:t>
              </a:r>
              <a:r>
                <a:rPr lang="ru-RU" sz="2400" dirty="0" err="1"/>
                <a:t>основні</a:t>
              </a:r>
              <a:r>
                <a:rPr lang="ru-RU" sz="2400" dirty="0"/>
                <a:t> </a:t>
              </a:r>
              <a:r>
                <a:rPr lang="ru-RU" sz="2400" dirty="0" err="1"/>
                <a:t>принципи</a:t>
              </a:r>
              <a:r>
                <a:rPr lang="ru-RU" sz="2400" dirty="0"/>
                <a:t> золотомонетного стандарту.</a:t>
              </a:r>
              <a:endParaRPr lang="uk-UA" sz="3200" dirty="0">
                <a:solidFill>
                  <a:schemeClr val="bg1"/>
                </a:solidFill>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260648"/>
            <a:ext cx="8229600" cy="3960440"/>
          </a:xfrm>
          <a:solidFill>
            <a:srgbClr val="0072C6">
              <a:alpha val="69804"/>
            </a:srgbClr>
          </a:solidFill>
        </p:spPr>
        <p:txBody>
          <a:bodyPr>
            <a:normAutofit fontScale="70000" lnSpcReduction="20000"/>
          </a:bodyPr>
          <a:lstStyle/>
          <a:p>
            <a:r>
              <a:rPr lang="ru-RU" dirty="0" smtClean="0">
                <a:solidFill>
                  <a:schemeClr val="bg1"/>
                </a:solidFill>
              </a:rPr>
              <a:t>У роки </a:t>
            </a:r>
            <a:r>
              <a:rPr lang="ru-RU" dirty="0" err="1" smtClean="0">
                <a:solidFill>
                  <a:schemeClr val="bg1"/>
                </a:solidFill>
              </a:rPr>
              <a:t>Першої</a:t>
            </a:r>
            <a:r>
              <a:rPr lang="ru-RU" dirty="0" smtClean="0">
                <a:solidFill>
                  <a:schemeClr val="bg1"/>
                </a:solidFill>
              </a:rPr>
              <a:t> </a:t>
            </a:r>
            <a:r>
              <a:rPr lang="ru-RU" dirty="0" err="1" smtClean="0">
                <a:solidFill>
                  <a:schemeClr val="bg1"/>
                </a:solidFill>
              </a:rPr>
              <a:t>світової</a:t>
            </a:r>
            <a:r>
              <a:rPr lang="ru-RU" dirty="0" smtClean="0">
                <a:solidFill>
                  <a:schemeClr val="bg1"/>
                </a:solidFill>
              </a:rPr>
              <a:t> </a:t>
            </a:r>
            <a:r>
              <a:rPr lang="ru-RU" dirty="0" err="1" smtClean="0">
                <a:solidFill>
                  <a:schemeClr val="bg1"/>
                </a:solidFill>
              </a:rPr>
              <a:t>війни</a:t>
            </a:r>
            <a:r>
              <a:rPr lang="ru-RU" dirty="0" smtClean="0">
                <a:solidFill>
                  <a:schemeClr val="bg1"/>
                </a:solidFill>
              </a:rPr>
              <a:t> </a:t>
            </a:r>
            <a:r>
              <a:rPr lang="ru-RU" dirty="0" err="1" smtClean="0">
                <a:solidFill>
                  <a:schemeClr val="bg1"/>
                </a:solidFill>
              </a:rPr>
              <a:t>зростання</a:t>
            </a:r>
            <a:r>
              <a:rPr lang="ru-RU" dirty="0" smtClean="0">
                <a:solidFill>
                  <a:schemeClr val="bg1"/>
                </a:solidFill>
              </a:rPr>
              <a:t> </a:t>
            </a:r>
            <a:r>
              <a:rPr lang="ru-RU" dirty="0" err="1" smtClean="0">
                <a:solidFill>
                  <a:schemeClr val="bg1"/>
                </a:solidFill>
              </a:rPr>
              <a:t>бюджетних</a:t>
            </a:r>
            <a:r>
              <a:rPr lang="ru-RU" dirty="0" smtClean="0">
                <a:solidFill>
                  <a:schemeClr val="bg1"/>
                </a:solidFill>
              </a:rPr>
              <a:t> </a:t>
            </a:r>
            <a:r>
              <a:rPr lang="ru-RU" dirty="0" err="1" smtClean="0">
                <a:solidFill>
                  <a:schemeClr val="bg1"/>
                </a:solidFill>
              </a:rPr>
              <a:t>дефіцитів</a:t>
            </a:r>
            <a:r>
              <a:rPr lang="ru-RU" dirty="0" smtClean="0">
                <a:solidFill>
                  <a:schemeClr val="bg1"/>
                </a:solidFill>
              </a:rPr>
              <a:t>, </a:t>
            </a:r>
            <a:r>
              <a:rPr lang="ru-RU" dirty="0" err="1" smtClean="0">
                <a:solidFill>
                  <a:schemeClr val="bg1"/>
                </a:solidFill>
              </a:rPr>
              <a:t>покриття</a:t>
            </a:r>
            <a:r>
              <a:rPr lang="ru-RU" dirty="0" smtClean="0">
                <a:solidFill>
                  <a:schemeClr val="bg1"/>
                </a:solidFill>
              </a:rPr>
              <a:t> </a:t>
            </a:r>
            <a:r>
              <a:rPr lang="ru-RU" dirty="0" err="1" smtClean="0">
                <a:solidFill>
                  <a:schemeClr val="bg1"/>
                </a:solidFill>
              </a:rPr>
              <a:t>їх</a:t>
            </a:r>
            <a:r>
              <a:rPr lang="ru-RU" dirty="0" smtClean="0">
                <a:solidFill>
                  <a:schemeClr val="bg1"/>
                </a:solidFill>
              </a:rPr>
              <a:t> </a:t>
            </a:r>
            <a:r>
              <a:rPr lang="ru-RU" dirty="0" err="1" smtClean="0">
                <a:solidFill>
                  <a:schemeClr val="bg1"/>
                </a:solidFill>
              </a:rPr>
              <a:t>позиками</a:t>
            </a:r>
            <a:r>
              <a:rPr lang="ru-RU" dirty="0" smtClean="0">
                <a:solidFill>
                  <a:schemeClr val="bg1"/>
                </a:solidFill>
              </a:rPr>
              <a:t> та </a:t>
            </a:r>
            <a:r>
              <a:rPr lang="ru-RU" dirty="0" err="1" smtClean="0">
                <a:solidFill>
                  <a:schemeClr val="bg1"/>
                </a:solidFill>
              </a:rPr>
              <a:t>емісією</a:t>
            </a:r>
            <a:r>
              <a:rPr lang="ru-RU" dirty="0" smtClean="0">
                <a:solidFill>
                  <a:schemeClr val="bg1"/>
                </a:solidFill>
              </a:rPr>
              <a:t> грошей </a:t>
            </a:r>
            <a:r>
              <a:rPr lang="ru-RU" dirty="0" err="1" smtClean="0">
                <a:solidFill>
                  <a:schemeClr val="bg1"/>
                </a:solidFill>
              </a:rPr>
              <a:t>спричинили</a:t>
            </a:r>
            <a:r>
              <a:rPr lang="ru-RU" dirty="0" smtClean="0">
                <a:solidFill>
                  <a:schemeClr val="bg1"/>
                </a:solidFill>
              </a:rPr>
              <a:t> </a:t>
            </a:r>
            <a:r>
              <a:rPr lang="ru-RU" dirty="0" err="1" smtClean="0">
                <a:solidFill>
                  <a:schemeClr val="bg1"/>
                </a:solidFill>
              </a:rPr>
              <a:t>таке</a:t>
            </a:r>
            <a:r>
              <a:rPr lang="ru-RU" dirty="0" smtClean="0">
                <a:solidFill>
                  <a:schemeClr val="bg1"/>
                </a:solidFill>
              </a:rPr>
              <a:t> </a:t>
            </a:r>
            <a:r>
              <a:rPr lang="ru-RU" dirty="0" err="1" smtClean="0">
                <a:solidFill>
                  <a:schemeClr val="bg1"/>
                </a:solidFill>
              </a:rPr>
              <a:t>зро-стання</a:t>
            </a:r>
            <a:r>
              <a:rPr lang="ru-RU" dirty="0" smtClean="0">
                <a:solidFill>
                  <a:schemeClr val="bg1"/>
                </a:solidFill>
              </a:rPr>
              <a:t> </a:t>
            </a:r>
            <a:r>
              <a:rPr lang="ru-RU" dirty="0" err="1" smtClean="0">
                <a:solidFill>
                  <a:schemeClr val="bg1"/>
                </a:solidFill>
              </a:rPr>
              <a:t>грошової</a:t>
            </a:r>
            <a:r>
              <a:rPr lang="ru-RU" dirty="0" smtClean="0">
                <a:solidFill>
                  <a:schemeClr val="bg1"/>
                </a:solidFill>
              </a:rPr>
              <a:t> </a:t>
            </a:r>
            <a:r>
              <a:rPr lang="ru-RU" dirty="0" err="1" smtClean="0">
                <a:solidFill>
                  <a:schemeClr val="bg1"/>
                </a:solidFill>
              </a:rPr>
              <a:t>маси</a:t>
            </a:r>
            <a:r>
              <a:rPr lang="ru-RU" dirty="0" smtClean="0">
                <a:solidFill>
                  <a:schemeClr val="bg1"/>
                </a:solidFill>
              </a:rPr>
              <a:t> в </a:t>
            </a:r>
            <a:r>
              <a:rPr lang="ru-RU" dirty="0" err="1" smtClean="0">
                <a:solidFill>
                  <a:schemeClr val="bg1"/>
                </a:solidFill>
              </a:rPr>
              <a:t>обігу</a:t>
            </a:r>
            <a:r>
              <a:rPr lang="ru-RU" dirty="0" smtClean="0">
                <a:solidFill>
                  <a:schemeClr val="bg1"/>
                </a:solidFill>
              </a:rPr>
              <a:t>, яке </a:t>
            </a:r>
            <a:r>
              <a:rPr lang="ru-RU" dirty="0" err="1" smtClean="0">
                <a:solidFill>
                  <a:schemeClr val="bg1"/>
                </a:solidFill>
              </a:rPr>
              <a:t>значно</a:t>
            </a:r>
            <a:r>
              <a:rPr lang="ru-RU" dirty="0" smtClean="0">
                <a:solidFill>
                  <a:schemeClr val="bg1"/>
                </a:solidFill>
              </a:rPr>
              <a:t> </a:t>
            </a:r>
            <a:r>
              <a:rPr lang="ru-RU" dirty="0" err="1" smtClean="0">
                <a:solidFill>
                  <a:schemeClr val="bg1"/>
                </a:solidFill>
              </a:rPr>
              <a:t>перевищувало</a:t>
            </a:r>
            <a:r>
              <a:rPr lang="ru-RU" dirty="0" smtClean="0">
                <a:solidFill>
                  <a:schemeClr val="bg1"/>
                </a:solidFill>
              </a:rPr>
              <a:t> </a:t>
            </a:r>
            <a:r>
              <a:rPr lang="ru-RU" dirty="0" err="1" smtClean="0">
                <a:solidFill>
                  <a:schemeClr val="bg1"/>
                </a:solidFill>
              </a:rPr>
              <a:t>золоті</a:t>
            </a:r>
            <a:r>
              <a:rPr lang="ru-RU" dirty="0" smtClean="0">
                <a:solidFill>
                  <a:schemeClr val="bg1"/>
                </a:solidFill>
              </a:rPr>
              <a:t> </a:t>
            </a:r>
            <a:r>
              <a:rPr lang="ru-RU" dirty="0" smtClean="0">
                <a:solidFill>
                  <a:schemeClr val="bg1"/>
                </a:solidFill>
              </a:rPr>
              <a:t>запаси </a:t>
            </a:r>
            <a:r>
              <a:rPr lang="ru-RU" dirty="0" err="1" smtClean="0">
                <a:solidFill>
                  <a:schemeClr val="bg1"/>
                </a:solidFill>
              </a:rPr>
              <a:t>емісійних</a:t>
            </a:r>
            <a:r>
              <a:rPr lang="ru-RU" dirty="0" smtClean="0">
                <a:solidFill>
                  <a:schemeClr val="bg1"/>
                </a:solidFill>
              </a:rPr>
              <a:t> </a:t>
            </a:r>
            <a:r>
              <a:rPr lang="ru-RU" dirty="0" err="1" smtClean="0">
                <a:solidFill>
                  <a:schemeClr val="bg1"/>
                </a:solidFill>
              </a:rPr>
              <a:t>банків</a:t>
            </a:r>
            <a:r>
              <a:rPr lang="ru-RU" dirty="0" smtClean="0">
                <a:solidFill>
                  <a:schemeClr val="bg1"/>
                </a:solidFill>
              </a:rPr>
              <a:t> </a:t>
            </a:r>
            <a:r>
              <a:rPr lang="ru-RU" dirty="0" err="1" smtClean="0">
                <a:solidFill>
                  <a:schemeClr val="bg1"/>
                </a:solidFill>
              </a:rPr>
              <a:t>і</a:t>
            </a:r>
            <a:r>
              <a:rPr lang="ru-RU" dirty="0" smtClean="0">
                <a:solidFill>
                  <a:schemeClr val="bg1"/>
                </a:solidFill>
              </a:rPr>
              <a:t> ставило </a:t>
            </a:r>
            <a:r>
              <a:rPr lang="ru-RU" dirty="0" err="1" smtClean="0">
                <a:solidFill>
                  <a:schemeClr val="bg1"/>
                </a:solidFill>
              </a:rPr>
              <a:t>під</a:t>
            </a:r>
            <a:r>
              <a:rPr lang="ru-RU" dirty="0" smtClean="0">
                <a:solidFill>
                  <a:schemeClr val="bg1"/>
                </a:solidFill>
              </a:rPr>
              <a:t> </a:t>
            </a:r>
            <a:r>
              <a:rPr lang="ru-RU" dirty="0" err="1" smtClean="0">
                <a:solidFill>
                  <a:schemeClr val="bg1"/>
                </a:solidFill>
              </a:rPr>
              <a:t>загрозу</a:t>
            </a:r>
            <a:r>
              <a:rPr lang="ru-RU" dirty="0" smtClean="0">
                <a:solidFill>
                  <a:schemeClr val="bg1"/>
                </a:solidFill>
              </a:rPr>
              <a:t> </a:t>
            </a:r>
            <a:r>
              <a:rPr lang="ru-RU" dirty="0" err="1" smtClean="0">
                <a:solidFill>
                  <a:schemeClr val="bg1"/>
                </a:solidFill>
              </a:rPr>
              <a:t>вільний</a:t>
            </a:r>
            <a:r>
              <a:rPr lang="ru-RU" dirty="0" smtClean="0">
                <a:solidFill>
                  <a:schemeClr val="bg1"/>
                </a:solidFill>
              </a:rPr>
              <a:t> </a:t>
            </a:r>
            <a:r>
              <a:rPr lang="ru-RU" dirty="0" err="1" smtClean="0">
                <a:solidFill>
                  <a:schemeClr val="bg1"/>
                </a:solidFill>
              </a:rPr>
              <a:t>обмін</a:t>
            </a:r>
            <a:r>
              <a:rPr lang="ru-RU" dirty="0" smtClean="0">
                <a:solidFill>
                  <a:schemeClr val="bg1"/>
                </a:solidFill>
              </a:rPr>
              <a:t> </a:t>
            </a:r>
            <a:r>
              <a:rPr lang="ru-RU" dirty="0" err="1" smtClean="0">
                <a:solidFill>
                  <a:schemeClr val="bg1"/>
                </a:solidFill>
              </a:rPr>
              <a:t>грошових</a:t>
            </a:r>
            <a:r>
              <a:rPr lang="ru-RU" dirty="0" smtClean="0">
                <a:solidFill>
                  <a:schemeClr val="bg1"/>
                </a:solidFill>
              </a:rPr>
              <a:t> </a:t>
            </a:r>
            <a:r>
              <a:rPr lang="ru-RU" dirty="0" err="1" smtClean="0">
                <a:solidFill>
                  <a:schemeClr val="bg1"/>
                </a:solidFill>
              </a:rPr>
              <a:t>знаків</a:t>
            </a:r>
            <a:r>
              <a:rPr lang="ru-RU" dirty="0" smtClean="0">
                <a:solidFill>
                  <a:schemeClr val="bg1"/>
                </a:solidFill>
              </a:rPr>
              <a:t> на </a:t>
            </a:r>
            <a:r>
              <a:rPr lang="ru-RU" dirty="0" err="1" smtClean="0">
                <a:solidFill>
                  <a:schemeClr val="bg1"/>
                </a:solidFill>
              </a:rPr>
              <a:t>золоті</a:t>
            </a:r>
            <a:r>
              <a:rPr lang="ru-RU" dirty="0" smtClean="0">
                <a:solidFill>
                  <a:schemeClr val="bg1"/>
                </a:solidFill>
              </a:rPr>
              <a:t> </a:t>
            </a:r>
            <a:r>
              <a:rPr lang="ru-RU" dirty="0" err="1" smtClean="0">
                <a:solidFill>
                  <a:schemeClr val="bg1"/>
                </a:solidFill>
              </a:rPr>
              <a:t>монети</a:t>
            </a:r>
            <a:r>
              <a:rPr lang="ru-RU" dirty="0" smtClean="0">
                <a:solidFill>
                  <a:schemeClr val="bg1"/>
                </a:solidFill>
              </a:rPr>
              <a:t>. У </a:t>
            </a:r>
            <a:r>
              <a:rPr lang="ru-RU" dirty="0" err="1" smtClean="0">
                <a:solidFill>
                  <a:schemeClr val="bg1"/>
                </a:solidFill>
              </a:rPr>
              <a:t>цей</a:t>
            </a:r>
            <a:r>
              <a:rPr lang="ru-RU" dirty="0" smtClean="0">
                <a:solidFill>
                  <a:schemeClr val="bg1"/>
                </a:solidFill>
              </a:rPr>
              <a:t> час </a:t>
            </a:r>
            <a:r>
              <a:rPr lang="ru-RU" dirty="0" err="1" smtClean="0">
                <a:solidFill>
                  <a:schemeClr val="bg1"/>
                </a:solidFill>
              </a:rPr>
              <a:t>золотомонетний</a:t>
            </a:r>
            <a:r>
              <a:rPr lang="ru-RU" dirty="0" smtClean="0">
                <a:solidFill>
                  <a:schemeClr val="bg1"/>
                </a:solidFill>
              </a:rPr>
              <a:t> стандарт </a:t>
            </a:r>
            <a:r>
              <a:rPr lang="ru-RU" dirty="0" err="1" smtClean="0">
                <a:solidFill>
                  <a:schemeClr val="bg1"/>
                </a:solidFill>
              </a:rPr>
              <a:t>було</a:t>
            </a:r>
            <a:r>
              <a:rPr lang="ru-RU" dirty="0" smtClean="0">
                <a:solidFill>
                  <a:schemeClr val="bg1"/>
                </a:solidFill>
              </a:rPr>
              <a:t> </a:t>
            </a:r>
            <a:r>
              <a:rPr lang="ru-RU" dirty="0" err="1" smtClean="0">
                <a:solidFill>
                  <a:schemeClr val="bg1"/>
                </a:solidFill>
              </a:rPr>
              <a:t>скасовано</a:t>
            </a:r>
            <a:r>
              <a:rPr lang="ru-RU" dirty="0" smtClean="0">
                <a:solidFill>
                  <a:schemeClr val="bg1"/>
                </a:solidFill>
              </a:rPr>
              <a:t> у </a:t>
            </a:r>
            <a:r>
              <a:rPr lang="ru-RU" dirty="0" err="1" smtClean="0">
                <a:solidFill>
                  <a:schemeClr val="bg1"/>
                </a:solidFill>
              </a:rPr>
              <a:t>країнах</a:t>
            </a:r>
            <a:r>
              <a:rPr lang="ru-RU" dirty="0" smtClean="0">
                <a:solidFill>
                  <a:schemeClr val="bg1"/>
                </a:solidFill>
              </a:rPr>
              <a:t>, </a:t>
            </a:r>
            <a:r>
              <a:rPr lang="ru-RU" dirty="0" err="1" smtClean="0">
                <a:solidFill>
                  <a:schemeClr val="bg1"/>
                </a:solidFill>
              </a:rPr>
              <a:t>що</a:t>
            </a:r>
            <a:r>
              <a:rPr lang="ru-RU" dirty="0" smtClean="0">
                <a:solidFill>
                  <a:schemeClr val="bg1"/>
                </a:solidFill>
              </a:rPr>
              <a:t> брали участь у </a:t>
            </a:r>
            <a:r>
              <a:rPr lang="ru-RU" dirty="0" err="1" smtClean="0">
                <a:solidFill>
                  <a:schemeClr val="bg1"/>
                </a:solidFill>
              </a:rPr>
              <a:t>війні</a:t>
            </a:r>
            <a:r>
              <a:rPr lang="ru-RU" dirty="0" smtClean="0">
                <a:solidFill>
                  <a:schemeClr val="bg1"/>
                </a:solidFill>
              </a:rPr>
              <a:t>, та </a:t>
            </a:r>
            <a:r>
              <a:rPr lang="ru-RU" dirty="0" err="1" smtClean="0">
                <a:solidFill>
                  <a:schemeClr val="bg1"/>
                </a:solidFill>
              </a:rPr>
              <a:t>й</a:t>
            </a:r>
            <a:r>
              <a:rPr lang="ru-RU" dirty="0" smtClean="0">
                <a:solidFill>
                  <a:schemeClr val="bg1"/>
                </a:solidFill>
              </a:rPr>
              <a:t> у </a:t>
            </a:r>
            <a:r>
              <a:rPr lang="ru-RU" dirty="0" err="1" smtClean="0">
                <a:solidFill>
                  <a:schemeClr val="bg1"/>
                </a:solidFill>
              </a:rPr>
              <a:t>більшості</a:t>
            </a:r>
            <a:r>
              <a:rPr lang="ru-RU" dirty="0" smtClean="0">
                <a:solidFill>
                  <a:schemeClr val="bg1"/>
                </a:solidFill>
              </a:rPr>
              <a:t> </a:t>
            </a:r>
            <a:r>
              <a:rPr lang="ru-RU" dirty="0" err="1" smtClean="0">
                <a:solidFill>
                  <a:schemeClr val="bg1"/>
                </a:solidFill>
              </a:rPr>
              <a:t>інших</a:t>
            </a:r>
            <a:r>
              <a:rPr lang="ru-RU" dirty="0" smtClean="0">
                <a:solidFill>
                  <a:schemeClr val="bg1"/>
                </a:solidFill>
              </a:rPr>
              <a:t> </a:t>
            </a:r>
            <a:r>
              <a:rPr lang="ru-RU" dirty="0" err="1" smtClean="0">
                <a:solidFill>
                  <a:schemeClr val="bg1"/>
                </a:solidFill>
              </a:rPr>
              <a:t>країн</a:t>
            </a:r>
            <a:r>
              <a:rPr lang="ru-RU" dirty="0" smtClean="0">
                <a:solidFill>
                  <a:schemeClr val="bg1"/>
                </a:solidFill>
              </a:rPr>
              <a:t> (</a:t>
            </a:r>
            <a:r>
              <a:rPr lang="ru-RU" dirty="0" err="1" smtClean="0">
                <a:solidFill>
                  <a:schemeClr val="bg1"/>
                </a:solidFill>
              </a:rPr>
              <a:t>окрім</a:t>
            </a:r>
            <a:r>
              <a:rPr lang="ru-RU" dirty="0" smtClean="0">
                <a:solidFill>
                  <a:schemeClr val="bg1"/>
                </a:solidFill>
              </a:rPr>
              <a:t> США та семи </a:t>
            </a:r>
            <a:r>
              <a:rPr lang="ru-RU" dirty="0" err="1" smtClean="0">
                <a:solidFill>
                  <a:schemeClr val="bg1"/>
                </a:solidFill>
              </a:rPr>
              <a:t>латиноамерикансь-ких</a:t>
            </a:r>
            <a:r>
              <a:rPr lang="ru-RU" dirty="0" smtClean="0">
                <a:solidFill>
                  <a:schemeClr val="bg1"/>
                </a:solidFill>
              </a:rPr>
              <a:t> </a:t>
            </a:r>
            <a:r>
              <a:rPr lang="ru-RU" dirty="0" err="1" smtClean="0">
                <a:solidFill>
                  <a:schemeClr val="bg1"/>
                </a:solidFill>
              </a:rPr>
              <a:t>країн</a:t>
            </a:r>
            <a:r>
              <a:rPr lang="ru-RU" dirty="0" smtClean="0">
                <a:solidFill>
                  <a:schemeClr val="bg1"/>
                </a:solidFill>
              </a:rPr>
              <a:t>). </a:t>
            </a:r>
            <a:r>
              <a:rPr lang="ru-RU" dirty="0" err="1" smtClean="0">
                <a:solidFill>
                  <a:schemeClr val="bg1"/>
                </a:solidFill>
              </a:rPr>
              <a:t>Було</a:t>
            </a:r>
            <a:r>
              <a:rPr lang="ru-RU" dirty="0" smtClean="0">
                <a:solidFill>
                  <a:schemeClr val="bg1"/>
                </a:solidFill>
              </a:rPr>
              <a:t> </a:t>
            </a:r>
            <a:r>
              <a:rPr lang="ru-RU" dirty="0" err="1" smtClean="0">
                <a:solidFill>
                  <a:schemeClr val="bg1"/>
                </a:solidFill>
              </a:rPr>
              <a:t>припинено</a:t>
            </a:r>
            <a:r>
              <a:rPr lang="ru-RU" dirty="0" smtClean="0">
                <a:solidFill>
                  <a:schemeClr val="bg1"/>
                </a:solidFill>
              </a:rPr>
              <a:t> </a:t>
            </a:r>
            <a:r>
              <a:rPr lang="ru-RU" dirty="0" err="1" smtClean="0">
                <a:solidFill>
                  <a:schemeClr val="bg1"/>
                </a:solidFill>
              </a:rPr>
              <a:t>розмін</a:t>
            </a:r>
            <a:r>
              <a:rPr lang="ru-RU" dirty="0" smtClean="0">
                <a:solidFill>
                  <a:schemeClr val="bg1"/>
                </a:solidFill>
              </a:rPr>
              <a:t> банкнот на золото, </a:t>
            </a:r>
            <a:r>
              <a:rPr lang="ru-RU" dirty="0" err="1" smtClean="0">
                <a:solidFill>
                  <a:schemeClr val="bg1"/>
                </a:solidFill>
              </a:rPr>
              <a:t>заборо-нено</a:t>
            </a:r>
            <a:r>
              <a:rPr lang="ru-RU" dirty="0" smtClean="0">
                <a:solidFill>
                  <a:schemeClr val="bg1"/>
                </a:solidFill>
              </a:rPr>
              <a:t> </a:t>
            </a:r>
            <a:r>
              <a:rPr lang="ru-RU" dirty="0" err="1" smtClean="0">
                <a:solidFill>
                  <a:schemeClr val="bg1"/>
                </a:solidFill>
              </a:rPr>
              <a:t>його</a:t>
            </a:r>
            <a:r>
              <a:rPr lang="ru-RU" dirty="0" smtClean="0">
                <a:solidFill>
                  <a:schemeClr val="bg1"/>
                </a:solidFill>
              </a:rPr>
              <a:t> </a:t>
            </a:r>
            <a:r>
              <a:rPr lang="ru-RU" dirty="0" err="1" smtClean="0">
                <a:solidFill>
                  <a:schemeClr val="bg1"/>
                </a:solidFill>
              </a:rPr>
              <a:t>вивіз</a:t>
            </a:r>
            <a:r>
              <a:rPr lang="ru-RU" dirty="0" smtClean="0">
                <a:solidFill>
                  <a:schemeClr val="bg1"/>
                </a:solidFill>
              </a:rPr>
              <a:t> за кордон, </a:t>
            </a:r>
            <a:r>
              <a:rPr lang="ru-RU" dirty="0" err="1" smtClean="0">
                <a:solidFill>
                  <a:schemeClr val="bg1"/>
                </a:solidFill>
              </a:rPr>
              <a:t>громадянам</a:t>
            </a:r>
            <a:r>
              <a:rPr lang="ru-RU" dirty="0" smtClean="0">
                <a:solidFill>
                  <a:schemeClr val="bg1"/>
                </a:solidFill>
              </a:rPr>
              <a:t> не </a:t>
            </a:r>
            <a:r>
              <a:rPr lang="ru-RU" dirty="0" err="1" smtClean="0">
                <a:solidFill>
                  <a:schemeClr val="bg1"/>
                </a:solidFill>
              </a:rPr>
              <a:t>дозволялося</a:t>
            </a:r>
            <a:r>
              <a:rPr lang="ru-RU" dirty="0" smtClean="0">
                <a:solidFill>
                  <a:schemeClr val="bg1"/>
                </a:solidFill>
              </a:rPr>
              <a:t> </a:t>
            </a:r>
            <a:r>
              <a:rPr lang="ru-RU" dirty="0" err="1" smtClean="0">
                <a:solidFill>
                  <a:schemeClr val="bg1"/>
                </a:solidFill>
              </a:rPr>
              <a:t>воло-діти</a:t>
            </a:r>
            <a:r>
              <a:rPr lang="ru-RU" dirty="0" smtClean="0">
                <a:solidFill>
                  <a:schemeClr val="bg1"/>
                </a:solidFill>
              </a:rPr>
              <a:t> </a:t>
            </a:r>
            <a:r>
              <a:rPr lang="ru-RU" dirty="0" smtClean="0">
                <a:solidFill>
                  <a:schemeClr val="bg1"/>
                </a:solidFill>
              </a:rPr>
              <a:t>золотом у </a:t>
            </a:r>
            <a:r>
              <a:rPr lang="ru-RU" dirty="0" err="1" smtClean="0">
                <a:solidFill>
                  <a:schemeClr val="bg1"/>
                </a:solidFill>
              </a:rPr>
              <a:t>монетарній</a:t>
            </a:r>
            <a:r>
              <a:rPr lang="ru-RU" dirty="0" smtClean="0">
                <a:solidFill>
                  <a:schemeClr val="bg1"/>
                </a:solidFill>
              </a:rPr>
              <a:t> </a:t>
            </a:r>
            <a:r>
              <a:rPr lang="ru-RU" dirty="0" err="1" smtClean="0">
                <a:solidFill>
                  <a:schemeClr val="bg1"/>
                </a:solidFill>
              </a:rPr>
              <a:t>формі</a:t>
            </a:r>
            <a:r>
              <a:rPr lang="ru-RU" dirty="0" smtClean="0">
                <a:solidFill>
                  <a:schemeClr val="bg1"/>
                </a:solidFill>
              </a:rPr>
              <a:t>, золото </a:t>
            </a:r>
            <a:r>
              <a:rPr lang="ru-RU" dirty="0" err="1" smtClean="0">
                <a:solidFill>
                  <a:schemeClr val="bg1"/>
                </a:solidFill>
              </a:rPr>
              <a:t>пішло</a:t>
            </a:r>
            <a:r>
              <a:rPr lang="ru-RU" dirty="0" smtClean="0">
                <a:solidFill>
                  <a:schemeClr val="bg1"/>
                </a:solidFill>
              </a:rPr>
              <a:t> у </a:t>
            </a:r>
            <a:r>
              <a:rPr lang="ru-RU" dirty="0" err="1" smtClean="0">
                <a:solidFill>
                  <a:schemeClr val="bg1"/>
                </a:solidFill>
              </a:rPr>
              <a:t>скарби</a:t>
            </a:r>
            <a:r>
              <a:rPr lang="ru-RU" dirty="0" smtClean="0">
                <a:solidFill>
                  <a:schemeClr val="bg1"/>
                </a:solidFill>
              </a:rPr>
              <a:t>, </a:t>
            </a:r>
            <a:r>
              <a:rPr lang="ru-RU" dirty="0" err="1" smtClean="0">
                <a:solidFill>
                  <a:schemeClr val="bg1"/>
                </a:solidFill>
              </a:rPr>
              <a:t>тобто</a:t>
            </a:r>
            <a:r>
              <a:rPr lang="ru-RU" dirty="0" smtClean="0">
                <a:solidFill>
                  <a:schemeClr val="bg1"/>
                </a:solidFill>
              </a:rPr>
              <a:t> </a:t>
            </a:r>
            <a:r>
              <a:rPr lang="ru-RU" dirty="0" err="1" smtClean="0">
                <a:solidFill>
                  <a:schemeClr val="bg1"/>
                </a:solidFill>
              </a:rPr>
              <a:t>відбувся</a:t>
            </a:r>
            <a:r>
              <a:rPr lang="ru-RU" dirty="0" smtClean="0">
                <a:solidFill>
                  <a:schemeClr val="bg1"/>
                </a:solidFill>
              </a:rPr>
              <a:t> </a:t>
            </a:r>
            <a:r>
              <a:rPr lang="ru-RU" dirty="0" err="1" smtClean="0">
                <a:solidFill>
                  <a:schemeClr val="bg1"/>
                </a:solidFill>
              </a:rPr>
              <a:t>перехід</a:t>
            </a:r>
            <a:r>
              <a:rPr lang="ru-RU" dirty="0" smtClean="0">
                <a:solidFill>
                  <a:schemeClr val="bg1"/>
                </a:solidFill>
              </a:rPr>
              <a:t> до </a:t>
            </a:r>
            <a:r>
              <a:rPr lang="ru-RU" dirty="0" err="1" smtClean="0">
                <a:solidFill>
                  <a:schemeClr val="bg1"/>
                </a:solidFill>
              </a:rPr>
              <a:t>паперових</a:t>
            </a:r>
            <a:r>
              <a:rPr lang="ru-RU" dirty="0" smtClean="0">
                <a:solidFill>
                  <a:schemeClr val="bg1"/>
                </a:solidFill>
              </a:rPr>
              <a:t> </a:t>
            </a:r>
            <a:r>
              <a:rPr lang="ru-RU" dirty="0" err="1" smtClean="0">
                <a:solidFill>
                  <a:schemeClr val="bg1"/>
                </a:solidFill>
              </a:rPr>
              <a:t>грошових</a:t>
            </a:r>
            <a:r>
              <a:rPr lang="ru-RU" dirty="0" smtClean="0">
                <a:solidFill>
                  <a:schemeClr val="bg1"/>
                </a:solidFill>
              </a:rPr>
              <a:t> систем. </a:t>
            </a:r>
            <a:r>
              <a:rPr lang="ru-RU" dirty="0" err="1" smtClean="0">
                <a:solidFill>
                  <a:schemeClr val="bg1"/>
                </a:solidFill>
              </a:rPr>
              <a:t>Центральні</a:t>
            </a:r>
            <a:r>
              <a:rPr lang="ru-RU" dirty="0" smtClean="0">
                <a:solidFill>
                  <a:schemeClr val="bg1"/>
                </a:solidFill>
              </a:rPr>
              <a:t> банки активно </a:t>
            </a:r>
            <a:r>
              <a:rPr lang="ru-RU" dirty="0" err="1" smtClean="0">
                <a:solidFill>
                  <a:schemeClr val="bg1"/>
                </a:solidFill>
              </a:rPr>
              <a:t>скуповували</a:t>
            </a:r>
            <a:r>
              <a:rPr lang="ru-RU" dirty="0" smtClean="0">
                <a:solidFill>
                  <a:schemeClr val="bg1"/>
                </a:solidFill>
              </a:rPr>
              <a:t> </a:t>
            </a:r>
            <a:r>
              <a:rPr lang="ru-RU" dirty="0" err="1" smtClean="0">
                <a:solidFill>
                  <a:schemeClr val="bg1"/>
                </a:solidFill>
              </a:rPr>
              <a:t>державні</a:t>
            </a:r>
            <a:r>
              <a:rPr lang="ru-RU" dirty="0" smtClean="0">
                <a:solidFill>
                  <a:schemeClr val="bg1"/>
                </a:solidFill>
              </a:rPr>
              <a:t> </a:t>
            </a:r>
            <a:r>
              <a:rPr lang="ru-RU" dirty="0" err="1" smtClean="0">
                <a:solidFill>
                  <a:schemeClr val="bg1"/>
                </a:solidFill>
              </a:rPr>
              <a:t>цінні</a:t>
            </a:r>
            <a:r>
              <a:rPr lang="ru-RU" dirty="0" smtClean="0">
                <a:solidFill>
                  <a:schemeClr val="bg1"/>
                </a:solidFill>
              </a:rPr>
              <a:t> </a:t>
            </a:r>
            <a:r>
              <a:rPr lang="ru-RU" dirty="0" err="1" smtClean="0">
                <a:solidFill>
                  <a:schemeClr val="bg1"/>
                </a:solidFill>
              </a:rPr>
              <a:t>папери</a:t>
            </a:r>
            <a:r>
              <a:rPr lang="ru-RU" dirty="0" smtClean="0">
                <a:solidFill>
                  <a:schemeClr val="bg1"/>
                </a:solidFill>
              </a:rPr>
              <a:t> та надавали </a:t>
            </a:r>
            <a:r>
              <a:rPr lang="ru-RU" dirty="0" err="1" smtClean="0">
                <a:solidFill>
                  <a:schemeClr val="bg1"/>
                </a:solidFill>
              </a:rPr>
              <a:t>позики</a:t>
            </a:r>
            <a:r>
              <a:rPr lang="ru-RU" dirty="0" smtClean="0">
                <a:solidFill>
                  <a:schemeClr val="bg1"/>
                </a:solidFill>
              </a:rPr>
              <a:t> </a:t>
            </a:r>
            <a:r>
              <a:rPr lang="ru-RU" dirty="0" err="1" smtClean="0">
                <a:solidFill>
                  <a:schemeClr val="bg1"/>
                </a:solidFill>
              </a:rPr>
              <a:t>під</a:t>
            </a:r>
            <a:r>
              <a:rPr lang="ru-RU" dirty="0" smtClean="0">
                <a:solidFill>
                  <a:schemeClr val="bg1"/>
                </a:solidFill>
              </a:rPr>
              <a:t> </a:t>
            </a:r>
            <a:r>
              <a:rPr lang="ru-RU" dirty="0" err="1" smtClean="0">
                <a:solidFill>
                  <a:schemeClr val="bg1"/>
                </a:solidFill>
              </a:rPr>
              <a:t>їх</a:t>
            </a:r>
            <a:r>
              <a:rPr lang="ru-RU" dirty="0" smtClean="0">
                <a:solidFill>
                  <a:schemeClr val="bg1"/>
                </a:solidFill>
              </a:rPr>
              <a:t> </a:t>
            </a:r>
            <a:r>
              <a:rPr lang="ru-RU" dirty="0" err="1" smtClean="0">
                <a:solidFill>
                  <a:schemeClr val="bg1"/>
                </a:solidFill>
              </a:rPr>
              <a:t>забезпечення</a:t>
            </a:r>
            <a:r>
              <a:rPr lang="ru-RU" dirty="0" smtClean="0">
                <a:solidFill>
                  <a:schemeClr val="bg1"/>
                </a:solidFill>
              </a:rPr>
              <a:t>. </a:t>
            </a:r>
            <a:r>
              <a:rPr lang="ru-RU" u="sng" dirty="0" smtClean="0">
                <a:solidFill>
                  <a:schemeClr val="bg1"/>
                </a:solidFill>
                <a:effectLst>
                  <a:outerShdw blurRad="38100" dist="38100" dir="2700000" algn="tl">
                    <a:srgbClr val="000000">
                      <a:alpha val="43137"/>
                    </a:srgbClr>
                  </a:outerShdw>
                </a:effectLst>
              </a:rPr>
              <a:t>До </a:t>
            </a:r>
            <a:r>
              <a:rPr lang="ru-RU" u="sng" dirty="0" err="1" smtClean="0">
                <a:solidFill>
                  <a:schemeClr val="bg1"/>
                </a:solidFill>
                <a:effectLst>
                  <a:outerShdw blurRad="38100" dist="38100" dir="2700000" algn="tl">
                    <a:srgbClr val="000000">
                      <a:alpha val="43137"/>
                    </a:srgbClr>
                  </a:outerShdw>
                </a:effectLst>
              </a:rPr>
              <a:t>кінця</a:t>
            </a:r>
            <a:r>
              <a:rPr lang="ru-RU" u="sng" dirty="0" smtClean="0">
                <a:solidFill>
                  <a:schemeClr val="bg1"/>
                </a:solidFill>
                <a:effectLst>
                  <a:outerShdw blurRad="38100" dist="38100" dir="2700000" algn="tl">
                    <a:srgbClr val="000000">
                      <a:alpha val="43137"/>
                    </a:srgbClr>
                  </a:outerShdw>
                </a:effectLst>
              </a:rPr>
              <a:t> </a:t>
            </a:r>
            <a:r>
              <a:rPr lang="ru-RU" u="sng" dirty="0" err="1" smtClean="0">
                <a:solidFill>
                  <a:schemeClr val="bg1"/>
                </a:solidFill>
                <a:effectLst>
                  <a:outerShdw blurRad="38100" dist="38100" dir="2700000" algn="tl">
                    <a:srgbClr val="000000">
                      <a:alpha val="43137"/>
                    </a:srgbClr>
                  </a:outerShdw>
                </a:effectLst>
              </a:rPr>
              <a:t>війни</a:t>
            </a:r>
            <a:r>
              <a:rPr lang="ru-RU" u="sng" dirty="0" smtClean="0">
                <a:solidFill>
                  <a:schemeClr val="bg1"/>
                </a:solidFill>
                <a:effectLst>
                  <a:outerShdw blurRad="38100" dist="38100" dir="2700000" algn="tl">
                    <a:srgbClr val="000000">
                      <a:alpha val="43137"/>
                    </a:srgbClr>
                  </a:outerShdw>
                </a:effectLst>
              </a:rPr>
              <a:t> </a:t>
            </a:r>
            <a:r>
              <a:rPr lang="ru-RU" u="sng" dirty="0" err="1" smtClean="0">
                <a:solidFill>
                  <a:schemeClr val="bg1"/>
                </a:solidFill>
                <a:effectLst>
                  <a:outerShdw blurRad="38100" dist="38100" dir="2700000" algn="tl">
                    <a:srgbClr val="000000">
                      <a:alpha val="43137"/>
                    </a:srgbClr>
                  </a:outerShdw>
                </a:effectLst>
              </a:rPr>
              <a:t>державні</a:t>
            </a:r>
            <a:r>
              <a:rPr lang="ru-RU" u="sng" dirty="0" smtClean="0">
                <a:solidFill>
                  <a:schemeClr val="bg1"/>
                </a:solidFill>
                <a:effectLst>
                  <a:outerShdw blurRad="38100" dist="38100" dir="2700000" algn="tl">
                    <a:srgbClr val="000000">
                      <a:alpha val="43137"/>
                    </a:srgbClr>
                  </a:outerShdw>
                </a:effectLst>
              </a:rPr>
              <a:t> </a:t>
            </a:r>
            <a:r>
              <a:rPr lang="ru-RU" u="sng" dirty="0" err="1" smtClean="0">
                <a:solidFill>
                  <a:schemeClr val="bg1"/>
                </a:solidFill>
                <a:effectLst>
                  <a:outerShdw blurRad="38100" dist="38100" dir="2700000" algn="tl">
                    <a:srgbClr val="000000">
                      <a:alpha val="43137"/>
                    </a:srgbClr>
                  </a:outerShdw>
                </a:effectLst>
              </a:rPr>
              <a:t>зобов'яза-ння</a:t>
            </a:r>
            <a:r>
              <a:rPr lang="ru-RU" u="sng" dirty="0" smtClean="0">
                <a:solidFill>
                  <a:schemeClr val="bg1"/>
                </a:solidFill>
                <a:effectLst>
                  <a:outerShdw blurRad="38100" dist="38100" dir="2700000" algn="tl">
                    <a:srgbClr val="000000">
                      <a:alpha val="43137"/>
                    </a:srgbClr>
                  </a:outerShdw>
                </a:effectLst>
              </a:rPr>
              <a:t> </a:t>
            </a:r>
            <a:r>
              <a:rPr lang="ru-RU" u="sng" dirty="0">
                <a:solidFill>
                  <a:schemeClr val="bg1"/>
                </a:solidFill>
                <a:effectLst>
                  <a:outerShdw blurRad="38100" dist="38100" dir="2700000" algn="tl">
                    <a:srgbClr val="000000">
                      <a:alpha val="43137"/>
                    </a:srgbClr>
                  </a:outerShdw>
                </a:effectLst>
              </a:rPr>
              <a:t>в активах </a:t>
            </a:r>
            <a:r>
              <a:rPr lang="ru-RU" u="sng" dirty="0" err="1">
                <a:solidFill>
                  <a:schemeClr val="bg1"/>
                </a:solidFill>
                <a:effectLst>
                  <a:outerShdw blurRad="38100" dist="38100" dir="2700000" algn="tl">
                    <a:srgbClr val="000000">
                      <a:alpha val="43137"/>
                    </a:srgbClr>
                  </a:outerShdw>
                </a:effectLst>
              </a:rPr>
              <a:t>центральних</a:t>
            </a:r>
            <a:r>
              <a:rPr lang="ru-RU" u="sng" dirty="0">
                <a:solidFill>
                  <a:schemeClr val="bg1"/>
                </a:solidFill>
                <a:effectLst>
                  <a:outerShdw blurRad="38100" dist="38100" dir="2700000" algn="tl">
                    <a:srgbClr val="000000">
                      <a:alpha val="43137"/>
                    </a:srgbClr>
                  </a:outerShdw>
                </a:effectLst>
              </a:rPr>
              <a:t> </a:t>
            </a:r>
            <a:r>
              <a:rPr lang="ru-RU" u="sng" dirty="0" err="1">
                <a:solidFill>
                  <a:schemeClr val="bg1"/>
                </a:solidFill>
                <a:effectLst>
                  <a:outerShdw blurRad="38100" dist="38100" dir="2700000" algn="tl">
                    <a:srgbClr val="000000">
                      <a:alpha val="43137"/>
                    </a:srgbClr>
                  </a:outerShdw>
                </a:effectLst>
              </a:rPr>
              <a:t>банків</a:t>
            </a:r>
            <a:r>
              <a:rPr lang="ru-RU" u="sng" dirty="0">
                <a:solidFill>
                  <a:schemeClr val="bg1"/>
                </a:solidFill>
                <a:effectLst>
                  <a:outerShdw blurRad="38100" dist="38100" dir="2700000" algn="tl">
                    <a:srgbClr val="000000">
                      <a:alpha val="43137"/>
                    </a:srgbClr>
                  </a:outerShdw>
                </a:effectLst>
              </a:rPr>
              <a:t> </a:t>
            </a:r>
            <a:r>
              <a:rPr lang="ru-RU" u="sng" dirty="0" smtClean="0">
                <a:solidFill>
                  <a:schemeClr val="bg1"/>
                </a:solidFill>
                <a:effectLst>
                  <a:outerShdw blurRad="38100" dist="38100" dir="2700000" algn="tl">
                    <a:srgbClr val="000000">
                      <a:alpha val="43137"/>
                    </a:srgbClr>
                  </a:outerShdw>
                </a:effectLst>
              </a:rPr>
              <a:t>становили:</a:t>
            </a:r>
            <a:endParaRPr lang="uk-UA" u="sng" dirty="0">
              <a:solidFill>
                <a:schemeClr val="bg1"/>
              </a:solidFill>
              <a:effectLst>
                <a:outerShdw blurRad="38100" dist="38100" dir="2700000" algn="tl">
                  <a:srgbClr val="000000">
                    <a:alpha val="43137"/>
                  </a:srgbClr>
                </a:outerShdw>
              </a:effectLst>
            </a:endParaRPr>
          </a:p>
        </p:txBody>
      </p:sp>
      <p:sp>
        <p:nvSpPr>
          <p:cNvPr id="4" name="Прямоугольник 3"/>
          <p:cNvSpPr/>
          <p:nvPr/>
        </p:nvSpPr>
        <p:spPr>
          <a:xfrm>
            <a:off x="1619672" y="4437112"/>
            <a:ext cx="2520280" cy="792088"/>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a:t>у Великобританії 54%</a:t>
            </a:r>
            <a:endParaRPr lang="uk-UA" sz="2400" dirty="0">
              <a:solidFill>
                <a:schemeClr val="bg1"/>
              </a:solidFill>
            </a:endParaRPr>
          </a:p>
        </p:txBody>
      </p:sp>
      <p:sp>
        <p:nvSpPr>
          <p:cNvPr id="6" name="Прямоугольник 5"/>
          <p:cNvSpPr/>
          <p:nvPr/>
        </p:nvSpPr>
        <p:spPr>
          <a:xfrm>
            <a:off x="1619672" y="5373216"/>
            <a:ext cx="2520280" cy="792088"/>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a:t>Італії - 63</a:t>
            </a:r>
            <a:r>
              <a:rPr lang="uk-UA" sz="2800" dirty="0" smtClean="0"/>
              <a:t>%</a:t>
            </a:r>
            <a:endParaRPr lang="uk-UA" sz="2800" dirty="0">
              <a:solidFill>
                <a:schemeClr val="bg1"/>
              </a:solidFill>
            </a:endParaRPr>
          </a:p>
        </p:txBody>
      </p:sp>
      <p:sp>
        <p:nvSpPr>
          <p:cNvPr id="7" name="Прямоугольник 6"/>
          <p:cNvSpPr/>
          <p:nvPr/>
        </p:nvSpPr>
        <p:spPr>
          <a:xfrm>
            <a:off x="6156176" y="5373216"/>
            <a:ext cx="2520280" cy="792088"/>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a:t> Німеччині - 91</a:t>
            </a:r>
            <a:r>
              <a:rPr lang="uk-UA" sz="2800" dirty="0" smtClean="0"/>
              <a:t>%</a:t>
            </a:r>
            <a:endParaRPr lang="uk-UA" sz="2800" dirty="0">
              <a:solidFill>
                <a:schemeClr val="bg1"/>
              </a:solidFill>
            </a:endParaRPr>
          </a:p>
        </p:txBody>
      </p:sp>
      <p:sp>
        <p:nvSpPr>
          <p:cNvPr id="8" name="Прямоугольник 7"/>
          <p:cNvSpPr/>
          <p:nvPr/>
        </p:nvSpPr>
        <p:spPr>
          <a:xfrm>
            <a:off x="6156176" y="4437112"/>
            <a:ext cx="2520280" cy="792088"/>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a:t>Франції - 81</a:t>
            </a:r>
            <a:r>
              <a:rPr lang="uk-UA" sz="2800" dirty="0" smtClean="0"/>
              <a:t>%</a:t>
            </a:r>
            <a:endParaRPr lang="uk-UA" sz="2800" dirty="0">
              <a:solidFill>
                <a:schemeClr val="bg1"/>
              </a:solidFill>
            </a:endParaRPr>
          </a:p>
        </p:txBody>
      </p:sp>
      <p:pic>
        <p:nvPicPr>
          <p:cNvPr id="9" name="Рисунок 8" descr="imgres.jpg"/>
          <p:cNvPicPr>
            <a:picLocks noChangeAspect="1"/>
          </p:cNvPicPr>
          <p:nvPr/>
        </p:nvPicPr>
        <p:blipFill>
          <a:blip r:embed="rId3" cstate="print"/>
          <a:stretch>
            <a:fillRect/>
          </a:stretch>
        </p:blipFill>
        <p:spPr>
          <a:xfrm>
            <a:off x="467544" y="4437112"/>
            <a:ext cx="1152128" cy="792088"/>
          </a:xfrm>
          <a:prstGeom prst="rect">
            <a:avLst/>
          </a:prstGeom>
        </p:spPr>
      </p:pic>
      <p:pic>
        <p:nvPicPr>
          <p:cNvPr id="10" name="Рисунок 9" descr="images.jpg"/>
          <p:cNvPicPr>
            <a:picLocks noChangeAspect="1"/>
          </p:cNvPicPr>
          <p:nvPr/>
        </p:nvPicPr>
        <p:blipFill>
          <a:blip r:embed="rId4" cstate="print"/>
          <a:stretch>
            <a:fillRect/>
          </a:stretch>
        </p:blipFill>
        <p:spPr>
          <a:xfrm>
            <a:off x="5076056" y="4437112"/>
            <a:ext cx="1080120" cy="792088"/>
          </a:xfrm>
          <a:prstGeom prst="rect">
            <a:avLst/>
          </a:prstGeom>
        </p:spPr>
      </p:pic>
      <p:pic>
        <p:nvPicPr>
          <p:cNvPr id="12" name="Рисунок 11" descr="Italy_flag_(1).gif"/>
          <p:cNvPicPr>
            <a:picLocks noChangeAspect="1"/>
          </p:cNvPicPr>
          <p:nvPr/>
        </p:nvPicPr>
        <p:blipFill>
          <a:blip r:embed="rId5" cstate="print"/>
          <a:stretch>
            <a:fillRect/>
          </a:stretch>
        </p:blipFill>
        <p:spPr>
          <a:xfrm>
            <a:off x="431538" y="5373215"/>
            <a:ext cx="1188134" cy="792089"/>
          </a:xfrm>
          <a:prstGeom prst="rect">
            <a:avLst/>
          </a:prstGeom>
        </p:spPr>
      </p:pic>
      <p:pic>
        <p:nvPicPr>
          <p:cNvPr id="13" name="Рисунок 12" descr="flag.jpeg"/>
          <p:cNvPicPr>
            <a:picLocks noChangeAspect="1"/>
          </p:cNvPicPr>
          <p:nvPr/>
        </p:nvPicPr>
        <p:blipFill>
          <a:blip r:embed="rId6" cstate="print"/>
          <a:stretch>
            <a:fillRect/>
          </a:stretch>
        </p:blipFill>
        <p:spPr>
          <a:xfrm>
            <a:off x="5076056" y="5373216"/>
            <a:ext cx="1085678" cy="81134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88640"/>
            <a:ext cx="8229600" cy="6408712"/>
          </a:xfrm>
          <a:solidFill>
            <a:srgbClr val="008A17">
              <a:alpha val="60000"/>
            </a:srgbClr>
          </a:solidFill>
        </p:spPr>
        <p:txBody>
          <a:bodyPr>
            <a:noAutofit/>
          </a:bodyPr>
          <a:lstStyle/>
          <a:p>
            <a:r>
              <a:rPr lang="uk-UA" sz="2400" dirty="0">
                <a:solidFill>
                  <a:schemeClr val="bg1"/>
                </a:solidFill>
              </a:rPr>
              <a:t>Під час війни та особливо після її закінчення фінансовий </a:t>
            </a:r>
            <a:r>
              <a:rPr lang="uk-UA" sz="2400" dirty="0" smtClean="0">
                <a:solidFill>
                  <a:schemeClr val="bg1"/>
                </a:solidFill>
              </a:rPr>
              <a:t>центр </a:t>
            </a:r>
            <a:r>
              <a:rPr lang="uk-UA" sz="2400" dirty="0">
                <a:solidFill>
                  <a:schemeClr val="bg1"/>
                </a:solidFill>
              </a:rPr>
              <a:t>перемістився з Західної Європи у США, які </a:t>
            </a:r>
            <a:r>
              <a:rPr lang="uk-UA" sz="2400" dirty="0" err="1" smtClean="0">
                <a:solidFill>
                  <a:schemeClr val="bg1"/>
                </a:solidFill>
              </a:rPr>
              <a:t>перетво-рилися</a:t>
            </a:r>
            <a:r>
              <a:rPr lang="uk-UA" sz="2400" dirty="0" smtClean="0">
                <a:solidFill>
                  <a:schemeClr val="bg1"/>
                </a:solidFill>
              </a:rPr>
              <a:t> </a:t>
            </a:r>
            <a:r>
              <a:rPr lang="uk-UA" sz="2400" dirty="0">
                <a:solidFill>
                  <a:schemeClr val="bg1"/>
                </a:solidFill>
              </a:rPr>
              <a:t>з країни-боржника на країну-кредитора. По </a:t>
            </a:r>
            <a:r>
              <a:rPr lang="uk-UA" sz="2400" dirty="0" err="1" smtClean="0">
                <a:solidFill>
                  <a:schemeClr val="bg1"/>
                </a:solidFill>
              </a:rPr>
              <a:t>закін-ченні</a:t>
            </a:r>
            <a:r>
              <a:rPr lang="uk-UA" sz="2400" dirty="0" smtClean="0">
                <a:solidFill>
                  <a:schemeClr val="bg1"/>
                </a:solidFill>
              </a:rPr>
              <a:t> </a:t>
            </a:r>
            <a:r>
              <a:rPr lang="uk-UA" sz="2400" dirty="0">
                <a:solidFill>
                  <a:schemeClr val="bg1"/>
                </a:solidFill>
              </a:rPr>
              <a:t>війни лише в США зберігався золотомонетний </a:t>
            </a:r>
            <a:r>
              <a:rPr lang="uk-UA" sz="2400" dirty="0" err="1" smtClean="0">
                <a:solidFill>
                  <a:schemeClr val="bg1"/>
                </a:solidFill>
              </a:rPr>
              <a:t>стан-дарт</a:t>
            </a:r>
            <a:r>
              <a:rPr lang="uk-UA" sz="2400" dirty="0">
                <a:solidFill>
                  <a:schemeClr val="bg1"/>
                </a:solidFill>
              </a:rPr>
              <a:t>. У більшості країн панував інфляційний обіг </a:t>
            </a:r>
            <a:r>
              <a:rPr lang="uk-UA" sz="2400" dirty="0" err="1" smtClean="0">
                <a:solidFill>
                  <a:schemeClr val="bg1"/>
                </a:solidFill>
              </a:rPr>
              <a:t>паперо-вих</a:t>
            </a:r>
            <a:r>
              <a:rPr lang="uk-UA" sz="2400" dirty="0" smtClean="0">
                <a:solidFill>
                  <a:schemeClr val="bg1"/>
                </a:solidFill>
              </a:rPr>
              <a:t> </a:t>
            </a:r>
            <a:r>
              <a:rPr lang="uk-UA" sz="2400" dirty="0">
                <a:solidFill>
                  <a:schemeClr val="bg1"/>
                </a:solidFill>
              </a:rPr>
              <a:t>грошей, який зберігався тривалий час і після </a:t>
            </a:r>
            <a:r>
              <a:rPr lang="uk-UA" sz="2400" dirty="0" err="1" smtClean="0">
                <a:solidFill>
                  <a:schemeClr val="bg1"/>
                </a:solidFill>
              </a:rPr>
              <a:t>закінче-ння</a:t>
            </a:r>
            <a:r>
              <a:rPr lang="uk-UA" sz="2400" dirty="0" smtClean="0">
                <a:solidFill>
                  <a:schemeClr val="bg1"/>
                </a:solidFill>
              </a:rPr>
              <a:t> </a:t>
            </a:r>
            <a:r>
              <a:rPr lang="uk-UA" sz="2400" dirty="0">
                <a:solidFill>
                  <a:schemeClr val="bg1"/>
                </a:solidFill>
              </a:rPr>
              <a:t>війни.</a:t>
            </a:r>
            <a:r>
              <a:rPr lang="uk-UA" sz="2400" dirty="0" smtClean="0">
                <a:solidFill>
                  <a:schemeClr val="bg1"/>
                </a:solidFill>
              </a:rPr>
              <a:t/>
            </a:r>
            <a:br>
              <a:rPr lang="uk-UA" sz="2400" dirty="0" smtClean="0">
                <a:solidFill>
                  <a:schemeClr val="bg1"/>
                </a:solidFill>
              </a:rPr>
            </a:br>
            <a:r>
              <a:rPr lang="uk-UA" sz="2400" dirty="0">
                <a:solidFill>
                  <a:schemeClr val="bg1"/>
                </a:solidFill>
              </a:rPr>
              <a:t>Відбувся перерозподіл офіційних золотих резервів. У </a:t>
            </a:r>
            <a:r>
              <a:rPr lang="uk-UA" sz="2400" b="1" dirty="0">
                <a:solidFill>
                  <a:schemeClr val="bg1"/>
                </a:solidFill>
              </a:rPr>
              <a:t>1924р. 46% </a:t>
            </a:r>
            <a:r>
              <a:rPr lang="uk-UA" sz="2400" dirty="0">
                <a:solidFill>
                  <a:schemeClr val="bg1"/>
                </a:solidFill>
              </a:rPr>
              <a:t>світових золотих запасів було сконцентровано у США (</a:t>
            </a:r>
            <a:r>
              <a:rPr lang="uk-UA" sz="2400" b="1" dirty="0">
                <a:solidFill>
                  <a:schemeClr val="bg1"/>
                </a:solidFill>
              </a:rPr>
              <a:t>у 1914 </a:t>
            </a:r>
            <a:r>
              <a:rPr lang="en-US" sz="2400" b="1" dirty="0">
                <a:solidFill>
                  <a:schemeClr val="bg1"/>
                </a:solidFill>
              </a:rPr>
              <a:t>p. -23</a:t>
            </a:r>
            <a:r>
              <a:rPr lang="en-US" sz="2400" b="1" dirty="0" smtClean="0">
                <a:solidFill>
                  <a:schemeClr val="bg1"/>
                </a:solidFill>
              </a:rPr>
              <a:t>%).</a:t>
            </a:r>
            <a:r>
              <a:rPr lang="uk-UA" sz="2400" dirty="0" smtClean="0">
                <a:solidFill>
                  <a:schemeClr val="bg1"/>
                </a:solidFill>
              </a:rPr>
              <a:t>За </a:t>
            </a:r>
            <a:r>
              <a:rPr lang="uk-UA" sz="2400" dirty="0">
                <a:solidFill>
                  <a:schemeClr val="bg1"/>
                </a:solidFill>
              </a:rPr>
              <a:t>нових історичних і політичних умов повернення до класичної золотомонетної форми </a:t>
            </a:r>
            <a:r>
              <a:rPr lang="uk-UA" sz="2400" dirty="0" err="1" smtClean="0">
                <a:solidFill>
                  <a:schemeClr val="bg1"/>
                </a:solidFill>
              </a:rPr>
              <a:t>бу-ло</a:t>
            </a:r>
            <a:r>
              <a:rPr lang="uk-UA" sz="2400" dirty="0" smtClean="0">
                <a:solidFill>
                  <a:schemeClr val="bg1"/>
                </a:solidFill>
              </a:rPr>
              <a:t> </a:t>
            </a:r>
            <a:r>
              <a:rPr lang="uk-UA" sz="2400" dirty="0">
                <a:solidFill>
                  <a:schemeClr val="bg1"/>
                </a:solidFill>
              </a:rPr>
              <a:t>вже неможливим. Однією з причин неможливості </a:t>
            </a:r>
            <a:r>
              <a:rPr lang="uk-UA" sz="2400" dirty="0" err="1" smtClean="0">
                <a:solidFill>
                  <a:schemeClr val="bg1"/>
                </a:solidFill>
              </a:rPr>
              <a:t>тако-го</a:t>
            </a:r>
            <a:r>
              <a:rPr lang="uk-UA" sz="2400" dirty="0" smtClean="0">
                <a:solidFill>
                  <a:schemeClr val="bg1"/>
                </a:solidFill>
              </a:rPr>
              <a:t> </a:t>
            </a:r>
            <a:r>
              <a:rPr lang="uk-UA" sz="2400" dirty="0">
                <a:solidFill>
                  <a:schemeClr val="bg1"/>
                </a:solidFill>
              </a:rPr>
              <a:t>повернення була нерівномірність світових запасів </a:t>
            </a:r>
            <a:r>
              <a:rPr lang="uk-UA" sz="2400" dirty="0" err="1" smtClean="0">
                <a:solidFill>
                  <a:schemeClr val="bg1"/>
                </a:solidFill>
              </a:rPr>
              <a:t>золо-та</a:t>
            </a:r>
            <a:r>
              <a:rPr lang="uk-UA" sz="2400" dirty="0">
                <a:solidFill>
                  <a:schemeClr val="bg1"/>
                </a:solidFill>
              </a:rPr>
              <a:t>. У той час, коли питома вага США у світовому </a:t>
            </a:r>
            <a:r>
              <a:rPr lang="uk-UA" sz="2400" dirty="0" err="1" smtClean="0">
                <a:solidFill>
                  <a:schemeClr val="bg1"/>
                </a:solidFill>
              </a:rPr>
              <a:t>централі-зованому</a:t>
            </a:r>
            <a:r>
              <a:rPr lang="uk-UA" sz="2400" dirty="0" smtClean="0">
                <a:solidFill>
                  <a:schemeClr val="bg1"/>
                </a:solidFill>
              </a:rPr>
              <a:t> </a:t>
            </a:r>
            <a:r>
              <a:rPr lang="uk-UA" sz="2400" dirty="0">
                <a:solidFill>
                  <a:schemeClr val="bg1"/>
                </a:solidFill>
              </a:rPr>
              <a:t>запасі за </a:t>
            </a:r>
            <a:r>
              <a:rPr lang="uk-UA" sz="2400" b="1" dirty="0">
                <a:solidFill>
                  <a:schemeClr val="bg1"/>
                </a:solidFill>
              </a:rPr>
              <a:t>1913-1924 </a:t>
            </a:r>
            <a:r>
              <a:rPr lang="en-US" sz="2400" dirty="0">
                <a:solidFill>
                  <a:schemeClr val="bg1"/>
                </a:solidFill>
              </a:rPr>
              <a:t>pp. </a:t>
            </a:r>
            <a:r>
              <a:rPr lang="uk-UA" sz="2400" dirty="0">
                <a:solidFill>
                  <a:schemeClr val="bg1"/>
                </a:solidFill>
              </a:rPr>
              <a:t>зросла з </a:t>
            </a:r>
            <a:r>
              <a:rPr lang="uk-UA" sz="2400" b="1" dirty="0">
                <a:solidFill>
                  <a:schemeClr val="bg1"/>
                </a:solidFill>
              </a:rPr>
              <a:t>31,7</a:t>
            </a:r>
            <a:r>
              <a:rPr lang="uk-UA" sz="2400" dirty="0">
                <a:solidFill>
                  <a:schemeClr val="bg1"/>
                </a:solidFill>
              </a:rPr>
              <a:t> до </a:t>
            </a:r>
            <a:r>
              <a:rPr lang="uk-UA" sz="2400" b="1" dirty="0">
                <a:solidFill>
                  <a:schemeClr val="bg1"/>
                </a:solidFill>
              </a:rPr>
              <a:t>46%</a:t>
            </a:r>
            <a:r>
              <a:rPr lang="uk-UA" sz="2400" dirty="0">
                <a:solidFill>
                  <a:schemeClr val="bg1"/>
                </a:solidFill>
              </a:rPr>
              <a:t>, частка європейських країн упала з </a:t>
            </a:r>
            <a:r>
              <a:rPr lang="uk-UA" sz="2400" b="1" dirty="0">
                <a:solidFill>
                  <a:schemeClr val="bg1"/>
                </a:solidFill>
              </a:rPr>
              <a:t>49,3</a:t>
            </a:r>
            <a:r>
              <a:rPr lang="uk-UA" sz="2400" dirty="0">
                <a:solidFill>
                  <a:schemeClr val="bg1"/>
                </a:solidFill>
              </a:rPr>
              <a:t> до </a:t>
            </a:r>
            <a:r>
              <a:rPr lang="uk-UA" sz="2400" b="1" dirty="0">
                <a:solidFill>
                  <a:schemeClr val="bg1"/>
                </a:solidFill>
              </a:rPr>
              <a:t>34%</a:t>
            </a:r>
            <a:r>
              <a:rPr lang="uk-UA" sz="2400" dirty="0">
                <a:solidFill>
                  <a:schemeClr val="bg1"/>
                </a:solidFill>
              </a:rPr>
              <a:t>. Це значно ускладнювало поновлення золотомонетного стандарту</a:t>
            </a:r>
            <a:r>
              <a:rPr lang="uk-UA" sz="2400" dirty="0" smtClean="0">
                <a:solidFill>
                  <a:schemeClr val="bg1"/>
                </a:solidFill>
              </a:rPr>
              <a:t>.</a:t>
            </a:r>
            <a:endParaRPr lang="uk-UA" sz="2400" dirty="0" smtClean="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D24726"/>
          </a:solidFill>
        </p:spPr>
        <p:txBody>
          <a:bodyPr/>
          <a:lstStyle/>
          <a:p>
            <a:r>
              <a:rPr lang="uk-UA" dirty="0" smtClean="0">
                <a:solidFill>
                  <a:schemeClr val="bg1"/>
                </a:solidFill>
              </a:rPr>
              <a:t>План</a:t>
            </a:r>
            <a:endParaRPr lang="uk-UA" dirty="0">
              <a:solidFill>
                <a:schemeClr val="bg1"/>
              </a:solidFill>
            </a:endParaRPr>
          </a:p>
        </p:txBody>
      </p:sp>
      <p:sp>
        <p:nvSpPr>
          <p:cNvPr id="3" name="Содержимое 2"/>
          <p:cNvSpPr>
            <a:spLocks noGrp="1"/>
          </p:cNvSpPr>
          <p:nvPr>
            <p:ph idx="1"/>
          </p:nvPr>
        </p:nvSpPr>
        <p:spPr>
          <a:solidFill>
            <a:srgbClr val="FFFFFF">
              <a:alpha val="50196"/>
            </a:srgbClr>
          </a:solidFill>
        </p:spPr>
        <p:txBody>
          <a:bodyPr>
            <a:normAutofit/>
          </a:bodyPr>
          <a:lstStyle/>
          <a:p>
            <a:r>
              <a:rPr lang="uk-UA" sz="4400" dirty="0" smtClean="0">
                <a:solidFill>
                  <a:srgbClr val="D24726"/>
                </a:solidFill>
              </a:rPr>
              <a:t>Основні етапи розвитку;</a:t>
            </a:r>
          </a:p>
          <a:p>
            <a:r>
              <a:rPr lang="uk-UA" sz="4400" dirty="0" smtClean="0">
                <a:solidFill>
                  <a:srgbClr val="D24726"/>
                </a:solidFill>
              </a:rPr>
              <a:t>Грошова система США;</a:t>
            </a:r>
          </a:p>
          <a:p>
            <a:r>
              <a:rPr lang="uk-UA" sz="4400" dirty="0" smtClean="0">
                <a:solidFill>
                  <a:srgbClr val="D24726"/>
                </a:solidFill>
              </a:rPr>
              <a:t>Грошова система Німеччини;</a:t>
            </a:r>
          </a:p>
          <a:p>
            <a:r>
              <a:rPr lang="uk-UA" sz="4400" dirty="0" smtClean="0">
                <a:solidFill>
                  <a:srgbClr val="D24726"/>
                </a:solidFill>
              </a:rPr>
              <a:t>Грошова система Франції;</a:t>
            </a:r>
          </a:p>
          <a:p>
            <a:r>
              <a:rPr lang="uk-UA" sz="4400" dirty="0" smtClean="0">
                <a:solidFill>
                  <a:srgbClr val="D24726"/>
                </a:solidFill>
              </a:rPr>
              <a:t>Грошова система Японії.</a:t>
            </a:r>
            <a:endParaRPr lang="uk-UA" sz="4400" dirty="0">
              <a:solidFill>
                <a:srgbClr val="D24726"/>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20688"/>
            <a:ext cx="8229600" cy="5760640"/>
          </a:xfrm>
          <a:solidFill>
            <a:srgbClr val="000000">
              <a:alpha val="60000"/>
            </a:srgbClr>
          </a:solidFill>
        </p:spPr>
        <p:txBody>
          <a:bodyPr>
            <a:normAutofit fontScale="92500" lnSpcReduction="10000"/>
          </a:bodyPr>
          <a:lstStyle/>
          <a:p>
            <a:r>
              <a:rPr lang="uk-UA" dirty="0" smtClean="0">
                <a:solidFill>
                  <a:schemeClr val="bg1"/>
                </a:solidFill>
              </a:rPr>
              <a:t>Іншою причиною було прагнення держав до централізації золота як важливого військово-фінансового ресурсу на випадок нових війн. Тому навіть ті європейські держави, які мали порівняно великі золоті запаси (Англія і Франція) вживали заходів до того, щоб централізувати ті запаси, вилучити їх з обігу та зберігати у центральних банках.</a:t>
            </a:r>
            <a:br>
              <a:rPr lang="uk-UA" dirty="0" smtClean="0">
                <a:solidFill>
                  <a:schemeClr val="bg1"/>
                </a:solidFill>
              </a:rPr>
            </a:br>
            <a:r>
              <a:rPr lang="uk-UA" dirty="0" smtClean="0">
                <a:solidFill>
                  <a:schemeClr val="bg1"/>
                </a:solidFill>
              </a:rPr>
              <a:t>Після закінчення Першої світової війни інфляція в ряді країн посилилась, чому сприяли розруха, товарний дефіцит, надмірна емісія грошей. Особливо це стосувалося країн, які програли війну</a:t>
            </a:r>
            <a:r>
              <a:rPr lang="uk-UA" dirty="0" smtClean="0">
                <a:solidFill>
                  <a:schemeClr val="bg1"/>
                </a:solidFill>
              </a:rPr>
              <a:t>.</a:t>
            </a:r>
            <a:endParaRPr lang="uk-UA" dirty="0" smtClean="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8229600" cy="6048672"/>
          </a:xfrm>
          <a:solidFill>
            <a:srgbClr val="FFFFFF">
              <a:alpha val="36078"/>
            </a:srgbClr>
          </a:solidFill>
        </p:spPr>
        <p:txBody>
          <a:bodyPr>
            <a:normAutofit fontScale="85000" lnSpcReduction="20000"/>
          </a:bodyPr>
          <a:lstStyle/>
          <a:p>
            <a:pPr algn="just"/>
            <a:r>
              <a:rPr lang="uk-UA" dirty="0" smtClean="0"/>
              <a:t>На основі зростання промисловості та торгівлі </a:t>
            </a:r>
            <a:r>
              <a:rPr lang="uk-UA" dirty="0" smtClean="0"/>
              <a:t>в </a:t>
            </a:r>
            <a:r>
              <a:rPr lang="uk-UA" b="1" dirty="0" smtClean="0"/>
              <a:t>1924 -</a:t>
            </a:r>
            <a:r>
              <a:rPr lang="uk-UA" b="1" dirty="0" smtClean="0"/>
              <a:t>1928 </a:t>
            </a:r>
            <a:r>
              <a:rPr lang="en-US" b="1" dirty="0" smtClean="0"/>
              <a:t>pp</a:t>
            </a:r>
            <a:r>
              <a:rPr lang="en-US" dirty="0" smtClean="0"/>
              <a:t>. </a:t>
            </a:r>
            <a:r>
              <a:rPr lang="uk-UA" dirty="0" smtClean="0"/>
              <a:t>відбулася відносна стабілізація </a:t>
            </a:r>
            <a:r>
              <a:rPr lang="uk-UA" dirty="0" err="1" smtClean="0"/>
              <a:t>еко-номіки</a:t>
            </a:r>
            <a:r>
              <a:rPr lang="uk-UA" dirty="0" smtClean="0"/>
              <a:t>. Процес стабілізації валют тривав кілька </a:t>
            </a:r>
            <a:r>
              <a:rPr lang="uk-UA" dirty="0" err="1" smtClean="0"/>
              <a:t>ро-ків</a:t>
            </a:r>
            <a:r>
              <a:rPr lang="uk-UA" dirty="0" smtClean="0"/>
              <a:t>, унаслідок чого з'явилися передумови для "</a:t>
            </a:r>
            <a:r>
              <a:rPr lang="uk-UA" dirty="0" err="1" smtClean="0"/>
              <a:t>ва-лютної</a:t>
            </a:r>
            <a:r>
              <a:rPr lang="uk-UA" dirty="0" smtClean="0"/>
              <a:t> </a:t>
            </a:r>
            <a:r>
              <a:rPr lang="uk-UA" dirty="0" smtClean="0"/>
              <a:t>війни". Перша повоєнна грошова реформа була проведена у Швеції в </a:t>
            </a:r>
            <a:r>
              <a:rPr lang="uk-UA" b="1" dirty="0" smtClean="0"/>
              <a:t>1922 </a:t>
            </a:r>
            <a:r>
              <a:rPr lang="en-US" b="1" dirty="0" smtClean="0"/>
              <a:t>p</a:t>
            </a:r>
            <a:r>
              <a:rPr lang="en-US" dirty="0" smtClean="0"/>
              <a:t>., </a:t>
            </a:r>
            <a:r>
              <a:rPr lang="uk-UA" dirty="0" smtClean="0"/>
              <a:t>остання - в Японії </a:t>
            </a:r>
            <a:r>
              <a:rPr lang="uk-UA" b="1" dirty="0" smtClean="0"/>
              <a:t>в 1930 р. </a:t>
            </a:r>
            <a:r>
              <a:rPr lang="uk-UA" dirty="0" smtClean="0"/>
              <a:t/>
            </a:r>
            <a:br>
              <a:rPr lang="uk-UA" dirty="0" smtClean="0"/>
            </a:br>
            <a:r>
              <a:rPr lang="uk-UA" dirty="0" smtClean="0"/>
              <a:t>У більшості країн були здійснені девальвації, </a:t>
            </a:r>
            <a:r>
              <a:rPr lang="uk-UA" dirty="0" err="1" smtClean="0"/>
              <a:t>при-чому</a:t>
            </a:r>
            <a:r>
              <a:rPr lang="uk-UA" dirty="0" smtClean="0"/>
              <a:t> </a:t>
            </a:r>
            <a:r>
              <a:rPr lang="uk-UA" dirty="0" smtClean="0"/>
              <a:t>в Німеччині, Австрії, Угорщині, Польщі вони були близькими до нуліфікації. У Франції за </a:t>
            </a:r>
            <a:r>
              <a:rPr lang="uk-UA" b="1" dirty="0" smtClean="0"/>
              <a:t>1928 р</a:t>
            </a:r>
            <a:r>
              <a:rPr lang="uk-UA" dirty="0" smtClean="0"/>
              <a:t>. золотий вміст франка знизився у </a:t>
            </a:r>
            <a:r>
              <a:rPr lang="uk-UA" b="1" dirty="0" smtClean="0"/>
              <a:t>5 разів</a:t>
            </a:r>
            <a:r>
              <a:rPr lang="uk-UA" dirty="0" smtClean="0"/>
              <a:t>. Тільки у </a:t>
            </a:r>
            <a:r>
              <a:rPr lang="uk-UA" dirty="0" smtClean="0"/>
              <a:t>Великобританії </a:t>
            </a:r>
            <a:r>
              <a:rPr lang="uk-UA" dirty="0" smtClean="0"/>
              <a:t>в </a:t>
            </a:r>
            <a:r>
              <a:rPr lang="uk-UA" b="1" dirty="0" smtClean="0"/>
              <a:t>1925 р.</a:t>
            </a:r>
            <a:r>
              <a:rPr lang="uk-UA" dirty="0" smtClean="0"/>
              <a:t> відбулася ревальвація </a:t>
            </a:r>
            <a:r>
              <a:rPr lang="uk-UA" dirty="0" err="1" smtClean="0"/>
              <a:t>фу-нта</a:t>
            </a:r>
            <a:r>
              <a:rPr lang="uk-UA" dirty="0" smtClean="0"/>
              <a:t> </a:t>
            </a:r>
            <a:r>
              <a:rPr lang="uk-UA" dirty="0" smtClean="0"/>
              <a:t>стерлінгів, унаслідок якої його довоєнний </a:t>
            </a:r>
            <a:r>
              <a:rPr lang="uk-UA" dirty="0" err="1" smtClean="0"/>
              <a:t>золо-тий</a:t>
            </a:r>
            <a:r>
              <a:rPr lang="uk-UA" dirty="0" smtClean="0"/>
              <a:t> </a:t>
            </a:r>
            <a:r>
              <a:rPr lang="uk-UA" dirty="0" smtClean="0"/>
              <a:t>вміст </a:t>
            </a:r>
            <a:r>
              <a:rPr lang="uk-UA" dirty="0" err="1" smtClean="0"/>
              <a:t>поновився</a:t>
            </a:r>
            <a:r>
              <a:rPr lang="uk-UA" dirty="0" smtClean="0"/>
              <a:t>.</a:t>
            </a:r>
            <a:br>
              <a:rPr lang="uk-UA" dirty="0" smtClean="0"/>
            </a:br>
            <a:r>
              <a:rPr lang="uk-UA" dirty="0" smtClean="0"/>
              <a:t>Під час грошових реформ </a:t>
            </a:r>
            <a:r>
              <a:rPr lang="uk-UA" b="1" dirty="0" smtClean="0"/>
              <a:t>(1924-1929 </a:t>
            </a:r>
            <a:r>
              <a:rPr lang="en-US" b="1" dirty="0" smtClean="0"/>
              <a:t>pp.) </a:t>
            </a:r>
            <a:r>
              <a:rPr lang="uk-UA" dirty="0" err="1" smtClean="0"/>
              <a:t>поверне-ння</a:t>
            </a:r>
            <a:r>
              <a:rPr lang="uk-UA" dirty="0" smtClean="0"/>
              <a:t> </a:t>
            </a:r>
            <a:r>
              <a:rPr lang="uk-UA" dirty="0" smtClean="0"/>
              <a:t>до золотого стандарту відбулося у двох нових </a:t>
            </a:r>
            <a:r>
              <a:rPr lang="uk-UA" dirty="0" smtClean="0"/>
              <a:t>формах </a:t>
            </a:r>
            <a:r>
              <a:rPr lang="uk-UA" dirty="0" smtClean="0"/>
              <a:t>- </a:t>
            </a:r>
            <a:r>
              <a:rPr lang="uk-UA" dirty="0" err="1" smtClean="0"/>
              <a:t>золотозливкового</a:t>
            </a:r>
            <a:r>
              <a:rPr lang="uk-UA" dirty="0" smtClean="0"/>
              <a:t> та </a:t>
            </a:r>
            <a:r>
              <a:rPr lang="uk-UA" dirty="0" err="1" smtClean="0"/>
              <a:t>золотодевізного</a:t>
            </a:r>
            <a:r>
              <a:rPr lang="uk-UA" dirty="0" smtClean="0"/>
              <a:t> стандартів.</a:t>
            </a:r>
          </a:p>
          <a:p>
            <a:endParaRPr lang="uk-UA"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50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60649"/>
            <a:ext cx="3970784" cy="5688631"/>
          </a:xfrm>
          <a:solidFill>
            <a:srgbClr val="82BA00">
              <a:alpha val="69804"/>
            </a:srgbClr>
          </a:solidFill>
        </p:spPr>
        <p:txBody>
          <a:bodyPr>
            <a:normAutofit fontScale="92500" lnSpcReduction="20000"/>
          </a:bodyPr>
          <a:lstStyle/>
          <a:p>
            <a:r>
              <a:rPr lang="uk-UA" b="1" u="sng" dirty="0" err="1">
                <a:solidFill>
                  <a:srgbClr val="002060"/>
                </a:solidFill>
              </a:rPr>
              <a:t>Золотозливковий</a:t>
            </a:r>
            <a:r>
              <a:rPr lang="uk-UA" b="1" u="sng" dirty="0">
                <a:solidFill>
                  <a:srgbClr val="002060"/>
                </a:solidFill>
              </a:rPr>
              <a:t> стандарт </a:t>
            </a:r>
            <a:r>
              <a:rPr lang="uk-UA" dirty="0">
                <a:solidFill>
                  <a:schemeClr val="bg1"/>
                </a:solidFill>
              </a:rPr>
              <a:t>- це така грошова система, за якої на відміну від золотомонетного стандарту, в обігу відсутні золоті монети та їх вільне карбування, обмін банкнот здійснюється лише на золоті зливки з певними обмеженнями. </a:t>
            </a:r>
            <a:r>
              <a:rPr lang="uk-UA" dirty="0" smtClean="0">
                <a:solidFill>
                  <a:schemeClr val="bg1"/>
                </a:solidFill>
              </a:rPr>
              <a:t/>
            </a:r>
            <a:br>
              <a:rPr lang="uk-UA" dirty="0" smtClean="0">
                <a:solidFill>
                  <a:schemeClr val="bg1"/>
                </a:solidFill>
              </a:rPr>
            </a:br>
            <a:endParaRPr lang="uk-UA" dirty="0">
              <a:solidFill>
                <a:schemeClr val="bg1"/>
              </a:solidFill>
            </a:endParaRPr>
          </a:p>
        </p:txBody>
      </p:sp>
      <p:sp>
        <p:nvSpPr>
          <p:cNvPr id="8" name="Прямоугольник 7"/>
          <p:cNvSpPr/>
          <p:nvPr/>
        </p:nvSpPr>
        <p:spPr>
          <a:xfrm>
            <a:off x="4716016" y="260648"/>
            <a:ext cx="4176464" cy="5688632"/>
          </a:xfrm>
          <a:prstGeom prst="rect">
            <a:avLst/>
          </a:prstGeom>
          <a:solidFill>
            <a:srgbClr val="82BA00"/>
          </a:solidFill>
        </p:spPr>
        <p:txBody>
          <a:bodyPr wrap="square">
            <a:spAutoFit/>
          </a:bodyPr>
          <a:lstStyle/>
          <a:p>
            <a:r>
              <a:rPr lang="uk-UA" sz="2400" dirty="0" smtClean="0">
                <a:solidFill>
                  <a:schemeClr val="bg1"/>
                </a:solidFill>
              </a:rPr>
              <a:t>Більшість країн (Німеччина, Австрія та ін.), які не мали достатніх золотих запасів, перейшли до </a:t>
            </a:r>
            <a:r>
              <a:rPr lang="uk-UA" sz="2400" b="1" u="sng" dirty="0" err="1" smtClean="0">
                <a:solidFill>
                  <a:srgbClr val="002060"/>
                </a:solidFill>
              </a:rPr>
              <a:t>золотодевізного</a:t>
            </a:r>
            <a:r>
              <a:rPr lang="uk-UA" sz="2400" b="1" u="sng" dirty="0" smtClean="0">
                <a:solidFill>
                  <a:srgbClr val="002060"/>
                </a:solidFill>
              </a:rPr>
              <a:t> стандарту</a:t>
            </a:r>
            <a:r>
              <a:rPr lang="uk-UA" sz="2400" dirty="0" smtClean="0">
                <a:solidFill>
                  <a:schemeClr val="bg1"/>
                </a:solidFill>
              </a:rPr>
              <a:t>, за якого також відсутній обіг золотих монет та їх вільне карбування, а обмін банкнот здійснюється на іноземну валюту (девізи), яка обмінюється на золото. У такий спосіб зберігався непрямий зв'язок грошових одиниць 30 країн світу із золотом.</a:t>
            </a:r>
            <a:r>
              <a:rPr lang="uk-UA" dirty="0" smtClean="0">
                <a:solidFill>
                  <a:schemeClr val="bg1"/>
                </a:solidFill>
              </a:rPr>
              <a:t/>
            </a:r>
            <a:br>
              <a:rPr lang="uk-UA" dirty="0" smtClean="0">
                <a:solidFill>
                  <a:schemeClr val="bg1"/>
                </a:solidFill>
              </a:rPr>
            </a:br>
            <a:endParaRPr lang="uk-UA"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50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60649"/>
            <a:ext cx="8229600" cy="4680519"/>
          </a:xfrm>
          <a:solidFill>
            <a:srgbClr val="82BA00">
              <a:alpha val="69804"/>
            </a:srgbClr>
          </a:solidFill>
        </p:spPr>
        <p:txBody>
          <a:bodyPr>
            <a:normAutofit fontScale="55000" lnSpcReduction="20000"/>
          </a:bodyPr>
          <a:lstStyle/>
          <a:p>
            <a:r>
              <a:rPr lang="uk-UA" dirty="0" err="1" smtClean="0">
                <a:solidFill>
                  <a:srgbClr val="002060"/>
                </a:solidFill>
              </a:rPr>
              <a:t>Золотозливковий</a:t>
            </a:r>
            <a:r>
              <a:rPr lang="uk-UA" dirty="0" smtClean="0">
                <a:solidFill>
                  <a:schemeClr val="bg1"/>
                </a:solidFill>
              </a:rPr>
              <a:t> </a:t>
            </a:r>
            <a:r>
              <a:rPr lang="uk-UA" dirty="0">
                <a:solidFill>
                  <a:schemeClr val="bg1"/>
                </a:solidFill>
              </a:rPr>
              <a:t>та </a:t>
            </a:r>
            <a:r>
              <a:rPr lang="uk-UA" dirty="0" err="1">
                <a:solidFill>
                  <a:srgbClr val="002060"/>
                </a:solidFill>
              </a:rPr>
              <a:t>золотодевізний</a:t>
            </a:r>
            <a:r>
              <a:rPr lang="uk-UA" dirty="0">
                <a:solidFill>
                  <a:schemeClr val="bg1"/>
                </a:solidFill>
              </a:rPr>
              <a:t> стандарти були грошовими системами без золотого обігу, тобто золото функцій обігу та платежу не виконувало, саме тому їх називають "урізаними" формами золотого </a:t>
            </a:r>
            <a:r>
              <a:rPr lang="uk-UA" dirty="0" smtClean="0">
                <a:solidFill>
                  <a:schemeClr val="bg1"/>
                </a:solidFill>
              </a:rPr>
              <a:t>стандарту.</a:t>
            </a:r>
            <a:r>
              <a:rPr lang="uk-UA" dirty="0" smtClean="0">
                <a:solidFill>
                  <a:schemeClr val="bg1"/>
                </a:solidFill>
              </a:rPr>
              <a:t> </a:t>
            </a:r>
            <a:r>
              <a:rPr lang="uk-UA" dirty="0" smtClean="0">
                <a:solidFill>
                  <a:schemeClr val="bg1"/>
                </a:solidFill>
              </a:rPr>
              <a:t>Остаточний </a:t>
            </a:r>
            <a:r>
              <a:rPr lang="uk-UA" dirty="0">
                <a:solidFill>
                  <a:schemeClr val="bg1"/>
                </a:solidFill>
              </a:rPr>
              <a:t>крах золотого стандарту як грошової системи було прискорено </a:t>
            </a:r>
            <a:r>
              <a:rPr lang="uk-UA" dirty="0" smtClean="0">
                <a:solidFill>
                  <a:schemeClr val="bg1"/>
                </a:solidFill>
              </a:rPr>
              <a:t>економічною </a:t>
            </a:r>
            <a:r>
              <a:rPr lang="uk-UA" dirty="0" err="1" smtClean="0">
                <a:solidFill>
                  <a:schemeClr val="bg1"/>
                </a:solidFill>
              </a:rPr>
              <a:t>кри-зою</a:t>
            </a:r>
            <a:r>
              <a:rPr lang="uk-UA" dirty="0" smtClean="0">
                <a:solidFill>
                  <a:schemeClr val="bg1"/>
                </a:solidFill>
              </a:rPr>
              <a:t> </a:t>
            </a:r>
            <a:r>
              <a:rPr lang="uk-UA" dirty="0">
                <a:solidFill>
                  <a:schemeClr val="bg1"/>
                </a:solidFill>
              </a:rPr>
              <a:t>1929-1933 </a:t>
            </a:r>
            <a:r>
              <a:rPr lang="en-US" dirty="0">
                <a:solidFill>
                  <a:schemeClr val="bg1"/>
                </a:solidFill>
              </a:rPr>
              <a:t>pp., </a:t>
            </a:r>
            <a:r>
              <a:rPr lang="uk-UA" dirty="0">
                <a:solidFill>
                  <a:schemeClr val="bg1"/>
                </a:solidFill>
              </a:rPr>
              <a:t>яка охопила всі сфери суспільного відтворення </a:t>
            </a:r>
            <a:r>
              <a:rPr lang="uk-UA" dirty="0" smtClean="0">
                <a:solidFill>
                  <a:schemeClr val="bg1"/>
                </a:solidFill>
              </a:rPr>
              <a:t>– </a:t>
            </a:r>
            <a:r>
              <a:rPr lang="uk-UA" dirty="0" err="1" smtClean="0">
                <a:solidFill>
                  <a:schemeClr val="bg1"/>
                </a:solidFill>
              </a:rPr>
              <a:t>вироб-ництво</a:t>
            </a:r>
            <a:r>
              <a:rPr lang="uk-UA" dirty="0">
                <a:solidFill>
                  <a:schemeClr val="bg1"/>
                </a:solidFill>
              </a:rPr>
              <a:t>, торгівлю, грошово-кредитну та валютну системи. Світова грошово-кредитна криза тривала 3,5 роки - з осені 1929 до весни 1933 р. і </a:t>
            </a:r>
            <a:r>
              <a:rPr lang="uk-UA" dirty="0" err="1" smtClean="0">
                <a:solidFill>
                  <a:schemeClr val="bg1"/>
                </a:solidFill>
              </a:rPr>
              <a:t>характери-зувалася</a:t>
            </a:r>
            <a:r>
              <a:rPr lang="uk-UA" dirty="0" smtClean="0">
                <a:solidFill>
                  <a:schemeClr val="bg1"/>
                </a:solidFill>
              </a:rPr>
              <a:t> </a:t>
            </a:r>
            <a:r>
              <a:rPr lang="uk-UA" dirty="0">
                <a:solidFill>
                  <a:schemeClr val="bg1"/>
                </a:solidFill>
              </a:rPr>
              <a:t>надзвичайною глибиною та гостротою. </a:t>
            </a:r>
            <a:r>
              <a:rPr lang="uk-UA" i="1" dirty="0">
                <a:solidFill>
                  <a:schemeClr val="bg1"/>
                </a:solidFill>
              </a:rPr>
              <a:t>Наприклад, у США депозити банків зменшилися на третину, їх обліково-позичкові операції - в 2 рази. З початку 1929 до липня 1933 р. збанкрутувало більш як 10 тис. банків (40% загальної чисельності банків у країні).</a:t>
            </a:r>
            <a:r>
              <a:rPr lang="uk-UA" dirty="0" smtClean="0">
                <a:solidFill>
                  <a:schemeClr val="bg1"/>
                </a:solidFill>
              </a:rPr>
              <a:t/>
            </a:r>
            <a:br>
              <a:rPr lang="uk-UA" dirty="0" smtClean="0">
                <a:solidFill>
                  <a:schemeClr val="bg1"/>
                </a:solidFill>
              </a:rPr>
            </a:br>
            <a:r>
              <a:rPr lang="uk-UA" dirty="0">
                <a:solidFill>
                  <a:schemeClr val="bg1"/>
                </a:solidFill>
              </a:rPr>
              <a:t>Особливістю світової грошово-кредитної кризи 1929-1933 </a:t>
            </a:r>
            <a:r>
              <a:rPr lang="en-US" dirty="0">
                <a:solidFill>
                  <a:schemeClr val="bg1"/>
                </a:solidFill>
              </a:rPr>
              <a:t>pp. </a:t>
            </a:r>
            <a:r>
              <a:rPr lang="uk-UA" dirty="0">
                <a:solidFill>
                  <a:schemeClr val="bg1"/>
                </a:solidFill>
              </a:rPr>
              <a:t>було </a:t>
            </a:r>
            <a:r>
              <a:rPr lang="uk-UA" dirty="0" err="1" smtClean="0">
                <a:solidFill>
                  <a:schemeClr val="bg1"/>
                </a:solidFill>
              </a:rPr>
              <a:t>збереже-ння</a:t>
            </a:r>
            <a:r>
              <a:rPr lang="uk-UA" dirty="0" smtClean="0">
                <a:solidFill>
                  <a:schemeClr val="bg1"/>
                </a:solidFill>
              </a:rPr>
              <a:t> </a:t>
            </a:r>
            <a:r>
              <a:rPr lang="uk-UA" dirty="0">
                <a:solidFill>
                  <a:schemeClr val="bg1"/>
                </a:solidFill>
              </a:rPr>
              <a:t>низької норми відсотка за кредит. У 1930-1933 </a:t>
            </a:r>
            <a:r>
              <a:rPr lang="en-US" dirty="0">
                <a:solidFill>
                  <a:schemeClr val="bg1"/>
                </a:solidFill>
              </a:rPr>
              <a:t>pp. </a:t>
            </a:r>
            <a:r>
              <a:rPr lang="uk-UA" dirty="0">
                <a:solidFill>
                  <a:schemeClr val="bg1"/>
                </a:solidFill>
              </a:rPr>
              <a:t>облікова ставка Банку Англії була в середньому на рівні 3,1% проти 5,5% у 1929 </a:t>
            </a:r>
            <a:r>
              <a:rPr lang="en-US" dirty="0">
                <a:solidFill>
                  <a:schemeClr val="bg1"/>
                </a:solidFill>
              </a:rPr>
              <a:t>p., </a:t>
            </a:r>
            <a:r>
              <a:rPr lang="uk-UA" dirty="0">
                <a:solidFill>
                  <a:schemeClr val="bg1"/>
                </a:solidFill>
              </a:rPr>
              <a:t>Федерального резервного банку Нью-Йорка - 2,6% проти 5,2%.</a:t>
            </a:r>
            <a:r>
              <a:rPr lang="uk-UA" dirty="0" smtClean="0">
                <a:solidFill>
                  <a:schemeClr val="bg1"/>
                </a:solidFill>
              </a:rPr>
              <a:t/>
            </a:r>
            <a:br>
              <a:rPr lang="uk-UA" dirty="0" smtClean="0">
                <a:solidFill>
                  <a:schemeClr val="bg1"/>
                </a:solidFill>
              </a:rPr>
            </a:br>
            <a:r>
              <a:rPr lang="uk-UA" dirty="0">
                <a:solidFill>
                  <a:schemeClr val="bg1"/>
                </a:solidFill>
              </a:rPr>
              <a:t>Збіг економічної та грошово-кредитної кризи з валютною призвів до скасування золотого монометалізму та масового знецінення валют (на 50-84%) Золотий стандарт було скасовано в усіх країнах (наприклад, у Великобританії, Німеччині та Японії - у 1931р., у США - в 1933р.).</a:t>
            </a:r>
          </a:p>
        </p:txBody>
      </p:sp>
      <p:pic>
        <p:nvPicPr>
          <p:cNvPr id="5" name="Рисунок 4" descr="thumbnail-20120110195119n.jpg"/>
          <p:cNvPicPr>
            <a:picLocks noChangeAspect="1"/>
          </p:cNvPicPr>
          <p:nvPr/>
        </p:nvPicPr>
        <p:blipFill>
          <a:blip r:embed="rId3" cstate="print"/>
          <a:stretch>
            <a:fillRect/>
          </a:stretch>
        </p:blipFill>
        <p:spPr>
          <a:xfrm>
            <a:off x="467544" y="5085184"/>
            <a:ext cx="1440160" cy="1368152"/>
          </a:xfrm>
          <a:prstGeom prst="rect">
            <a:avLst/>
          </a:prstGeom>
        </p:spPr>
      </p:pic>
      <p:sp>
        <p:nvSpPr>
          <p:cNvPr id="6" name="Равно 5"/>
          <p:cNvSpPr/>
          <p:nvPr/>
        </p:nvSpPr>
        <p:spPr>
          <a:xfrm>
            <a:off x="1907704" y="5301208"/>
            <a:ext cx="1224136" cy="864096"/>
          </a:xfrm>
          <a:prstGeom prst="mathEqual">
            <a:avLst/>
          </a:prstGeom>
          <a:solidFill>
            <a:srgbClr val="82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tx1"/>
              </a:solidFill>
            </a:endParaRPr>
          </a:p>
        </p:txBody>
      </p:sp>
      <p:sp>
        <p:nvSpPr>
          <p:cNvPr id="7" name="Прямоугольник 6"/>
          <p:cNvSpPr/>
          <p:nvPr/>
        </p:nvSpPr>
        <p:spPr>
          <a:xfrm>
            <a:off x="3131840" y="5085184"/>
            <a:ext cx="5544616" cy="1368152"/>
          </a:xfrm>
          <a:prstGeom prst="rect">
            <a:avLst/>
          </a:prstGeom>
          <a:solidFill>
            <a:srgbClr val="008A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smtClean="0">
                <a:solidFill>
                  <a:schemeClr val="bg1"/>
                </a:solidFill>
              </a:rPr>
              <a:t>У Великобританії ціна стандартного зливка в 12,4 кг дорівнювала 1700 ф. ст., у Франції зливок золота вагою 12,7 кг коштував 215 тис. </a:t>
            </a:r>
            <a:r>
              <a:rPr lang="uk-UA" sz="2000" dirty="0" err="1" smtClean="0">
                <a:solidFill>
                  <a:schemeClr val="bg1"/>
                </a:solidFill>
              </a:rPr>
              <a:t>фр</a:t>
            </a:r>
            <a:r>
              <a:rPr lang="uk-UA" sz="2000" dirty="0" smtClean="0">
                <a:solidFill>
                  <a:schemeClr val="bg1"/>
                </a:solidFill>
              </a:rPr>
              <a:t>.</a:t>
            </a:r>
            <a:endParaRPr lang="uk-UA" sz="2000"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50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139952" y="548680"/>
            <a:ext cx="4762872" cy="5577483"/>
          </a:xfrm>
          <a:solidFill>
            <a:srgbClr val="D24726"/>
          </a:solidFill>
        </p:spPr>
        <p:txBody>
          <a:bodyPr>
            <a:normAutofit fontScale="62500" lnSpcReduction="20000"/>
          </a:bodyPr>
          <a:lstStyle/>
          <a:p>
            <a:r>
              <a:rPr lang="uk-UA" dirty="0">
                <a:solidFill>
                  <a:schemeClr val="bg1"/>
                </a:solidFill>
              </a:rPr>
              <a:t>Загострення валютної кризи змусило уряд США девальвувати свою валюту на </a:t>
            </a:r>
            <a:r>
              <a:rPr lang="uk-UA" b="1" dirty="0">
                <a:solidFill>
                  <a:schemeClr val="bg1"/>
                </a:solidFill>
              </a:rPr>
              <a:t>7,89% </a:t>
            </a:r>
            <a:r>
              <a:rPr lang="uk-UA" dirty="0">
                <a:solidFill>
                  <a:schemeClr val="bg1"/>
                </a:solidFill>
              </a:rPr>
              <a:t>та підвищити офіційну ціну золота з 35 до 38 дол. Було </a:t>
            </a:r>
            <a:r>
              <a:rPr lang="uk-UA" dirty="0" err="1" smtClean="0">
                <a:solidFill>
                  <a:schemeClr val="bg1"/>
                </a:solidFill>
              </a:rPr>
              <a:t>ревальво-вано</a:t>
            </a:r>
            <a:r>
              <a:rPr lang="uk-UA" dirty="0" smtClean="0">
                <a:solidFill>
                  <a:schemeClr val="bg1"/>
                </a:solidFill>
              </a:rPr>
              <a:t> </a:t>
            </a:r>
            <a:r>
              <a:rPr lang="uk-UA" dirty="0">
                <a:solidFill>
                  <a:schemeClr val="bg1"/>
                </a:solidFill>
              </a:rPr>
              <a:t>курси ряду валют.</a:t>
            </a:r>
            <a:r>
              <a:rPr lang="uk-UA" dirty="0" smtClean="0">
                <a:solidFill>
                  <a:schemeClr val="bg1"/>
                </a:solidFill>
              </a:rPr>
              <a:t/>
            </a:r>
            <a:br>
              <a:rPr lang="uk-UA" dirty="0" smtClean="0">
                <a:solidFill>
                  <a:schemeClr val="bg1"/>
                </a:solidFill>
              </a:rPr>
            </a:br>
            <a:r>
              <a:rPr lang="uk-UA" dirty="0">
                <a:solidFill>
                  <a:schemeClr val="bg1"/>
                </a:solidFill>
              </a:rPr>
              <a:t>Девальвація долара викликала масову зміну курсів валют до долара (96 зі 118 країн - членів МВФ). Але в 1973 р. </a:t>
            </a:r>
            <a:r>
              <a:rPr lang="uk-UA" dirty="0" err="1" smtClean="0">
                <a:solidFill>
                  <a:schemeClr val="bg1"/>
                </a:solidFill>
              </a:rPr>
              <a:t>зно-ву</a:t>
            </a:r>
            <a:r>
              <a:rPr lang="uk-UA" dirty="0" smtClean="0">
                <a:solidFill>
                  <a:schemeClr val="bg1"/>
                </a:solidFill>
              </a:rPr>
              <a:t> </a:t>
            </a:r>
            <a:r>
              <a:rPr lang="uk-UA" dirty="0">
                <a:solidFill>
                  <a:schemeClr val="bg1"/>
                </a:solidFill>
              </a:rPr>
              <a:t>спалахнула валютна криза. На </a:t>
            </a:r>
            <a:r>
              <a:rPr lang="uk-UA" dirty="0" err="1" smtClean="0">
                <a:solidFill>
                  <a:schemeClr val="bg1"/>
                </a:solidFill>
              </a:rPr>
              <a:t>від-міну</a:t>
            </a:r>
            <a:r>
              <a:rPr lang="uk-UA" dirty="0" smtClean="0">
                <a:solidFill>
                  <a:schemeClr val="bg1"/>
                </a:solidFill>
              </a:rPr>
              <a:t> </a:t>
            </a:r>
            <a:r>
              <a:rPr lang="uk-UA" dirty="0">
                <a:solidFill>
                  <a:schemeClr val="bg1"/>
                </a:solidFill>
              </a:rPr>
              <a:t>від 1971 </a:t>
            </a:r>
            <a:r>
              <a:rPr lang="en-US" dirty="0">
                <a:solidFill>
                  <a:schemeClr val="bg1"/>
                </a:solidFill>
              </a:rPr>
              <a:t>p. CTIIA </a:t>
            </a:r>
            <a:r>
              <a:rPr lang="uk-UA" dirty="0">
                <a:solidFill>
                  <a:schemeClr val="bg1"/>
                </a:solidFill>
              </a:rPr>
              <a:t>не вдалося </a:t>
            </a:r>
            <a:r>
              <a:rPr lang="uk-UA" dirty="0" err="1" smtClean="0">
                <a:solidFill>
                  <a:schemeClr val="bg1"/>
                </a:solidFill>
              </a:rPr>
              <a:t>до-могтися</a:t>
            </a:r>
            <a:r>
              <a:rPr lang="uk-UA" dirty="0" smtClean="0">
                <a:solidFill>
                  <a:schemeClr val="bg1"/>
                </a:solidFill>
              </a:rPr>
              <a:t> </a:t>
            </a:r>
            <a:r>
              <a:rPr lang="uk-UA" dirty="0">
                <a:solidFill>
                  <a:schemeClr val="bg1"/>
                </a:solidFill>
              </a:rPr>
              <a:t>масового перегляду валютних курсів. 12 лютого 1973 р. було </a:t>
            </a:r>
            <a:r>
              <a:rPr lang="uk-UA" dirty="0" err="1" smtClean="0">
                <a:solidFill>
                  <a:schemeClr val="bg1"/>
                </a:solidFill>
              </a:rPr>
              <a:t>прове-дено</a:t>
            </a:r>
            <a:r>
              <a:rPr lang="uk-UA" dirty="0" smtClean="0">
                <a:solidFill>
                  <a:schemeClr val="bg1"/>
                </a:solidFill>
              </a:rPr>
              <a:t> </a:t>
            </a:r>
            <a:r>
              <a:rPr lang="uk-UA" dirty="0">
                <a:solidFill>
                  <a:schemeClr val="bg1"/>
                </a:solidFill>
              </a:rPr>
              <a:t>повторну девальвацію долара на </a:t>
            </a:r>
            <a:r>
              <a:rPr lang="uk-UA" b="1" dirty="0">
                <a:solidFill>
                  <a:schemeClr val="bg1"/>
                </a:solidFill>
              </a:rPr>
              <a:t>10% </a:t>
            </a:r>
            <a:r>
              <a:rPr lang="uk-UA" dirty="0">
                <a:solidFill>
                  <a:schemeClr val="bg1"/>
                </a:solidFill>
              </a:rPr>
              <a:t>та підвищено офіційну ціну золота на </a:t>
            </a:r>
            <a:r>
              <a:rPr lang="uk-UA" b="1" dirty="0">
                <a:solidFill>
                  <a:schemeClr val="bg1"/>
                </a:solidFill>
              </a:rPr>
              <a:t>11,1%</a:t>
            </a:r>
            <a:r>
              <a:rPr lang="uk-UA" dirty="0">
                <a:solidFill>
                  <a:schemeClr val="bg1"/>
                </a:solidFill>
              </a:rPr>
              <a:t> (з 38 до 42,22 дол.). Провідні країни підписали Паризьку угоду про перехід від фіксованих до плаваючих курсів.</a:t>
            </a:r>
            <a:r>
              <a:rPr lang="uk-UA" dirty="0" smtClean="0">
                <a:solidFill>
                  <a:schemeClr val="bg1"/>
                </a:solidFill>
              </a:rPr>
              <a:t/>
            </a:r>
            <a:br>
              <a:rPr lang="uk-UA" dirty="0" smtClean="0">
                <a:solidFill>
                  <a:schemeClr val="bg1"/>
                </a:solidFill>
              </a:rPr>
            </a:br>
            <a:r>
              <a:rPr lang="uk-UA" dirty="0">
                <a:solidFill>
                  <a:schemeClr val="bg1"/>
                </a:solidFill>
              </a:rPr>
              <a:t>Валютна реформа юридичне була </a:t>
            </a:r>
            <a:r>
              <a:rPr lang="uk-UA" dirty="0" smtClean="0">
                <a:solidFill>
                  <a:schemeClr val="bg1"/>
                </a:solidFill>
              </a:rPr>
              <a:t>оформлена </a:t>
            </a:r>
            <a:r>
              <a:rPr lang="uk-UA" dirty="0">
                <a:solidFill>
                  <a:schemeClr val="bg1"/>
                </a:solidFill>
              </a:rPr>
              <a:t>угодою країн - членів МВФ у Кінгстоні (Ямайка) у січні 1976 р.</a:t>
            </a:r>
          </a:p>
        </p:txBody>
      </p:sp>
      <p:pic>
        <p:nvPicPr>
          <p:cNvPr id="1026" name="Picture 2" descr="C:\Users\Галюк\Desktop\Kingston_Market.JPG"/>
          <p:cNvPicPr>
            <a:picLocks noChangeAspect="1" noChangeArrowheads="1"/>
          </p:cNvPicPr>
          <p:nvPr/>
        </p:nvPicPr>
        <p:blipFill>
          <a:blip r:embed="rId3" cstate="print"/>
          <a:srcRect/>
          <a:stretch>
            <a:fillRect/>
          </a:stretch>
        </p:blipFill>
        <p:spPr bwMode="auto">
          <a:xfrm>
            <a:off x="235540" y="548680"/>
            <a:ext cx="3744416" cy="2808312"/>
          </a:xfrm>
          <a:prstGeom prst="rect">
            <a:avLst/>
          </a:prstGeom>
          <a:noFill/>
        </p:spPr>
      </p:pic>
      <p:pic>
        <p:nvPicPr>
          <p:cNvPr id="1027" name="Picture 3" descr="C:\Users\Галюк\Desktop\2_big.jpg"/>
          <p:cNvPicPr>
            <a:picLocks noChangeAspect="1" noChangeArrowheads="1"/>
          </p:cNvPicPr>
          <p:nvPr/>
        </p:nvPicPr>
        <p:blipFill>
          <a:blip r:embed="rId4" cstate="print"/>
          <a:srcRect/>
          <a:stretch>
            <a:fillRect/>
          </a:stretch>
        </p:blipFill>
        <p:spPr bwMode="auto">
          <a:xfrm>
            <a:off x="251521" y="3501008"/>
            <a:ext cx="3744416" cy="259228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204864"/>
            <a:ext cx="8229600" cy="2376264"/>
          </a:xfrm>
          <a:solidFill>
            <a:srgbClr val="AC193D">
              <a:alpha val="69804"/>
            </a:srgbClr>
          </a:solidFill>
        </p:spPr>
        <p:txBody>
          <a:bodyPr>
            <a:normAutofit/>
          </a:bodyPr>
          <a:lstStyle/>
          <a:p>
            <a:r>
              <a:rPr lang="uk-UA" sz="7200" dirty="0" smtClean="0">
                <a:solidFill>
                  <a:schemeClr val="bg1"/>
                </a:solidFill>
              </a:rPr>
              <a:t>Грошова система </a:t>
            </a:r>
            <a:r>
              <a:rPr lang="en-US" sz="7200" dirty="0" smtClean="0">
                <a:solidFill>
                  <a:schemeClr val="bg1"/>
                </a:solidFill>
              </a:rPr>
              <a:t/>
            </a:r>
            <a:br>
              <a:rPr lang="en-US" sz="7200" dirty="0" smtClean="0">
                <a:solidFill>
                  <a:schemeClr val="bg1"/>
                </a:solidFill>
              </a:rPr>
            </a:br>
            <a:r>
              <a:rPr lang="uk-UA" sz="7200" dirty="0" smtClean="0">
                <a:solidFill>
                  <a:schemeClr val="bg1"/>
                </a:solidFill>
              </a:rPr>
              <a:t>США</a:t>
            </a:r>
            <a:endParaRPr lang="uk-UA" sz="7200"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570186"/>
          </a:xfrm>
          <a:solidFill>
            <a:schemeClr val="bg1"/>
          </a:solidFill>
          <a:effectLst>
            <a:outerShdw blurRad="50800" dist="38100" dir="8100000" algn="tr" rotWithShape="0">
              <a:prstClr val="black">
                <a:alpha val="40000"/>
              </a:prstClr>
            </a:outerShdw>
          </a:effectLst>
        </p:spPr>
        <p:txBody>
          <a:bodyPr>
            <a:noAutofit/>
          </a:bodyPr>
          <a:lstStyle/>
          <a:p>
            <a:r>
              <a:rPr lang="uk-UA" sz="1800" b="1" i="1" dirty="0" smtClean="0"/>
              <a:t>У 18 ст. грошовий обіг на американському континенті обслуговувався англійськими фунтами стерлінгів та іспанськими срібними доларами. В 1785 році конгрес США визначив національною грошовою одиницею долар, який містив 24.34 гр. срібла, а в 1792 році прийняв закон, згідно якого в країні офіційно вводилась біметалева система подвійної валюти</a:t>
            </a:r>
            <a:endParaRPr lang="uk-UA" sz="1800" i="1" dirty="0"/>
          </a:p>
        </p:txBody>
      </p:sp>
      <p:sp>
        <p:nvSpPr>
          <p:cNvPr id="3" name="Содержимое 2"/>
          <p:cNvSpPr>
            <a:spLocks noGrp="1"/>
          </p:cNvSpPr>
          <p:nvPr>
            <p:ph idx="1"/>
          </p:nvPr>
        </p:nvSpPr>
        <p:spPr>
          <a:xfrm>
            <a:off x="457200" y="2132856"/>
            <a:ext cx="8229600" cy="4104456"/>
          </a:xfrm>
          <a:solidFill>
            <a:schemeClr val="bg1"/>
          </a:solidFill>
          <a:effectLst>
            <a:outerShdw blurRad="50800" dist="38100" dir="8100000" algn="tr" rotWithShape="0">
              <a:prstClr val="black">
                <a:alpha val="40000"/>
              </a:prstClr>
            </a:outerShdw>
          </a:effectLst>
        </p:spPr>
        <p:txBody>
          <a:bodyPr>
            <a:normAutofit fontScale="70000" lnSpcReduction="20000"/>
          </a:bodyPr>
          <a:lstStyle/>
          <a:p>
            <a:r>
              <a:rPr lang="uk-UA" dirty="0" smtClean="0"/>
              <a:t>Співвідношення між золотом і сріблом встановлювалось 1:15. В 1834 році воно було змінено на 1:16. В першому випадку срібло було переоцінене, у другому – недооцінене. Тому практично до 1834 року в обігу переважало срібло, потім - золото. Одночасно в США відбувався децентралізований випуск власних банкнот приватними банками, тобто здійснювалась банкнотна емісія.</a:t>
            </a:r>
          </a:p>
          <a:p>
            <a:endParaRPr lang="en-US" dirty="0" smtClean="0"/>
          </a:p>
          <a:p>
            <a:r>
              <a:rPr lang="uk-UA" dirty="0" smtClean="0"/>
              <a:t>Під час громадянської війни 1861-1865 років банки штатів </a:t>
            </a:r>
            <a:r>
              <a:rPr lang="uk-UA" dirty="0" err="1" smtClean="0"/>
              <a:t>при-пинили</a:t>
            </a:r>
            <a:r>
              <a:rPr lang="uk-UA" dirty="0" smtClean="0"/>
              <a:t> </a:t>
            </a:r>
            <a:r>
              <a:rPr lang="uk-UA" dirty="0" smtClean="0"/>
              <a:t>розмін банкнот на золото і срібло, золоті і срібні монети поступились паперово-грошовій системі. З цього часу і до </a:t>
            </a:r>
            <a:r>
              <a:rPr lang="uk-UA" dirty="0" err="1" smtClean="0"/>
              <a:t>поча-тку</a:t>
            </a:r>
            <a:r>
              <a:rPr lang="uk-UA" dirty="0" smtClean="0"/>
              <a:t> </a:t>
            </a:r>
            <a:r>
              <a:rPr lang="uk-UA" dirty="0" smtClean="0"/>
              <a:t>1879 року в обігу переважали паперові банкноти та "</a:t>
            </a:r>
            <a:r>
              <a:rPr lang="uk-UA" dirty="0" err="1" smtClean="0"/>
              <a:t>грінбе-кі</a:t>
            </a:r>
            <a:r>
              <a:rPr lang="uk-UA" dirty="0" smtClean="0"/>
              <a:t>" - білети казначейства США, випущені для покриття </a:t>
            </a:r>
            <a:r>
              <a:rPr lang="uk-UA" dirty="0" err="1" smtClean="0"/>
              <a:t>військо-вих</a:t>
            </a:r>
            <a:r>
              <a:rPr lang="uk-UA" dirty="0" smtClean="0"/>
              <a:t> </a:t>
            </a:r>
            <a:r>
              <a:rPr lang="uk-UA" dirty="0" smtClean="0"/>
              <a:t>видатків.</a:t>
            </a:r>
          </a:p>
          <a:p>
            <a:endParaRPr lang="uk-UA"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404664"/>
            <a:ext cx="8496944" cy="1152128"/>
          </a:xfrm>
          <a:solidFill>
            <a:srgbClr val="FFFFFF">
              <a:alpha val="60000"/>
            </a:srgbClr>
          </a:solidFill>
        </p:spPr>
        <p:txBody>
          <a:bodyPr>
            <a:normAutofit fontScale="85000" lnSpcReduction="20000"/>
          </a:bodyPr>
          <a:lstStyle/>
          <a:p>
            <a:r>
              <a:rPr lang="ru-RU" dirty="0" smtClean="0">
                <a:solidFill>
                  <a:srgbClr val="AC193D"/>
                </a:solidFill>
              </a:rPr>
              <a:t>1862 </a:t>
            </a:r>
            <a:r>
              <a:rPr lang="ru-RU" dirty="0" err="1" smtClean="0">
                <a:solidFill>
                  <a:srgbClr val="AC193D"/>
                </a:solidFill>
              </a:rPr>
              <a:t>Сполучені</a:t>
            </a:r>
            <a:r>
              <a:rPr lang="ru-RU" dirty="0" smtClean="0">
                <a:solidFill>
                  <a:srgbClr val="AC193D"/>
                </a:solidFill>
              </a:rPr>
              <a:t> </a:t>
            </a:r>
            <a:r>
              <a:rPr lang="ru-RU" dirty="0" err="1" smtClean="0">
                <a:solidFill>
                  <a:srgbClr val="AC193D"/>
                </a:solidFill>
              </a:rPr>
              <a:t>штати</a:t>
            </a:r>
            <a:r>
              <a:rPr lang="ru-RU" dirty="0" smtClean="0">
                <a:solidFill>
                  <a:srgbClr val="AC193D"/>
                </a:solidFill>
              </a:rPr>
              <a:t> </a:t>
            </a:r>
            <a:r>
              <a:rPr lang="ru-RU" dirty="0" err="1" smtClean="0">
                <a:solidFill>
                  <a:srgbClr val="AC193D"/>
                </a:solidFill>
              </a:rPr>
              <a:t>емітують</a:t>
            </a:r>
            <a:r>
              <a:rPr lang="ru-RU" dirty="0" smtClean="0">
                <a:solidFill>
                  <a:srgbClr val="AC193D"/>
                </a:solidFill>
              </a:rPr>
              <a:t> «</a:t>
            </a:r>
            <a:r>
              <a:rPr lang="ru-RU" dirty="0" err="1" smtClean="0">
                <a:solidFill>
                  <a:srgbClr val="AC193D"/>
                </a:solidFill>
              </a:rPr>
              <a:t>Грінбекі</a:t>
            </a:r>
            <a:r>
              <a:rPr lang="ru-RU" dirty="0" smtClean="0">
                <a:solidFill>
                  <a:srgbClr val="AC193D"/>
                </a:solidFill>
              </a:rPr>
              <a:t>» </a:t>
            </a:r>
            <a:r>
              <a:rPr lang="ru-RU" dirty="0" err="1" smtClean="0">
                <a:solidFill>
                  <a:srgbClr val="AC193D"/>
                </a:solidFill>
              </a:rPr>
              <a:t>або</a:t>
            </a:r>
            <a:r>
              <a:rPr lang="ru-RU" dirty="0" smtClean="0">
                <a:solidFill>
                  <a:srgbClr val="AC193D"/>
                </a:solidFill>
              </a:rPr>
              <a:t> «</a:t>
            </a:r>
            <a:r>
              <a:rPr lang="ru-RU" dirty="0" err="1" smtClean="0">
                <a:solidFill>
                  <a:srgbClr val="AC193D"/>
                </a:solidFill>
              </a:rPr>
              <a:t>Зеле-нні</a:t>
            </a:r>
            <a:r>
              <a:rPr lang="ru-RU" dirty="0" smtClean="0">
                <a:solidFill>
                  <a:srgbClr val="AC193D"/>
                </a:solidFill>
              </a:rPr>
              <a:t> </a:t>
            </a:r>
            <a:r>
              <a:rPr lang="ru-RU" dirty="0" smtClean="0">
                <a:solidFill>
                  <a:srgbClr val="AC193D"/>
                </a:solidFill>
              </a:rPr>
              <a:t>спинки» </a:t>
            </a:r>
            <a:r>
              <a:rPr lang="ru-RU" dirty="0" err="1" smtClean="0">
                <a:solidFill>
                  <a:srgbClr val="AC193D"/>
                </a:solidFill>
              </a:rPr>
              <a:t>які</a:t>
            </a:r>
            <a:r>
              <a:rPr lang="ru-RU" dirty="0" smtClean="0">
                <a:solidFill>
                  <a:srgbClr val="AC193D"/>
                </a:solidFill>
              </a:rPr>
              <a:t> </a:t>
            </a:r>
            <a:r>
              <a:rPr lang="ru-RU" dirty="0" err="1" smtClean="0">
                <a:solidFill>
                  <a:srgbClr val="AC193D"/>
                </a:solidFill>
              </a:rPr>
              <a:t>обкладаються</a:t>
            </a:r>
            <a:r>
              <a:rPr lang="ru-RU" dirty="0" smtClean="0">
                <a:solidFill>
                  <a:srgbClr val="AC193D"/>
                </a:solidFill>
              </a:rPr>
              <a:t> 2х </a:t>
            </a:r>
            <a:r>
              <a:rPr lang="ru-RU" dirty="0" err="1" smtClean="0">
                <a:solidFill>
                  <a:srgbClr val="AC193D"/>
                </a:solidFill>
              </a:rPr>
              <a:t>процентним</a:t>
            </a:r>
            <a:r>
              <a:rPr lang="ru-RU" dirty="0" smtClean="0">
                <a:solidFill>
                  <a:srgbClr val="AC193D"/>
                </a:solidFill>
              </a:rPr>
              <a:t> </a:t>
            </a:r>
            <a:r>
              <a:rPr lang="ru-RU" dirty="0" err="1" smtClean="0">
                <a:solidFill>
                  <a:srgbClr val="AC193D"/>
                </a:solidFill>
              </a:rPr>
              <a:t>податком</a:t>
            </a:r>
            <a:r>
              <a:rPr lang="ru-RU" dirty="0" smtClean="0">
                <a:solidFill>
                  <a:srgbClr val="AC193D"/>
                </a:solidFill>
              </a:rPr>
              <a:t>.</a:t>
            </a:r>
            <a:endParaRPr lang="uk-UA" dirty="0">
              <a:solidFill>
                <a:srgbClr val="AC193D"/>
              </a:solidFill>
            </a:endParaRPr>
          </a:p>
        </p:txBody>
      </p:sp>
      <p:pic>
        <p:nvPicPr>
          <p:cNvPr id="1026" name="Picture 2" descr="10 долларов США, 1862г. т.н.«Гринбэк»"/>
          <p:cNvPicPr>
            <a:picLocks noChangeAspect="1" noChangeArrowheads="1"/>
          </p:cNvPicPr>
          <p:nvPr/>
        </p:nvPicPr>
        <p:blipFill>
          <a:blip r:embed="rId3" cstate="print"/>
          <a:srcRect/>
          <a:stretch>
            <a:fillRect/>
          </a:stretch>
        </p:blipFill>
        <p:spPr bwMode="auto">
          <a:xfrm>
            <a:off x="395537" y="1700808"/>
            <a:ext cx="3206604" cy="1368152"/>
          </a:xfrm>
          <a:prstGeom prst="rect">
            <a:avLst/>
          </a:prstGeom>
          <a:noFill/>
        </p:spPr>
      </p:pic>
      <p:pic>
        <p:nvPicPr>
          <p:cNvPr id="1028" name="Picture 4" descr="10 долларов США, 1862г. т.н.«Гринбэк»  "/>
          <p:cNvPicPr>
            <a:picLocks noChangeAspect="1" noChangeArrowheads="1"/>
          </p:cNvPicPr>
          <p:nvPr/>
        </p:nvPicPr>
        <p:blipFill>
          <a:blip r:embed="rId4" cstate="print"/>
          <a:srcRect/>
          <a:stretch>
            <a:fillRect/>
          </a:stretch>
        </p:blipFill>
        <p:spPr bwMode="auto">
          <a:xfrm>
            <a:off x="395536" y="3212976"/>
            <a:ext cx="3240360" cy="1359121"/>
          </a:xfrm>
          <a:prstGeom prst="rect">
            <a:avLst/>
          </a:prstGeom>
          <a:noFill/>
        </p:spPr>
      </p:pic>
      <p:pic>
        <p:nvPicPr>
          <p:cNvPr id="1032" name="Picture 8" descr="Лицевая сторона банкноты США номиналом 10 Долларов"/>
          <p:cNvPicPr>
            <a:picLocks noChangeAspect="1" noChangeArrowheads="1"/>
          </p:cNvPicPr>
          <p:nvPr/>
        </p:nvPicPr>
        <p:blipFill>
          <a:blip r:embed="rId5" cstate="print"/>
          <a:srcRect/>
          <a:stretch>
            <a:fillRect/>
          </a:stretch>
        </p:blipFill>
        <p:spPr bwMode="auto">
          <a:xfrm>
            <a:off x="3779912" y="1628800"/>
            <a:ext cx="5112568" cy="2304256"/>
          </a:xfrm>
          <a:prstGeom prst="rect">
            <a:avLst/>
          </a:prstGeom>
          <a:noFill/>
        </p:spPr>
      </p:pic>
      <p:pic>
        <p:nvPicPr>
          <p:cNvPr id="1034" name="Picture 10" descr="Обратная сторона банкноты США номиналом 10 Долларов"/>
          <p:cNvPicPr>
            <a:picLocks noChangeAspect="1" noChangeArrowheads="1"/>
          </p:cNvPicPr>
          <p:nvPr/>
        </p:nvPicPr>
        <p:blipFill>
          <a:blip r:embed="rId6" cstate="print"/>
          <a:srcRect/>
          <a:stretch>
            <a:fillRect/>
          </a:stretch>
        </p:blipFill>
        <p:spPr bwMode="auto">
          <a:xfrm>
            <a:off x="3779912" y="4005064"/>
            <a:ext cx="5091414" cy="2376264"/>
          </a:xfrm>
          <a:prstGeom prst="rect">
            <a:avLst/>
          </a:prstGeom>
          <a:noFill/>
        </p:spPr>
      </p:pic>
      <p:pic>
        <p:nvPicPr>
          <p:cNvPr id="1036" name="Picture 12" descr="Лицевая сторона банкноты США номиналом 10 Долларов"/>
          <p:cNvPicPr>
            <a:picLocks noChangeAspect="1" noChangeArrowheads="1"/>
          </p:cNvPicPr>
          <p:nvPr/>
        </p:nvPicPr>
        <p:blipFill>
          <a:blip r:embed="rId7" cstate="print"/>
          <a:srcRect/>
          <a:stretch>
            <a:fillRect/>
          </a:stretch>
        </p:blipFill>
        <p:spPr bwMode="auto">
          <a:xfrm>
            <a:off x="395537" y="4653136"/>
            <a:ext cx="3240360" cy="169382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260649"/>
            <a:ext cx="8229600" cy="2232248"/>
          </a:xfrm>
          <a:solidFill>
            <a:srgbClr val="FF8F32"/>
          </a:solidFill>
        </p:spPr>
        <p:txBody>
          <a:bodyPr/>
          <a:lstStyle/>
          <a:p>
            <a:r>
              <a:rPr lang="en-US" dirty="0" smtClean="0"/>
              <a:t> </a:t>
            </a:r>
            <a:r>
              <a:rPr lang="en-US" dirty="0" smtClean="0">
                <a:solidFill>
                  <a:schemeClr val="bg1"/>
                </a:solidFill>
              </a:rPr>
              <a:t>1865pp. </a:t>
            </a:r>
            <a:r>
              <a:rPr lang="uk-UA" dirty="0" smtClean="0">
                <a:solidFill>
                  <a:schemeClr val="bg1"/>
                </a:solidFill>
              </a:rPr>
              <a:t>До закінчення Громадянської Війни в Сполучених штатах, вартість «</a:t>
            </a:r>
            <a:r>
              <a:rPr lang="uk-UA" dirty="0" err="1" smtClean="0">
                <a:solidFill>
                  <a:schemeClr val="bg1"/>
                </a:solidFill>
              </a:rPr>
              <a:t>грін</a:t>
            </a:r>
            <a:r>
              <a:rPr lang="uk-UA" dirty="0" smtClean="0">
                <a:solidFill>
                  <a:schemeClr val="bg1"/>
                </a:solidFill>
              </a:rPr>
              <a:t> </a:t>
            </a:r>
            <a:r>
              <a:rPr lang="uk-UA" dirty="0" err="1" smtClean="0">
                <a:solidFill>
                  <a:schemeClr val="bg1"/>
                </a:solidFill>
              </a:rPr>
              <a:t>беков</a:t>
            </a:r>
            <a:r>
              <a:rPr lang="uk-UA" dirty="0" smtClean="0">
                <a:solidFill>
                  <a:schemeClr val="bg1"/>
                </a:solidFill>
              </a:rPr>
              <a:t>» скорочується вдвічі і уряд починає вилучати їх з обігу.</a:t>
            </a:r>
            <a:endParaRPr lang="uk-UA" dirty="0">
              <a:solidFill>
                <a:schemeClr val="bg1"/>
              </a:solidFill>
            </a:endParaRPr>
          </a:p>
        </p:txBody>
      </p:sp>
      <p:pic>
        <p:nvPicPr>
          <p:cNvPr id="37890" name="Picture 2" descr="1 доллар США, 1865г."/>
          <p:cNvPicPr>
            <a:picLocks noChangeAspect="1" noChangeArrowheads="1"/>
          </p:cNvPicPr>
          <p:nvPr/>
        </p:nvPicPr>
        <p:blipFill>
          <a:blip r:embed="rId3" cstate="print"/>
          <a:srcRect/>
          <a:stretch>
            <a:fillRect/>
          </a:stretch>
        </p:blipFill>
        <p:spPr bwMode="auto">
          <a:xfrm>
            <a:off x="467544" y="2638330"/>
            <a:ext cx="4752528" cy="1980940"/>
          </a:xfrm>
          <a:prstGeom prst="rect">
            <a:avLst/>
          </a:prstGeom>
          <a:noFill/>
        </p:spPr>
      </p:pic>
      <p:pic>
        <p:nvPicPr>
          <p:cNvPr id="37892" name="Picture 4" descr="1 доллар США, 1865г."/>
          <p:cNvPicPr>
            <a:picLocks noChangeAspect="1" noChangeArrowheads="1"/>
          </p:cNvPicPr>
          <p:nvPr/>
        </p:nvPicPr>
        <p:blipFill>
          <a:blip r:embed="rId4" cstate="print"/>
          <a:srcRect/>
          <a:stretch>
            <a:fillRect/>
          </a:stretch>
        </p:blipFill>
        <p:spPr bwMode="auto">
          <a:xfrm>
            <a:off x="467544" y="4653136"/>
            <a:ext cx="4752528" cy="1987422"/>
          </a:xfrm>
          <a:prstGeom prst="rect">
            <a:avLst/>
          </a:prstGeom>
          <a:noFill/>
        </p:spPr>
      </p:pic>
      <p:pic>
        <p:nvPicPr>
          <p:cNvPr id="1026" name="Picture 2" descr="https://encrypted-tbn2.gstatic.com/images?q=tbn:ANd9GcRiPvxOYqhnFaxBuriM3iE9F0y9YO50XC-3nQatMHAHV9kVnk1z"/>
          <p:cNvPicPr>
            <a:picLocks noChangeAspect="1" noChangeArrowheads="1"/>
          </p:cNvPicPr>
          <p:nvPr/>
        </p:nvPicPr>
        <p:blipFill>
          <a:blip r:embed="rId5" cstate="print"/>
          <a:srcRect/>
          <a:stretch>
            <a:fillRect/>
          </a:stretch>
        </p:blipFill>
        <p:spPr bwMode="auto">
          <a:xfrm>
            <a:off x="5436096" y="2636912"/>
            <a:ext cx="3240360" cy="3960441"/>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84976" cy="1143000"/>
          </a:xfrm>
          <a:solidFill>
            <a:srgbClr val="4617B4"/>
          </a:solidFill>
        </p:spPr>
        <p:txBody>
          <a:bodyPr>
            <a:noAutofit/>
          </a:bodyPr>
          <a:lstStyle/>
          <a:p>
            <a:r>
              <a:rPr lang="uk-UA" sz="2800" dirty="0" smtClean="0">
                <a:solidFill>
                  <a:schemeClr val="bg1"/>
                </a:solidFill>
              </a:rPr>
              <a:t>1866</a:t>
            </a:r>
            <a:r>
              <a:rPr lang="en-US" sz="2800" dirty="0" smtClean="0">
                <a:solidFill>
                  <a:schemeClr val="bg1"/>
                </a:solidFill>
              </a:rPr>
              <a:t> </a:t>
            </a:r>
            <a:r>
              <a:rPr lang="ru-RU" sz="2800" dirty="0" err="1" smtClean="0">
                <a:solidFill>
                  <a:schemeClr val="bg1"/>
                </a:solidFill>
              </a:rPr>
              <a:t>Банкноти</a:t>
            </a:r>
            <a:r>
              <a:rPr lang="ru-RU" sz="2800" dirty="0" smtClean="0">
                <a:solidFill>
                  <a:schemeClr val="bg1"/>
                </a:solidFill>
              </a:rPr>
              <a:t> </a:t>
            </a:r>
            <a:r>
              <a:rPr lang="ru-RU" sz="2800" dirty="0" err="1" smtClean="0">
                <a:solidFill>
                  <a:schemeClr val="bg1"/>
                </a:solidFill>
              </a:rPr>
              <a:t>Сполучених</a:t>
            </a:r>
            <a:r>
              <a:rPr lang="ru-RU" sz="2800" dirty="0" smtClean="0">
                <a:solidFill>
                  <a:schemeClr val="bg1"/>
                </a:solidFill>
              </a:rPr>
              <a:t> </a:t>
            </a:r>
            <a:r>
              <a:rPr lang="ru-RU" sz="2800" dirty="0" err="1" smtClean="0">
                <a:solidFill>
                  <a:schemeClr val="bg1"/>
                </a:solidFill>
              </a:rPr>
              <a:t>штатів</a:t>
            </a:r>
            <a:r>
              <a:rPr lang="ru-RU" sz="2800" dirty="0" smtClean="0">
                <a:solidFill>
                  <a:schemeClr val="bg1"/>
                </a:solidFill>
              </a:rPr>
              <a:t> </a:t>
            </a:r>
            <a:r>
              <a:rPr lang="ru-RU" sz="2800" dirty="0" err="1" smtClean="0">
                <a:solidFill>
                  <a:schemeClr val="bg1"/>
                </a:solidFill>
              </a:rPr>
              <a:t>обкладаються</a:t>
            </a:r>
            <a:r>
              <a:rPr lang="ru-RU" sz="2800" dirty="0" smtClean="0">
                <a:solidFill>
                  <a:schemeClr val="bg1"/>
                </a:solidFill>
              </a:rPr>
              <a:t> </a:t>
            </a:r>
            <a:r>
              <a:rPr lang="ru-RU" sz="2800" dirty="0" err="1" smtClean="0">
                <a:solidFill>
                  <a:schemeClr val="bg1"/>
                </a:solidFill>
              </a:rPr>
              <a:t>непідйомним</a:t>
            </a:r>
            <a:r>
              <a:rPr lang="ru-RU" sz="2800" dirty="0" smtClean="0">
                <a:solidFill>
                  <a:schemeClr val="bg1"/>
                </a:solidFill>
              </a:rPr>
              <a:t> 10-ти </a:t>
            </a:r>
            <a:r>
              <a:rPr lang="ru-RU" sz="2800" dirty="0" err="1" smtClean="0">
                <a:solidFill>
                  <a:schemeClr val="bg1"/>
                </a:solidFill>
              </a:rPr>
              <a:t>відсотковим</a:t>
            </a:r>
            <a:r>
              <a:rPr lang="ru-RU" sz="2800" dirty="0" smtClean="0">
                <a:solidFill>
                  <a:schemeClr val="bg1"/>
                </a:solidFill>
              </a:rPr>
              <a:t> </a:t>
            </a:r>
            <a:r>
              <a:rPr lang="ru-RU" sz="2800" dirty="0" err="1" smtClean="0">
                <a:solidFill>
                  <a:schemeClr val="bg1"/>
                </a:solidFill>
              </a:rPr>
              <a:t>податком</a:t>
            </a:r>
            <a:r>
              <a:rPr lang="ru-RU" sz="2800" dirty="0" smtClean="0">
                <a:solidFill>
                  <a:schemeClr val="bg1"/>
                </a:solidFill>
              </a:rPr>
              <a:t>.</a:t>
            </a:r>
            <a:endParaRPr lang="uk-UA" sz="2800" dirty="0">
              <a:solidFill>
                <a:schemeClr val="bg1"/>
              </a:solidFill>
            </a:endParaRPr>
          </a:p>
        </p:txBody>
      </p:sp>
      <p:pic>
        <p:nvPicPr>
          <p:cNvPr id="38914" name="Picture 2" descr="http://www.coinfacts.com/silver_dollars/seated_liberty_dollars/1866_silver_dollar_obv.jpg"/>
          <p:cNvPicPr>
            <a:picLocks noChangeAspect="1" noChangeArrowheads="1"/>
          </p:cNvPicPr>
          <p:nvPr/>
        </p:nvPicPr>
        <p:blipFill>
          <a:blip r:embed="rId2" cstate="print"/>
          <a:srcRect/>
          <a:stretch>
            <a:fillRect/>
          </a:stretch>
        </p:blipFill>
        <p:spPr bwMode="auto">
          <a:xfrm>
            <a:off x="323528" y="3717032"/>
            <a:ext cx="2743200" cy="2733676"/>
          </a:xfrm>
          <a:prstGeom prst="rect">
            <a:avLst/>
          </a:prstGeom>
          <a:noFill/>
        </p:spPr>
      </p:pic>
      <p:pic>
        <p:nvPicPr>
          <p:cNvPr id="38916" name="Picture 4" descr="http://www.coinfacts.com/silver_dollars/seated_liberty_dollars/1866_silver_dollar_rev.jpg"/>
          <p:cNvPicPr>
            <a:picLocks noChangeAspect="1" noChangeArrowheads="1"/>
          </p:cNvPicPr>
          <p:nvPr/>
        </p:nvPicPr>
        <p:blipFill>
          <a:blip r:embed="rId3" cstate="print"/>
          <a:srcRect/>
          <a:stretch>
            <a:fillRect/>
          </a:stretch>
        </p:blipFill>
        <p:spPr bwMode="auto">
          <a:xfrm>
            <a:off x="3419872" y="3717032"/>
            <a:ext cx="2743200" cy="2733676"/>
          </a:xfrm>
          <a:prstGeom prst="rect">
            <a:avLst/>
          </a:prstGeom>
          <a:noFill/>
        </p:spPr>
      </p:pic>
      <p:pic>
        <p:nvPicPr>
          <p:cNvPr id="38918" name="Picture 6" descr="http://www.coinlink.com/News/images/1866_gold_dollar_ms68_bm.jpg"/>
          <p:cNvPicPr>
            <a:picLocks noChangeAspect="1" noChangeArrowheads="1"/>
          </p:cNvPicPr>
          <p:nvPr/>
        </p:nvPicPr>
        <p:blipFill>
          <a:blip r:embed="rId4" cstate="print"/>
          <a:srcRect/>
          <a:stretch>
            <a:fillRect/>
          </a:stretch>
        </p:blipFill>
        <p:spPr bwMode="auto">
          <a:xfrm>
            <a:off x="6286500" y="3717032"/>
            <a:ext cx="2677988" cy="2053124"/>
          </a:xfrm>
          <a:prstGeom prst="rect">
            <a:avLst/>
          </a:prstGeom>
          <a:noFill/>
        </p:spPr>
      </p:pic>
      <p:pic>
        <p:nvPicPr>
          <p:cNvPr id="38922" name="Picture 10" descr="Два доллара США, 1866 г."/>
          <p:cNvPicPr>
            <a:picLocks noChangeAspect="1" noChangeArrowheads="1"/>
          </p:cNvPicPr>
          <p:nvPr/>
        </p:nvPicPr>
        <p:blipFill>
          <a:blip r:embed="rId5" cstate="print"/>
          <a:srcRect/>
          <a:stretch>
            <a:fillRect/>
          </a:stretch>
        </p:blipFill>
        <p:spPr bwMode="auto">
          <a:xfrm>
            <a:off x="179512" y="1484784"/>
            <a:ext cx="4320480" cy="1872208"/>
          </a:xfrm>
          <a:prstGeom prst="rect">
            <a:avLst/>
          </a:prstGeom>
          <a:noFill/>
        </p:spPr>
      </p:pic>
      <p:pic>
        <p:nvPicPr>
          <p:cNvPr id="38924" name="Picture 12" descr="Два доллара США, 1866 г."/>
          <p:cNvPicPr>
            <a:picLocks noChangeAspect="1" noChangeArrowheads="1"/>
          </p:cNvPicPr>
          <p:nvPr/>
        </p:nvPicPr>
        <p:blipFill>
          <a:blip r:embed="rId6" cstate="print"/>
          <a:srcRect/>
          <a:stretch>
            <a:fillRect/>
          </a:stretch>
        </p:blipFill>
        <p:spPr bwMode="auto">
          <a:xfrm>
            <a:off x="4572000" y="1484784"/>
            <a:ext cx="4353968" cy="187220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AC193D">
              <a:alpha val="69804"/>
            </a:srgbClr>
          </a:solidFill>
        </p:spPr>
        <p:txBody>
          <a:bodyPr/>
          <a:lstStyle/>
          <a:p>
            <a:r>
              <a:rPr lang="uk-UA" dirty="0">
                <a:solidFill>
                  <a:schemeClr val="bg1"/>
                </a:solidFill>
              </a:rPr>
              <a:t>Основні етапи розвитку</a:t>
            </a:r>
          </a:p>
        </p:txBody>
      </p:sp>
      <p:sp>
        <p:nvSpPr>
          <p:cNvPr id="3" name="Содержимое 2"/>
          <p:cNvSpPr>
            <a:spLocks noGrp="1"/>
          </p:cNvSpPr>
          <p:nvPr>
            <p:ph idx="1"/>
          </p:nvPr>
        </p:nvSpPr>
        <p:spPr>
          <a:solidFill>
            <a:srgbClr val="FFFFFF">
              <a:alpha val="80000"/>
            </a:srgbClr>
          </a:solidFill>
        </p:spPr>
        <p:txBody>
          <a:bodyPr>
            <a:normAutofit fontScale="92500" lnSpcReduction="20000"/>
          </a:bodyPr>
          <a:lstStyle/>
          <a:p>
            <a:r>
              <a:rPr lang="uk-UA" dirty="0">
                <a:solidFill>
                  <a:srgbClr val="AC193D"/>
                </a:solidFill>
              </a:rPr>
              <a:t>Розвиток грошових систем країн світу </a:t>
            </a:r>
            <a:r>
              <a:rPr lang="uk-UA" dirty="0" err="1" smtClean="0">
                <a:solidFill>
                  <a:srgbClr val="AC193D"/>
                </a:solidFill>
              </a:rPr>
              <a:t>відбував-ся</a:t>
            </a:r>
            <a:r>
              <a:rPr lang="uk-UA" dirty="0" smtClean="0">
                <a:solidFill>
                  <a:srgbClr val="AC193D"/>
                </a:solidFill>
              </a:rPr>
              <a:t> </a:t>
            </a:r>
            <a:r>
              <a:rPr lang="uk-UA" dirty="0">
                <a:solidFill>
                  <a:srgbClr val="AC193D"/>
                </a:solidFill>
              </a:rPr>
              <a:t>водночас з еволюцією товарного </a:t>
            </a:r>
            <a:r>
              <a:rPr lang="uk-UA" dirty="0" err="1" smtClean="0">
                <a:solidFill>
                  <a:srgbClr val="AC193D"/>
                </a:solidFill>
              </a:rPr>
              <a:t>господа-рства</a:t>
            </a:r>
            <a:r>
              <a:rPr lang="uk-UA" dirty="0" smtClean="0">
                <a:solidFill>
                  <a:srgbClr val="AC193D"/>
                </a:solidFill>
              </a:rPr>
              <a:t> </a:t>
            </a:r>
            <a:r>
              <a:rPr lang="uk-UA" dirty="0">
                <a:solidFill>
                  <a:srgbClr val="AC193D"/>
                </a:solidFill>
              </a:rPr>
              <a:t>та властивих йому економічних </a:t>
            </a:r>
            <a:r>
              <a:rPr lang="uk-UA" dirty="0" err="1" smtClean="0">
                <a:solidFill>
                  <a:srgbClr val="AC193D"/>
                </a:solidFill>
              </a:rPr>
              <a:t>відно-син</a:t>
            </a:r>
            <a:r>
              <a:rPr lang="uk-UA" dirty="0" smtClean="0">
                <a:solidFill>
                  <a:srgbClr val="AC193D"/>
                </a:solidFill>
              </a:rPr>
              <a:t>. </a:t>
            </a:r>
            <a:r>
              <a:rPr lang="uk-UA" dirty="0">
                <a:solidFill>
                  <a:srgbClr val="AC193D"/>
                </a:solidFill>
              </a:rPr>
              <a:t>Грошові системи набували того чи іншого виду залежно від форми, в якій функціонують гроші - як товар (</a:t>
            </a:r>
            <a:r>
              <a:rPr lang="uk-UA" dirty="0" smtClean="0">
                <a:solidFill>
                  <a:srgbClr val="AC193D"/>
                </a:solidFill>
              </a:rPr>
              <a:t>загальний еквівалент</a:t>
            </a:r>
            <a:r>
              <a:rPr lang="uk-UA" dirty="0">
                <a:solidFill>
                  <a:srgbClr val="AC193D"/>
                </a:solidFill>
              </a:rPr>
              <a:t>) або як знаки </a:t>
            </a:r>
            <a:r>
              <a:rPr lang="uk-UA" dirty="0" smtClean="0">
                <a:solidFill>
                  <a:srgbClr val="AC193D"/>
                </a:solidFill>
              </a:rPr>
              <a:t>вартості.</a:t>
            </a:r>
            <a:br>
              <a:rPr lang="uk-UA" dirty="0" smtClean="0">
                <a:solidFill>
                  <a:srgbClr val="AC193D"/>
                </a:solidFill>
              </a:rPr>
            </a:br>
            <a:r>
              <a:rPr lang="uk-UA" dirty="0" smtClean="0">
                <a:solidFill>
                  <a:srgbClr val="AC193D"/>
                </a:solidFill>
              </a:rPr>
              <a:t>Історично </a:t>
            </a:r>
            <a:r>
              <a:rPr lang="uk-UA" dirty="0">
                <a:solidFill>
                  <a:srgbClr val="AC193D"/>
                </a:solidFill>
              </a:rPr>
              <a:t>першим типом грошової системи була система металевого обігу, за якої </a:t>
            </a:r>
            <a:r>
              <a:rPr lang="uk-UA" dirty="0" err="1" smtClean="0">
                <a:solidFill>
                  <a:srgbClr val="AC193D"/>
                </a:solidFill>
              </a:rPr>
              <a:t>грошо-вий</a:t>
            </a:r>
            <a:r>
              <a:rPr lang="uk-UA" dirty="0" smtClean="0">
                <a:solidFill>
                  <a:srgbClr val="AC193D"/>
                </a:solidFill>
              </a:rPr>
              <a:t> </a:t>
            </a:r>
            <a:r>
              <a:rPr lang="uk-UA" dirty="0">
                <a:solidFill>
                  <a:srgbClr val="AC193D"/>
                </a:solidFill>
              </a:rPr>
              <a:t>товар безпосередньо перебуває в обігу та виконує всі функції грошей, а банкноти </a:t>
            </a:r>
            <a:r>
              <a:rPr lang="uk-UA" dirty="0" err="1" smtClean="0">
                <a:solidFill>
                  <a:srgbClr val="AC193D"/>
                </a:solidFill>
              </a:rPr>
              <a:t>розмі-нні</a:t>
            </a:r>
            <a:r>
              <a:rPr lang="uk-UA" dirty="0" smtClean="0">
                <a:solidFill>
                  <a:srgbClr val="AC193D"/>
                </a:solidFill>
              </a:rPr>
              <a:t> </a:t>
            </a:r>
            <a:r>
              <a:rPr lang="uk-UA" dirty="0">
                <a:solidFill>
                  <a:srgbClr val="AC193D"/>
                </a:solidFill>
              </a:rPr>
              <a:t>на грошовий метал.</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5"/>
            <a:ext cx="8363272" cy="3816423"/>
          </a:xfrm>
          <a:solidFill>
            <a:srgbClr val="FF8F32">
              <a:alpha val="60000"/>
            </a:srgbClr>
          </a:solidFill>
        </p:spPr>
        <p:txBody>
          <a:bodyPr>
            <a:normAutofit lnSpcReduction="10000"/>
          </a:bodyPr>
          <a:lstStyle/>
          <a:p>
            <a:r>
              <a:rPr lang="ru-RU" dirty="0" smtClean="0">
                <a:solidFill>
                  <a:schemeClr val="bg1"/>
                </a:solidFill>
              </a:rPr>
              <a:t>В 1873 </a:t>
            </a:r>
            <a:r>
              <a:rPr lang="ru-RU" dirty="0" err="1" smtClean="0">
                <a:solidFill>
                  <a:schemeClr val="bg1"/>
                </a:solidFill>
              </a:rPr>
              <a:t>році</a:t>
            </a:r>
            <a:r>
              <a:rPr lang="ru-RU" dirty="0" smtClean="0">
                <a:solidFill>
                  <a:schemeClr val="bg1"/>
                </a:solidFill>
              </a:rPr>
              <a:t> </a:t>
            </a:r>
            <a:r>
              <a:rPr lang="ru-RU" dirty="0" err="1" smtClean="0">
                <a:solidFill>
                  <a:schemeClr val="bg1"/>
                </a:solidFill>
              </a:rPr>
              <a:t>був</a:t>
            </a:r>
            <a:r>
              <a:rPr lang="ru-RU" dirty="0" smtClean="0">
                <a:solidFill>
                  <a:schemeClr val="bg1"/>
                </a:solidFill>
              </a:rPr>
              <a:t> </a:t>
            </a:r>
            <a:r>
              <a:rPr lang="ru-RU" dirty="0" err="1" smtClean="0">
                <a:solidFill>
                  <a:schemeClr val="bg1"/>
                </a:solidFill>
              </a:rPr>
              <a:t>прийнятий</a:t>
            </a:r>
            <a:r>
              <a:rPr lang="ru-RU" dirty="0" smtClean="0">
                <a:solidFill>
                  <a:schemeClr val="bg1"/>
                </a:solidFill>
              </a:rPr>
              <a:t> закон про </a:t>
            </a:r>
            <a:r>
              <a:rPr lang="ru-RU" dirty="0" err="1" smtClean="0">
                <a:solidFill>
                  <a:schemeClr val="bg1"/>
                </a:solidFill>
              </a:rPr>
              <a:t>забо-рону</a:t>
            </a:r>
            <a:r>
              <a:rPr lang="ru-RU" dirty="0" smtClean="0">
                <a:solidFill>
                  <a:schemeClr val="bg1"/>
                </a:solidFill>
              </a:rPr>
              <a:t> </a:t>
            </a:r>
            <a:r>
              <a:rPr lang="ru-RU" dirty="0" err="1" smtClean="0">
                <a:solidFill>
                  <a:schemeClr val="bg1"/>
                </a:solidFill>
              </a:rPr>
              <a:t>вільної</a:t>
            </a:r>
            <a:r>
              <a:rPr lang="ru-RU" dirty="0" smtClean="0">
                <a:solidFill>
                  <a:schemeClr val="bg1"/>
                </a:solidFill>
              </a:rPr>
              <a:t> чеканки </a:t>
            </a:r>
            <a:r>
              <a:rPr lang="ru-RU" dirty="0" err="1" smtClean="0">
                <a:solidFill>
                  <a:schemeClr val="bg1"/>
                </a:solidFill>
              </a:rPr>
              <a:t>срібних</a:t>
            </a:r>
            <a:r>
              <a:rPr lang="ru-RU" dirty="0" smtClean="0">
                <a:solidFill>
                  <a:schemeClr val="bg1"/>
                </a:solidFill>
              </a:rPr>
              <a:t> монет, </a:t>
            </a:r>
            <a:r>
              <a:rPr lang="ru-RU" dirty="0" err="1" smtClean="0">
                <a:solidFill>
                  <a:schemeClr val="bg1"/>
                </a:solidFill>
              </a:rPr>
              <a:t>що</a:t>
            </a:r>
            <a:r>
              <a:rPr lang="ru-RU" dirty="0" smtClean="0">
                <a:solidFill>
                  <a:schemeClr val="bg1"/>
                </a:solidFill>
              </a:rPr>
              <a:t> </a:t>
            </a:r>
            <a:r>
              <a:rPr lang="ru-RU" dirty="0" smtClean="0">
                <a:solidFill>
                  <a:schemeClr val="bg1"/>
                </a:solidFill>
              </a:rPr>
              <a:t>означало </a:t>
            </a:r>
            <a:r>
              <a:rPr lang="ru-RU" dirty="0" err="1" smtClean="0">
                <a:solidFill>
                  <a:schemeClr val="bg1"/>
                </a:solidFill>
              </a:rPr>
              <a:t>перехід</a:t>
            </a:r>
            <a:r>
              <a:rPr lang="ru-RU" dirty="0" smtClean="0">
                <a:solidFill>
                  <a:schemeClr val="bg1"/>
                </a:solidFill>
              </a:rPr>
              <a:t> </a:t>
            </a:r>
            <a:r>
              <a:rPr lang="ru-RU" dirty="0" err="1" smtClean="0">
                <a:solidFill>
                  <a:schemeClr val="bg1"/>
                </a:solidFill>
              </a:rPr>
              <a:t>від</a:t>
            </a:r>
            <a:r>
              <a:rPr lang="ru-RU" dirty="0" smtClean="0">
                <a:solidFill>
                  <a:schemeClr val="bg1"/>
                </a:solidFill>
              </a:rPr>
              <a:t> </a:t>
            </a:r>
            <a:r>
              <a:rPr lang="ru-RU" dirty="0" err="1" smtClean="0">
                <a:solidFill>
                  <a:schemeClr val="bg1"/>
                </a:solidFill>
              </a:rPr>
              <a:t>біметалізму</a:t>
            </a:r>
            <a:r>
              <a:rPr lang="ru-RU" dirty="0" smtClean="0">
                <a:solidFill>
                  <a:schemeClr val="bg1"/>
                </a:solidFill>
              </a:rPr>
              <a:t> до </a:t>
            </a:r>
            <a:r>
              <a:rPr lang="ru-RU" dirty="0" err="1" smtClean="0">
                <a:solidFill>
                  <a:schemeClr val="bg1"/>
                </a:solidFill>
              </a:rPr>
              <a:t>золо-того</a:t>
            </a:r>
            <a:r>
              <a:rPr lang="ru-RU" dirty="0" smtClean="0">
                <a:solidFill>
                  <a:schemeClr val="bg1"/>
                </a:solidFill>
              </a:rPr>
              <a:t> </a:t>
            </a:r>
            <a:r>
              <a:rPr lang="ru-RU" dirty="0" err="1" smtClean="0">
                <a:solidFill>
                  <a:schemeClr val="bg1"/>
                </a:solidFill>
              </a:rPr>
              <a:t>монометалізму</a:t>
            </a:r>
            <a:r>
              <a:rPr lang="ru-RU" dirty="0" smtClean="0">
                <a:solidFill>
                  <a:schemeClr val="bg1"/>
                </a:solidFill>
              </a:rPr>
              <a:t>. </a:t>
            </a:r>
            <a:r>
              <a:rPr lang="ru-RU" dirty="0" err="1" smtClean="0">
                <a:solidFill>
                  <a:schemeClr val="bg1"/>
                </a:solidFill>
              </a:rPr>
              <a:t>Проте</a:t>
            </a:r>
            <a:r>
              <a:rPr lang="ru-RU" dirty="0" smtClean="0">
                <a:solidFill>
                  <a:schemeClr val="bg1"/>
                </a:solidFill>
              </a:rPr>
              <a:t> </a:t>
            </a:r>
            <a:r>
              <a:rPr lang="ru-RU" dirty="0" err="1" smtClean="0">
                <a:solidFill>
                  <a:schemeClr val="bg1"/>
                </a:solidFill>
              </a:rPr>
              <a:t>фактично</a:t>
            </a:r>
            <a:r>
              <a:rPr lang="ru-RU" dirty="0" smtClean="0">
                <a:solidFill>
                  <a:schemeClr val="bg1"/>
                </a:solidFill>
              </a:rPr>
              <a:t> </a:t>
            </a:r>
            <a:r>
              <a:rPr lang="ru-RU" dirty="0" err="1" smtClean="0">
                <a:solidFill>
                  <a:schemeClr val="bg1"/>
                </a:solidFill>
              </a:rPr>
              <a:t>біме-талізм</a:t>
            </a:r>
            <a:r>
              <a:rPr lang="ru-RU" dirty="0" smtClean="0">
                <a:solidFill>
                  <a:schemeClr val="bg1"/>
                </a:solidFill>
              </a:rPr>
              <a:t> </a:t>
            </a:r>
            <a:r>
              <a:rPr lang="ru-RU" dirty="0" err="1" smtClean="0">
                <a:solidFill>
                  <a:schemeClr val="bg1"/>
                </a:solidFill>
              </a:rPr>
              <a:t>зберігався</a:t>
            </a:r>
            <a:r>
              <a:rPr lang="ru-RU" dirty="0" smtClean="0">
                <a:solidFill>
                  <a:schemeClr val="bg1"/>
                </a:solidFill>
              </a:rPr>
              <a:t> до 1900 року, коли в США </a:t>
            </a:r>
            <a:r>
              <a:rPr lang="ru-RU" dirty="0" err="1" smtClean="0">
                <a:solidFill>
                  <a:schemeClr val="bg1"/>
                </a:solidFill>
              </a:rPr>
              <a:t>був</a:t>
            </a:r>
            <a:r>
              <a:rPr lang="ru-RU" dirty="0" smtClean="0">
                <a:solidFill>
                  <a:schemeClr val="bg1"/>
                </a:solidFill>
              </a:rPr>
              <a:t> </a:t>
            </a:r>
            <a:r>
              <a:rPr lang="ru-RU" dirty="0" err="1" smtClean="0">
                <a:solidFill>
                  <a:schemeClr val="bg1"/>
                </a:solidFill>
              </a:rPr>
              <a:t>прийнятий</a:t>
            </a:r>
            <a:r>
              <a:rPr lang="ru-RU" dirty="0" smtClean="0">
                <a:solidFill>
                  <a:schemeClr val="bg1"/>
                </a:solidFill>
              </a:rPr>
              <a:t> закон про </a:t>
            </a:r>
            <a:r>
              <a:rPr lang="ru-RU" dirty="0" err="1" smtClean="0">
                <a:solidFill>
                  <a:schemeClr val="bg1"/>
                </a:solidFill>
              </a:rPr>
              <a:t>золотий</a:t>
            </a:r>
            <a:r>
              <a:rPr lang="ru-RU" dirty="0" smtClean="0">
                <a:solidFill>
                  <a:schemeClr val="bg1"/>
                </a:solidFill>
              </a:rPr>
              <a:t> стандарт, </a:t>
            </a:r>
            <a:r>
              <a:rPr lang="ru-RU" dirty="0" err="1" smtClean="0">
                <a:solidFill>
                  <a:schemeClr val="bg1"/>
                </a:solidFill>
              </a:rPr>
              <a:t>який</a:t>
            </a:r>
            <a:r>
              <a:rPr lang="ru-RU" dirty="0" smtClean="0">
                <a:solidFill>
                  <a:schemeClr val="bg1"/>
                </a:solidFill>
              </a:rPr>
              <a:t> остаточно затвердив </a:t>
            </a:r>
            <a:r>
              <a:rPr lang="ru-RU" dirty="0" err="1" smtClean="0">
                <a:solidFill>
                  <a:schemeClr val="bg1"/>
                </a:solidFill>
              </a:rPr>
              <a:t>грошову</a:t>
            </a:r>
            <a:r>
              <a:rPr lang="ru-RU" dirty="0" smtClean="0">
                <a:solidFill>
                  <a:schemeClr val="bg1"/>
                </a:solidFill>
              </a:rPr>
              <a:t> </a:t>
            </a:r>
            <a:r>
              <a:rPr lang="ru-RU" dirty="0" err="1" smtClean="0">
                <a:solidFill>
                  <a:schemeClr val="bg1"/>
                </a:solidFill>
              </a:rPr>
              <a:t>одиницю</a:t>
            </a:r>
            <a:r>
              <a:rPr lang="ru-RU" dirty="0" smtClean="0">
                <a:solidFill>
                  <a:schemeClr val="bg1"/>
                </a:solidFill>
              </a:rPr>
              <a:t> </a:t>
            </a:r>
            <a:r>
              <a:rPr lang="ru-RU" dirty="0" smtClean="0">
                <a:solidFill>
                  <a:schemeClr val="bg1"/>
                </a:solidFill>
              </a:rPr>
              <a:t>- </a:t>
            </a:r>
            <a:endParaRPr lang="uk-UA" dirty="0">
              <a:solidFill>
                <a:schemeClr val="bg1"/>
              </a:solidFill>
            </a:endParaRPr>
          </a:p>
        </p:txBody>
      </p:sp>
      <p:sp>
        <p:nvSpPr>
          <p:cNvPr id="4" name="Прямоугольник 3"/>
          <p:cNvSpPr/>
          <p:nvPr/>
        </p:nvSpPr>
        <p:spPr>
          <a:xfrm>
            <a:off x="467544" y="4437112"/>
            <a:ext cx="8352928" cy="187220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dirty="0" err="1" smtClean="0">
                <a:solidFill>
                  <a:srgbClr val="AC193D"/>
                </a:solidFill>
              </a:rPr>
              <a:t>долар</a:t>
            </a:r>
            <a:r>
              <a:rPr lang="ru-RU" sz="4400" dirty="0" smtClean="0">
                <a:solidFill>
                  <a:srgbClr val="AC193D"/>
                </a:solidFill>
              </a:rPr>
              <a:t> </a:t>
            </a:r>
            <a:r>
              <a:rPr lang="ru-RU" sz="4400" dirty="0" err="1" smtClean="0">
                <a:solidFill>
                  <a:srgbClr val="AC193D"/>
                </a:solidFill>
              </a:rPr>
              <a:t>з</a:t>
            </a:r>
            <a:r>
              <a:rPr lang="ru-RU" sz="4400" dirty="0" smtClean="0">
                <a:solidFill>
                  <a:srgbClr val="AC193D"/>
                </a:solidFill>
              </a:rPr>
              <a:t> </a:t>
            </a:r>
            <a:r>
              <a:rPr lang="ru-RU" sz="4400" dirty="0" err="1" smtClean="0">
                <a:solidFill>
                  <a:srgbClr val="AC193D"/>
                </a:solidFill>
              </a:rPr>
              <a:t>вмістом</a:t>
            </a:r>
            <a:r>
              <a:rPr lang="ru-RU" sz="4400" dirty="0" smtClean="0">
                <a:solidFill>
                  <a:srgbClr val="AC193D"/>
                </a:solidFill>
              </a:rPr>
              <a:t> в </a:t>
            </a:r>
            <a:r>
              <a:rPr lang="ru-RU" sz="4400" dirty="0" err="1" smtClean="0">
                <a:solidFill>
                  <a:srgbClr val="AC193D"/>
                </a:solidFill>
              </a:rPr>
              <a:t>ньому</a:t>
            </a:r>
            <a:r>
              <a:rPr lang="ru-RU" sz="4400" dirty="0" smtClean="0">
                <a:solidFill>
                  <a:srgbClr val="AC193D"/>
                </a:solidFill>
              </a:rPr>
              <a:t> 1.50463 г. золота</a:t>
            </a:r>
            <a:r>
              <a:rPr lang="ru-RU" sz="3200" dirty="0" smtClean="0">
                <a:solidFill>
                  <a:srgbClr val="AC193D"/>
                </a:solidFill>
              </a:rPr>
              <a:t>.</a:t>
            </a:r>
            <a:endParaRPr lang="uk-UA" sz="3200" dirty="0">
              <a:solidFill>
                <a:srgbClr val="AC193D"/>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332657"/>
            <a:ext cx="8229600" cy="3528391"/>
          </a:xfrm>
          <a:solidFill>
            <a:srgbClr val="D24726">
              <a:alpha val="69804"/>
            </a:srgbClr>
          </a:solidFill>
        </p:spPr>
        <p:txBody>
          <a:bodyPr>
            <a:normAutofit fontScale="77500" lnSpcReduction="20000"/>
          </a:bodyPr>
          <a:lstStyle/>
          <a:p>
            <a:r>
              <a:rPr lang="uk-UA" dirty="0" smtClean="0">
                <a:solidFill>
                  <a:schemeClr val="bg1"/>
                </a:solidFill>
              </a:rPr>
              <a:t>Закон 1875 року передбачав реставрацію металевої грошової системи шляхом обміну золота на"</a:t>
            </a:r>
            <a:r>
              <a:rPr lang="uk-UA" dirty="0" err="1" smtClean="0">
                <a:solidFill>
                  <a:schemeClr val="bg1"/>
                </a:solidFill>
              </a:rPr>
              <a:t>грінбекі</a:t>
            </a:r>
            <a:r>
              <a:rPr lang="uk-UA" dirty="0" smtClean="0">
                <a:solidFill>
                  <a:schemeClr val="bg1"/>
                </a:solidFill>
              </a:rPr>
              <a:t>", проте надмірна емісія останніх призвела до їх різкого знецінення і фактично обмін був відновлений лише в 1879 році.</a:t>
            </a:r>
          </a:p>
          <a:p>
            <a:r>
              <a:rPr lang="uk-UA" dirty="0" smtClean="0">
                <a:solidFill>
                  <a:schemeClr val="bg1"/>
                </a:solidFill>
              </a:rPr>
              <a:t>До початку 60-х років 19 ст. робилися спроби </a:t>
            </a:r>
            <a:r>
              <a:rPr lang="uk-UA" dirty="0" err="1" smtClean="0">
                <a:solidFill>
                  <a:schemeClr val="bg1"/>
                </a:solidFill>
              </a:rPr>
              <a:t>центра-лізувати</a:t>
            </a:r>
            <a:r>
              <a:rPr lang="uk-UA" dirty="0" smtClean="0">
                <a:solidFill>
                  <a:schemeClr val="bg1"/>
                </a:solidFill>
              </a:rPr>
              <a:t> </a:t>
            </a:r>
            <a:r>
              <a:rPr lang="uk-UA" dirty="0" smtClean="0">
                <a:solidFill>
                  <a:schemeClr val="bg1"/>
                </a:solidFill>
              </a:rPr>
              <a:t>та впорядкувати грошову емісію, головною особливістю якої в той час була абсолютна хаотичність. Уряд двічі (в 1791 та 1816рр.) створював емісійні </a:t>
            </a:r>
            <a:r>
              <a:rPr lang="uk-UA" dirty="0" err="1" smtClean="0">
                <a:solidFill>
                  <a:schemeClr val="bg1"/>
                </a:solidFill>
              </a:rPr>
              <a:t>уста-нови</a:t>
            </a:r>
            <a:r>
              <a:rPr lang="uk-UA" dirty="0" smtClean="0">
                <a:solidFill>
                  <a:schemeClr val="bg1"/>
                </a:solidFill>
              </a:rPr>
              <a:t> </a:t>
            </a:r>
            <a:r>
              <a:rPr lang="uk-UA" dirty="0" smtClean="0">
                <a:solidFill>
                  <a:schemeClr val="bg1"/>
                </a:solidFill>
              </a:rPr>
              <a:t>для випуску банкнот, проте це закінчувалось </a:t>
            </a:r>
            <a:r>
              <a:rPr lang="uk-UA" dirty="0" err="1" smtClean="0">
                <a:solidFill>
                  <a:schemeClr val="bg1"/>
                </a:solidFill>
              </a:rPr>
              <a:t>без-результатно</a:t>
            </a:r>
            <a:r>
              <a:rPr lang="uk-UA" dirty="0" smtClean="0">
                <a:solidFill>
                  <a:schemeClr val="bg1"/>
                </a:solidFill>
              </a:rPr>
              <a:t>.</a:t>
            </a:r>
          </a:p>
          <a:p>
            <a:endParaRPr lang="uk-UA" dirty="0"/>
          </a:p>
        </p:txBody>
      </p:sp>
      <p:sp>
        <p:nvSpPr>
          <p:cNvPr id="4" name="Прямоугольник 3"/>
          <p:cNvSpPr/>
          <p:nvPr/>
        </p:nvSpPr>
        <p:spPr>
          <a:xfrm>
            <a:off x="467544" y="4005064"/>
            <a:ext cx="8208912" cy="2246769"/>
          </a:xfrm>
          <a:prstGeom prst="rect">
            <a:avLst/>
          </a:prstGeom>
          <a:solidFill>
            <a:srgbClr val="FFFFFF">
              <a:alpha val="69804"/>
            </a:srgbClr>
          </a:solidFill>
        </p:spPr>
        <p:txBody>
          <a:bodyPr wrap="square">
            <a:spAutoFit/>
          </a:bodyPr>
          <a:lstStyle/>
          <a:p>
            <a:r>
              <a:rPr lang="ru-RU" sz="2800" dirty="0" smtClean="0">
                <a:solidFill>
                  <a:srgbClr val="AC193D"/>
                </a:solidFill>
              </a:rPr>
              <a:t> В </a:t>
            </a:r>
            <a:r>
              <a:rPr lang="ru-RU" sz="2800" dirty="0" err="1" smtClean="0">
                <a:solidFill>
                  <a:srgbClr val="AC193D"/>
                </a:solidFill>
              </a:rPr>
              <a:t>цей</a:t>
            </a:r>
            <a:r>
              <a:rPr lang="ru-RU" sz="2800" dirty="0" smtClean="0">
                <a:solidFill>
                  <a:srgbClr val="AC193D"/>
                </a:solidFill>
              </a:rPr>
              <a:t> час </a:t>
            </a:r>
            <a:r>
              <a:rPr lang="ru-RU" sz="2800" dirty="0" err="1" smtClean="0">
                <a:solidFill>
                  <a:srgbClr val="AC193D"/>
                </a:solidFill>
              </a:rPr>
              <a:t>емісію</a:t>
            </a:r>
            <a:r>
              <a:rPr lang="ru-RU" sz="2800" dirty="0" smtClean="0">
                <a:solidFill>
                  <a:srgbClr val="AC193D"/>
                </a:solidFill>
              </a:rPr>
              <a:t> банкнот </a:t>
            </a:r>
            <a:r>
              <a:rPr lang="ru-RU" sz="2800" dirty="0" err="1" smtClean="0">
                <a:solidFill>
                  <a:srgbClr val="AC193D"/>
                </a:solidFill>
              </a:rPr>
              <a:t>здійснювали</a:t>
            </a:r>
            <a:r>
              <a:rPr lang="ru-RU" sz="2800" dirty="0" smtClean="0">
                <a:solidFill>
                  <a:srgbClr val="AC193D"/>
                </a:solidFill>
              </a:rPr>
              <a:t> </a:t>
            </a:r>
            <a:r>
              <a:rPr lang="ru-RU" sz="2800" dirty="0" err="1" smtClean="0">
                <a:solidFill>
                  <a:srgbClr val="AC193D"/>
                </a:solidFill>
              </a:rPr>
              <a:t>головним</a:t>
            </a:r>
            <a:r>
              <a:rPr lang="ru-RU" sz="2800" dirty="0" smtClean="0">
                <a:solidFill>
                  <a:srgbClr val="AC193D"/>
                </a:solidFill>
              </a:rPr>
              <a:t> </a:t>
            </a:r>
            <a:r>
              <a:rPr lang="ru-RU" sz="2800" dirty="0" err="1" smtClean="0">
                <a:solidFill>
                  <a:srgbClr val="AC193D"/>
                </a:solidFill>
              </a:rPr>
              <a:t>чи-ном</a:t>
            </a:r>
            <a:r>
              <a:rPr lang="ru-RU" sz="2800" dirty="0" smtClean="0">
                <a:solidFill>
                  <a:srgbClr val="AC193D"/>
                </a:solidFill>
              </a:rPr>
              <a:t> </a:t>
            </a:r>
            <a:r>
              <a:rPr lang="ru-RU" sz="2800" dirty="0" err="1" smtClean="0">
                <a:solidFill>
                  <a:srgbClr val="AC193D"/>
                </a:solidFill>
              </a:rPr>
              <a:t>штатні</a:t>
            </a:r>
            <a:r>
              <a:rPr lang="ru-RU" sz="2800" dirty="0" smtClean="0">
                <a:solidFill>
                  <a:srgbClr val="AC193D"/>
                </a:solidFill>
              </a:rPr>
              <a:t> банки, </a:t>
            </a:r>
            <a:r>
              <a:rPr lang="ru-RU" sz="2800" dirty="0" err="1" smtClean="0">
                <a:solidFill>
                  <a:srgbClr val="AC193D"/>
                </a:solidFill>
              </a:rPr>
              <a:t>яких</a:t>
            </a:r>
            <a:r>
              <a:rPr lang="ru-RU" sz="2800" dirty="0" smtClean="0">
                <a:solidFill>
                  <a:srgbClr val="AC193D"/>
                </a:solidFill>
              </a:rPr>
              <a:t> на 1861 </a:t>
            </a:r>
            <a:r>
              <a:rPr lang="ru-RU" sz="2800" dirty="0" err="1" smtClean="0">
                <a:solidFill>
                  <a:srgbClr val="AC193D"/>
                </a:solidFill>
              </a:rPr>
              <a:t>рік</a:t>
            </a:r>
            <a:r>
              <a:rPr lang="ru-RU" sz="2800" dirty="0" smtClean="0">
                <a:solidFill>
                  <a:srgbClr val="AC193D"/>
                </a:solidFill>
              </a:rPr>
              <a:t> </a:t>
            </a:r>
            <a:r>
              <a:rPr lang="ru-RU" sz="2800" dirty="0" err="1" smtClean="0">
                <a:solidFill>
                  <a:srgbClr val="AC193D"/>
                </a:solidFill>
              </a:rPr>
              <a:t>нараховувалось</a:t>
            </a:r>
            <a:r>
              <a:rPr lang="ru-RU" sz="2800" dirty="0" smtClean="0">
                <a:solidFill>
                  <a:srgbClr val="AC193D"/>
                </a:solidFill>
              </a:rPr>
              <a:t> 1601, в </a:t>
            </a:r>
            <a:r>
              <a:rPr lang="ru-RU" sz="2800" dirty="0" err="1" smtClean="0">
                <a:solidFill>
                  <a:srgbClr val="AC193D"/>
                </a:solidFill>
              </a:rPr>
              <a:t>обігу</a:t>
            </a:r>
            <a:r>
              <a:rPr lang="ru-RU" sz="2800" dirty="0" smtClean="0">
                <a:solidFill>
                  <a:srgbClr val="AC193D"/>
                </a:solidFill>
              </a:rPr>
              <a:t> </a:t>
            </a:r>
            <a:r>
              <a:rPr lang="ru-RU" sz="2800" dirty="0" err="1" smtClean="0">
                <a:solidFill>
                  <a:srgbClr val="AC193D"/>
                </a:solidFill>
              </a:rPr>
              <a:t>знаходилось</a:t>
            </a:r>
            <a:r>
              <a:rPr lang="ru-RU" sz="2800" dirty="0" smtClean="0">
                <a:solidFill>
                  <a:srgbClr val="AC193D"/>
                </a:solidFill>
              </a:rPr>
              <a:t> </a:t>
            </a:r>
            <a:r>
              <a:rPr lang="ru-RU" sz="2800" dirty="0" err="1" smtClean="0">
                <a:solidFill>
                  <a:srgbClr val="AC193D"/>
                </a:solidFill>
              </a:rPr>
              <a:t>більше</a:t>
            </a:r>
            <a:r>
              <a:rPr lang="ru-RU" sz="2800" dirty="0" smtClean="0">
                <a:solidFill>
                  <a:srgbClr val="AC193D"/>
                </a:solidFill>
              </a:rPr>
              <a:t> 7000 банкнот </a:t>
            </a:r>
            <a:r>
              <a:rPr lang="ru-RU" sz="2800" dirty="0" err="1" smtClean="0">
                <a:solidFill>
                  <a:srgbClr val="AC193D"/>
                </a:solidFill>
              </a:rPr>
              <a:t>різ-ного</a:t>
            </a:r>
            <a:r>
              <a:rPr lang="ru-RU" sz="2800" dirty="0" smtClean="0">
                <a:solidFill>
                  <a:srgbClr val="AC193D"/>
                </a:solidFill>
              </a:rPr>
              <a:t> </a:t>
            </a:r>
            <a:r>
              <a:rPr lang="ru-RU" sz="2800" dirty="0" smtClean="0">
                <a:solidFill>
                  <a:srgbClr val="AC193D"/>
                </a:solidFill>
              </a:rPr>
              <a:t>типу, </a:t>
            </a:r>
            <a:r>
              <a:rPr lang="ru-RU" sz="2800" dirty="0" err="1" smtClean="0">
                <a:solidFill>
                  <a:srgbClr val="AC193D"/>
                </a:solidFill>
              </a:rPr>
              <a:t>з</a:t>
            </a:r>
            <a:r>
              <a:rPr lang="ru-RU" sz="2800" dirty="0" smtClean="0">
                <a:solidFill>
                  <a:srgbClr val="AC193D"/>
                </a:solidFill>
              </a:rPr>
              <a:t> </a:t>
            </a:r>
            <a:r>
              <a:rPr lang="ru-RU" sz="2800" dirty="0" err="1" smtClean="0">
                <a:solidFill>
                  <a:srgbClr val="AC193D"/>
                </a:solidFill>
              </a:rPr>
              <a:t>яких</a:t>
            </a:r>
            <a:r>
              <a:rPr lang="ru-RU" sz="2800" dirty="0" smtClean="0">
                <a:solidFill>
                  <a:srgbClr val="AC193D"/>
                </a:solidFill>
              </a:rPr>
              <a:t> </a:t>
            </a:r>
            <a:r>
              <a:rPr lang="ru-RU" sz="2800" dirty="0" err="1" smtClean="0">
                <a:solidFill>
                  <a:srgbClr val="AC193D"/>
                </a:solidFill>
              </a:rPr>
              <a:t>тільки</a:t>
            </a:r>
            <a:r>
              <a:rPr lang="ru-RU" sz="2800" dirty="0" smtClean="0">
                <a:solidFill>
                  <a:srgbClr val="AC193D"/>
                </a:solidFill>
              </a:rPr>
              <a:t> 1500 - </a:t>
            </a:r>
            <a:r>
              <a:rPr lang="ru-RU" sz="2800" dirty="0" err="1" smtClean="0">
                <a:solidFill>
                  <a:srgbClr val="AC193D"/>
                </a:solidFill>
              </a:rPr>
              <a:t>дійсно</a:t>
            </a:r>
            <a:r>
              <a:rPr lang="ru-RU" sz="2800" dirty="0" smtClean="0">
                <a:solidFill>
                  <a:srgbClr val="AC193D"/>
                </a:solidFill>
              </a:rPr>
              <a:t> </a:t>
            </a:r>
            <a:r>
              <a:rPr lang="ru-RU" sz="2800" dirty="0" err="1" smtClean="0">
                <a:solidFill>
                  <a:srgbClr val="AC193D"/>
                </a:solidFill>
              </a:rPr>
              <a:t>функціонуючих</a:t>
            </a:r>
            <a:r>
              <a:rPr lang="ru-RU" sz="2800" dirty="0" smtClean="0">
                <a:solidFill>
                  <a:srgbClr val="AC193D"/>
                </a:solidFill>
              </a:rPr>
              <a:t> в </a:t>
            </a:r>
            <a:r>
              <a:rPr lang="ru-RU" sz="2800" dirty="0" err="1" smtClean="0">
                <a:solidFill>
                  <a:srgbClr val="AC193D"/>
                </a:solidFill>
              </a:rPr>
              <a:t>цей</a:t>
            </a:r>
            <a:r>
              <a:rPr lang="ru-RU" sz="2800" dirty="0" smtClean="0">
                <a:solidFill>
                  <a:srgbClr val="AC193D"/>
                </a:solidFill>
              </a:rPr>
              <a:t> </a:t>
            </a:r>
            <a:r>
              <a:rPr lang="ru-RU" sz="2800" dirty="0" err="1" smtClean="0">
                <a:solidFill>
                  <a:srgbClr val="AC193D"/>
                </a:solidFill>
              </a:rPr>
              <a:t>період</a:t>
            </a:r>
            <a:r>
              <a:rPr lang="ru-RU" sz="2800" dirty="0" smtClean="0">
                <a:solidFill>
                  <a:srgbClr val="AC193D"/>
                </a:solidFill>
              </a:rPr>
              <a:t> </a:t>
            </a:r>
            <a:r>
              <a:rPr lang="ru-RU" sz="2800" dirty="0" err="1" smtClean="0">
                <a:solidFill>
                  <a:srgbClr val="AC193D"/>
                </a:solidFill>
              </a:rPr>
              <a:t>банків</a:t>
            </a:r>
            <a:r>
              <a:rPr lang="ru-RU" sz="2800" dirty="0" smtClean="0">
                <a:solidFill>
                  <a:srgbClr val="AC193D"/>
                </a:solidFill>
              </a:rPr>
              <a:t>.</a:t>
            </a:r>
            <a:endParaRPr lang="uk-UA" sz="2800" dirty="0">
              <a:solidFill>
                <a:srgbClr val="AC193D"/>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92696"/>
            <a:ext cx="8229600" cy="5433467"/>
          </a:xfrm>
          <a:solidFill>
            <a:srgbClr val="FFFFFF">
              <a:alpha val="80000"/>
            </a:srgbClr>
          </a:solidFill>
        </p:spPr>
        <p:txBody>
          <a:bodyPr>
            <a:normAutofit fontScale="85000" lnSpcReduction="10000"/>
          </a:bodyPr>
          <a:lstStyle/>
          <a:p>
            <a:r>
              <a:rPr lang="uk-UA" dirty="0" smtClean="0">
                <a:solidFill>
                  <a:srgbClr val="03B3B2"/>
                </a:solidFill>
              </a:rPr>
              <a:t>При цьому до 1873 року загальна сума емісії </a:t>
            </a:r>
            <a:r>
              <a:rPr lang="uk-UA" dirty="0" err="1" smtClean="0">
                <a:solidFill>
                  <a:srgbClr val="03B3B2"/>
                </a:solidFill>
              </a:rPr>
              <a:t>банк-нот</a:t>
            </a:r>
            <a:r>
              <a:rPr lang="uk-UA" dirty="0" smtClean="0">
                <a:solidFill>
                  <a:srgbClr val="03B3B2"/>
                </a:solidFill>
              </a:rPr>
              <a:t> </a:t>
            </a:r>
            <a:r>
              <a:rPr lang="uk-UA" dirty="0" smtClean="0">
                <a:solidFill>
                  <a:srgbClr val="03B3B2"/>
                </a:solidFill>
              </a:rPr>
              <a:t>всіх національних банків не повинна була </a:t>
            </a:r>
            <a:r>
              <a:rPr lang="uk-UA" dirty="0" err="1" smtClean="0">
                <a:solidFill>
                  <a:srgbClr val="03B3B2"/>
                </a:solidFill>
              </a:rPr>
              <a:t>пере-вищувати</a:t>
            </a:r>
            <a:r>
              <a:rPr lang="uk-UA" dirty="0" smtClean="0">
                <a:solidFill>
                  <a:srgbClr val="03B3B2"/>
                </a:solidFill>
              </a:rPr>
              <a:t> </a:t>
            </a:r>
            <a:r>
              <a:rPr lang="uk-UA" b="1" dirty="0" smtClean="0">
                <a:solidFill>
                  <a:srgbClr val="03B3B2"/>
                </a:solidFill>
              </a:rPr>
              <a:t>300 млн. дол</a:t>
            </a:r>
            <a:r>
              <a:rPr lang="uk-UA" dirty="0" smtClean="0">
                <a:solidFill>
                  <a:srgbClr val="03B3B2"/>
                </a:solidFill>
              </a:rPr>
              <a:t>. Для того, щоб позбавити штатні банки можливості емісії і змусити їх </a:t>
            </a:r>
            <a:r>
              <a:rPr lang="uk-UA" dirty="0" err="1" smtClean="0">
                <a:solidFill>
                  <a:srgbClr val="03B3B2"/>
                </a:solidFill>
              </a:rPr>
              <a:t>прийня-ти</a:t>
            </a:r>
            <a:r>
              <a:rPr lang="uk-UA" dirty="0" smtClean="0">
                <a:solidFill>
                  <a:srgbClr val="03B3B2"/>
                </a:solidFill>
              </a:rPr>
              <a:t> </a:t>
            </a:r>
            <a:r>
              <a:rPr lang="uk-UA" dirty="0" smtClean="0">
                <a:solidFill>
                  <a:srgbClr val="03B3B2"/>
                </a:solidFill>
              </a:rPr>
              <a:t>статус національних, в </a:t>
            </a:r>
            <a:r>
              <a:rPr lang="uk-UA" b="1" dirty="0" smtClean="0">
                <a:solidFill>
                  <a:srgbClr val="03B3B2"/>
                </a:solidFill>
              </a:rPr>
              <a:t>1865 </a:t>
            </a:r>
            <a:r>
              <a:rPr lang="uk-UA" dirty="0" smtClean="0">
                <a:solidFill>
                  <a:srgbClr val="03B3B2"/>
                </a:solidFill>
              </a:rPr>
              <a:t>році був введений </a:t>
            </a:r>
            <a:r>
              <a:rPr lang="uk-UA" b="1" dirty="0" smtClean="0">
                <a:solidFill>
                  <a:srgbClr val="03B3B2"/>
                </a:solidFill>
              </a:rPr>
              <a:t>10%</a:t>
            </a:r>
            <a:r>
              <a:rPr lang="uk-UA" dirty="0" smtClean="0">
                <a:solidFill>
                  <a:srgbClr val="03B3B2"/>
                </a:solidFill>
              </a:rPr>
              <a:t> податок на банкнотну емісію штатних банків. Створенням національних банків уряд не тільки </a:t>
            </a:r>
            <a:r>
              <a:rPr lang="uk-UA" dirty="0" err="1" smtClean="0">
                <a:solidFill>
                  <a:srgbClr val="03B3B2"/>
                </a:solidFill>
              </a:rPr>
              <a:t>врегулювував</a:t>
            </a:r>
            <a:r>
              <a:rPr lang="uk-UA" dirty="0" smtClean="0">
                <a:solidFill>
                  <a:srgbClr val="03B3B2"/>
                </a:solidFill>
              </a:rPr>
              <a:t> </a:t>
            </a:r>
            <a:r>
              <a:rPr lang="uk-UA" dirty="0" smtClean="0">
                <a:solidFill>
                  <a:srgbClr val="03B3B2"/>
                </a:solidFill>
              </a:rPr>
              <a:t>банкнотний обіг, але й </a:t>
            </a:r>
            <a:r>
              <a:rPr lang="uk-UA" dirty="0" err="1" smtClean="0">
                <a:solidFill>
                  <a:srgbClr val="03B3B2"/>
                </a:solidFill>
              </a:rPr>
              <a:t>використову-вав</a:t>
            </a:r>
            <a:r>
              <a:rPr lang="uk-UA" dirty="0" smtClean="0">
                <a:solidFill>
                  <a:srgbClr val="03B3B2"/>
                </a:solidFill>
              </a:rPr>
              <a:t> </a:t>
            </a:r>
            <a:r>
              <a:rPr lang="uk-UA" dirty="0" smtClean="0">
                <a:solidFill>
                  <a:srgbClr val="03B3B2"/>
                </a:solidFill>
              </a:rPr>
              <a:t>ресурси цих банків як джерело державних </a:t>
            </a:r>
            <a:r>
              <a:rPr lang="uk-UA" dirty="0" err="1" smtClean="0">
                <a:solidFill>
                  <a:srgbClr val="03B3B2"/>
                </a:solidFill>
              </a:rPr>
              <a:t>по-зик</a:t>
            </a:r>
            <a:r>
              <a:rPr lang="uk-UA" dirty="0" smtClean="0">
                <a:solidFill>
                  <a:srgbClr val="03B3B2"/>
                </a:solidFill>
              </a:rPr>
              <a:t>. Таким чином, розмір емісії визначався не </a:t>
            </a:r>
            <a:r>
              <a:rPr lang="uk-UA" dirty="0" err="1" smtClean="0">
                <a:solidFill>
                  <a:srgbClr val="03B3B2"/>
                </a:solidFill>
              </a:rPr>
              <a:t>пот-ребою</a:t>
            </a:r>
            <a:r>
              <a:rPr lang="uk-UA" dirty="0" smtClean="0">
                <a:solidFill>
                  <a:srgbClr val="03B3B2"/>
                </a:solidFill>
              </a:rPr>
              <a:t> </a:t>
            </a:r>
            <a:r>
              <a:rPr lang="uk-UA" dirty="0" smtClean="0">
                <a:solidFill>
                  <a:srgbClr val="03B3B2"/>
                </a:solidFill>
              </a:rPr>
              <a:t>товарообігу в готівці як у засобі обігу і </a:t>
            </a:r>
            <a:r>
              <a:rPr lang="uk-UA" dirty="0" err="1" smtClean="0">
                <a:solidFill>
                  <a:srgbClr val="03B3B2"/>
                </a:solidFill>
              </a:rPr>
              <a:t>плате-жу</a:t>
            </a:r>
            <a:r>
              <a:rPr lang="uk-UA" dirty="0" smtClean="0">
                <a:solidFill>
                  <a:srgbClr val="03B3B2"/>
                </a:solidFill>
              </a:rPr>
              <a:t>, а був поставлений в залежність від суми </a:t>
            </a:r>
            <a:r>
              <a:rPr lang="uk-UA" dirty="0" err="1" smtClean="0">
                <a:solidFill>
                  <a:srgbClr val="03B3B2"/>
                </a:solidFill>
              </a:rPr>
              <a:t>придба-них</a:t>
            </a:r>
            <a:r>
              <a:rPr lang="uk-UA" dirty="0" smtClean="0">
                <a:solidFill>
                  <a:srgbClr val="03B3B2"/>
                </a:solidFill>
              </a:rPr>
              <a:t> </a:t>
            </a:r>
            <a:r>
              <a:rPr lang="uk-UA" dirty="0" smtClean="0">
                <a:solidFill>
                  <a:srgbClr val="03B3B2"/>
                </a:solidFill>
              </a:rPr>
              <a:t>банками облігацій.</a:t>
            </a:r>
            <a:endParaRPr lang="uk-UA" dirty="0">
              <a:solidFill>
                <a:srgbClr val="03B3B2"/>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46082" name="Picture 2" descr="http://www.officemuseum.com/1883_Clearing_House.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5" name="TextBox 4"/>
          <p:cNvSpPr txBox="1"/>
          <p:nvPr/>
        </p:nvSpPr>
        <p:spPr>
          <a:xfrm>
            <a:off x="3707904" y="0"/>
            <a:ext cx="2247731" cy="584775"/>
          </a:xfrm>
          <a:prstGeom prst="rect">
            <a:avLst/>
          </a:prstGeom>
          <a:solidFill>
            <a:schemeClr val="bg1">
              <a:lumMod val="50000"/>
            </a:schemeClr>
          </a:solidFill>
        </p:spPr>
        <p:txBody>
          <a:bodyPr wrap="none" rtlCol="0">
            <a:spAutoFit/>
          </a:bodyPr>
          <a:lstStyle/>
          <a:p>
            <a:r>
              <a:rPr lang="uk-UA" sz="3200" dirty="0" smtClean="0">
                <a:solidFill>
                  <a:schemeClr val="bg1"/>
                </a:solidFill>
              </a:rPr>
              <a:t>Банк 1880р</a:t>
            </a:r>
            <a:r>
              <a:rPr lang="uk-UA" sz="2800" dirty="0" smtClean="0"/>
              <a:t>.</a:t>
            </a:r>
            <a:endParaRPr lang="uk-UA"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6672"/>
            <a:ext cx="8229600" cy="5688632"/>
          </a:xfrm>
          <a:solidFill>
            <a:srgbClr val="82BA00">
              <a:alpha val="69804"/>
            </a:srgbClr>
          </a:solidFill>
        </p:spPr>
        <p:txBody>
          <a:bodyPr>
            <a:normAutofit fontScale="85000" lnSpcReduction="20000"/>
          </a:bodyPr>
          <a:lstStyle/>
          <a:p>
            <a:r>
              <a:rPr lang="ru-RU" dirty="0" err="1" smtClean="0">
                <a:solidFill>
                  <a:schemeClr val="bg1"/>
                </a:solidFill>
              </a:rPr>
              <a:t>Головним</a:t>
            </a:r>
            <a:r>
              <a:rPr lang="ru-RU" dirty="0" smtClean="0">
                <a:solidFill>
                  <a:schemeClr val="bg1"/>
                </a:solidFill>
              </a:rPr>
              <a:t> </a:t>
            </a:r>
            <a:r>
              <a:rPr lang="ru-RU" dirty="0" err="1" smtClean="0">
                <a:solidFill>
                  <a:schemeClr val="bg1"/>
                </a:solidFill>
              </a:rPr>
              <a:t>недоліком</a:t>
            </a:r>
            <a:r>
              <a:rPr lang="ru-RU" dirty="0" smtClean="0">
                <a:solidFill>
                  <a:schemeClr val="bg1"/>
                </a:solidFill>
              </a:rPr>
              <a:t> </a:t>
            </a:r>
            <a:r>
              <a:rPr lang="ru-RU" dirty="0" err="1" smtClean="0">
                <a:solidFill>
                  <a:schemeClr val="bg1"/>
                </a:solidFill>
              </a:rPr>
              <a:t>системи</a:t>
            </a:r>
            <a:r>
              <a:rPr lang="ru-RU" dirty="0" smtClean="0">
                <a:solidFill>
                  <a:schemeClr val="bg1"/>
                </a:solidFill>
              </a:rPr>
              <a:t> </a:t>
            </a:r>
            <a:r>
              <a:rPr lang="ru-RU" dirty="0" err="1" smtClean="0">
                <a:solidFill>
                  <a:schemeClr val="bg1"/>
                </a:solidFill>
              </a:rPr>
              <a:t>грошової</a:t>
            </a:r>
            <a:r>
              <a:rPr lang="ru-RU" dirty="0" smtClean="0">
                <a:solidFill>
                  <a:schemeClr val="bg1"/>
                </a:solidFill>
              </a:rPr>
              <a:t> </a:t>
            </a:r>
            <a:r>
              <a:rPr lang="ru-RU" dirty="0" err="1" smtClean="0">
                <a:solidFill>
                  <a:schemeClr val="bg1"/>
                </a:solidFill>
              </a:rPr>
              <a:t>емісії</a:t>
            </a:r>
            <a:r>
              <a:rPr lang="ru-RU" dirty="0" smtClean="0">
                <a:solidFill>
                  <a:schemeClr val="bg1"/>
                </a:solidFill>
              </a:rPr>
              <a:t> США на початку 20 ст. </a:t>
            </a:r>
            <a:r>
              <a:rPr lang="ru-RU" dirty="0" err="1" smtClean="0">
                <a:solidFill>
                  <a:schemeClr val="bg1"/>
                </a:solidFill>
              </a:rPr>
              <a:t>була</a:t>
            </a:r>
            <a:r>
              <a:rPr lang="ru-RU" dirty="0" smtClean="0">
                <a:solidFill>
                  <a:schemeClr val="bg1"/>
                </a:solidFill>
              </a:rPr>
              <a:t> </a:t>
            </a:r>
            <a:r>
              <a:rPr lang="ru-RU" dirty="0" err="1" smtClean="0">
                <a:solidFill>
                  <a:schemeClr val="bg1"/>
                </a:solidFill>
              </a:rPr>
              <a:t>її</a:t>
            </a:r>
            <a:r>
              <a:rPr lang="ru-RU" dirty="0" smtClean="0">
                <a:solidFill>
                  <a:schemeClr val="bg1"/>
                </a:solidFill>
              </a:rPr>
              <a:t> </a:t>
            </a:r>
            <a:r>
              <a:rPr lang="ru-RU" dirty="0" err="1" smtClean="0">
                <a:solidFill>
                  <a:schemeClr val="bg1"/>
                </a:solidFill>
              </a:rPr>
              <a:t>нееластичність</a:t>
            </a:r>
            <a:r>
              <a:rPr lang="ru-RU" dirty="0" smtClean="0">
                <a:solidFill>
                  <a:schemeClr val="bg1"/>
                </a:solidFill>
              </a:rPr>
              <a:t>. В </a:t>
            </a:r>
            <a:r>
              <a:rPr lang="ru-RU" dirty="0" err="1" smtClean="0">
                <a:solidFill>
                  <a:schemeClr val="bg1"/>
                </a:solidFill>
              </a:rPr>
              <a:t>періоди</a:t>
            </a:r>
            <a:r>
              <a:rPr lang="ru-RU" dirty="0" smtClean="0">
                <a:solidFill>
                  <a:schemeClr val="bg1"/>
                </a:solidFill>
              </a:rPr>
              <a:t> криз, коли </a:t>
            </a:r>
            <a:r>
              <a:rPr lang="ru-RU" dirty="0" err="1" smtClean="0">
                <a:solidFill>
                  <a:schemeClr val="bg1"/>
                </a:solidFill>
              </a:rPr>
              <a:t>виникала</a:t>
            </a:r>
            <a:r>
              <a:rPr lang="ru-RU" dirty="0" smtClean="0">
                <a:solidFill>
                  <a:schemeClr val="bg1"/>
                </a:solidFill>
              </a:rPr>
              <a:t> </a:t>
            </a:r>
            <a:r>
              <a:rPr lang="ru-RU" dirty="0" err="1" smtClean="0">
                <a:solidFill>
                  <a:schemeClr val="bg1"/>
                </a:solidFill>
              </a:rPr>
              <a:t>гостра</a:t>
            </a:r>
            <a:r>
              <a:rPr lang="ru-RU" dirty="0" smtClean="0">
                <a:solidFill>
                  <a:schemeClr val="bg1"/>
                </a:solidFill>
              </a:rPr>
              <a:t> </a:t>
            </a:r>
            <a:r>
              <a:rPr lang="ru-RU" dirty="0" err="1" smtClean="0">
                <a:solidFill>
                  <a:schemeClr val="bg1"/>
                </a:solidFill>
              </a:rPr>
              <a:t>нестача</a:t>
            </a:r>
            <a:r>
              <a:rPr lang="ru-RU" dirty="0" smtClean="0">
                <a:solidFill>
                  <a:schemeClr val="bg1"/>
                </a:solidFill>
              </a:rPr>
              <a:t> грошей, в </a:t>
            </a:r>
            <a:r>
              <a:rPr lang="ru-RU" dirty="0" err="1" smtClean="0">
                <a:solidFill>
                  <a:schemeClr val="bg1"/>
                </a:solidFill>
              </a:rPr>
              <a:t>обігу</a:t>
            </a:r>
            <a:r>
              <a:rPr lang="ru-RU" dirty="0" smtClean="0">
                <a:solidFill>
                  <a:schemeClr val="bg1"/>
                </a:solidFill>
              </a:rPr>
              <a:t> </a:t>
            </a:r>
            <a:r>
              <a:rPr lang="ru-RU" dirty="0" err="1" smtClean="0">
                <a:solidFill>
                  <a:schemeClr val="bg1"/>
                </a:solidFill>
              </a:rPr>
              <a:t>були</a:t>
            </a:r>
            <a:r>
              <a:rPr lang="ru-RU" dirty="0" smtClean="0">
                <a:solidFill>
                  <a:schemeClr val="bg1"/>
                </a:solidFill>
              </a:rPr>
              <a:t> </a:t>
            </a:r>
            <a:r>
              <a:rPr lang="ru-RU" dirty="0" err="1" smtClean="0">
                <a:solidFill>
                  <a:schemeClr val="bg1"/>
                </a:solidFill>
              </a:rPr>
              <a:t>різні</a:t>
            </a:r>
            <a:r>
              <a:rPr lang="ru-RU" dirty="0" smtClean="0">
                <a:solidFill>
                  <a:schemeClr val="bg1"/>
                </a:solidFill>
              </a:rPr>
              <a:t> </a:t>
            </a:r>
            <a:r>
              <a:rPr lang="ru-RU" dirty="0" err="1" smtClean="0">
                <a:solidFill>
                  <a:schemeClr val="bg1"/>
                </a:solidFill>
              </a:rPr>
              <a:t>їх</a:t>
            </a:r>
            <a:r>
              <a:rPr lang="ru-RU" dirty="0" smtClean="0">
                <a:solidFill>
                  <a:schemeClr val="bg1"/>
                </a:solidFill>
              </a:rPr>
              <a:t> </a:t>
            </a:r>
            <a:r>
              <a:rPr lang="ru-RU" dirty="0" err="1" smtClean="0">
                <a:solidFill>
                  <a:schemeClr val="bg1"/>
                </a:solidFill>
              </a:rPr>
              <a:t>замінники</a:t>
            </a:r>
            <a:r>
              <a:rPr lang="ru-RU" dirty="0" smtClean="0">
                <a:solidFill>
                  <a:schemeClr val="bg1"/>
                </a:solidFill>
              </a:rPr>
              <a:t>, </a:t>
            </a:r>
            <a:r>
              <a:rPr lang="ru-RU" dirty="0" err="1" smtClean="0">
                <a:solidFill>
                  <a:schemeClr val="bg1"/>
                </a:solidFill>
              </a:rPr>
              <a:t>такі</a:t>
            </a:r>
            <a:r>
              <a:rPr lang="ru-RU" dirty="0" smtClean="0">
                <a:solidFill>
                  <a:schemeClr val="bg1"/>
                </a:solidFill>
              </a:rPr>
              <a:t> як </a:t>
            </a:r>
            <a:r>
              <a:rPr lang="ru-RU" dirty="0" err="1" smtClean="0">
                <a:solidFill>
                  <a:schemeClr val="bg1"/>
                </a:solidFill>
              </a:rPr>
              <a:t>сертифікати</a:t>
            </a:r>
            <a:r>
              <a:rPr lang="ru-RU" dirty="0" smtClean="0">
                <a:solidFill>
                  <a:schemeClr val="bg1"/>
                </a:solidFill>
              </a:rPr>
              <a:t> </a:t>
            </a:r>
            <a:r>
              <a:rPr lang="ru-RU" dirty="0" err="1" smtClean="0">
                <a:solidFill>
                  <a:schemeClr val="bg1"/>
                </a:solidFill>
              </a:rPr>
              <a:t>розрахункових</a:t>
            </a:r>
            <a:r>
              <a:rPr lang="ru-RU" dirty="0" smtClean="0">
                <a:solidFill>
                  <a:schemeClr val="bg1"/>
                </a:solidFill>
              </a:rPr>
              <a:t> палат </a:t>
            </a:r>
            <a:r>
              <a:rPr lang="ru-RU" dirty="0" err="1" smtClean="0">
                <a:solidFill>
                  <a:schemeClr val="bg1"/>
                </a:solidFill>
              </a:rPr>
              <a:t>і</a:t>
            </a:r>
            <a:r>
              <a:rPr lang="ru-RU" dirty="0" smtClean="0">
                <a:solidFill>
                  <a:schemeClr val="bg1"/>
                </a:solidFill>
              </a:rPr>
              <a:t> </a:t>
            </a:r>
            <a:r>
              <a:rPr lang="ru-RU" dirty="0" err="1" smtClean="0">
                <a:solidFill>
                  <a:schemeClr val="bg1"/>
                </a:solidFill>
              </a:rPr>
              <a:t>поштові</a:t>
            </a:r>
            <a:r>
              <a:rPr lang="ru-RU" dirty="0" smtClean="0">
                <a:solidFill>
                  <a:schemeClr val="bg1"/>
                </a:solidFill>
              </a:rPr>
              <a:t> марки. Тому </a:t>
            </a:r>
            <a:r>
              <a:rPr lang="ru-RU" dirty="0" err="1" smtClean="0">
                <a:solidFill>
                  <a:schemeClr val="bg1"/>
                </a:solidFill>
              </a:rPr>
              <a:t>однією</a:t>
            </a:r>
            <a:r>
              <a:rPr lang="ru-RU" dirty="0" smtClean="0">
                <a:solidFill>
                  <a:schemeClr val="bg1"/>
                </a:solidFill>
              </a:rPr>
              <a:t> </a:t>
            </a:r>
            <a:r>
              <a:rPr lang="ru-RU" dirty="0" err="1" smtClean="0">
                <a:solidFill>
                  <a:schemeClr val="bg1"/>
                </a:solidFill>
              </a:rPr>
              <a:t>з</a:t>
            </a:r>
            <a:r>
              <a:rPr lang="ru-RU" dirty="0" smtClean="0">
                <a:solidFill>
                  <a:schemeClr val="bg1"/>
                </a:solidFill>
              </a:rPr>
              <a:t> </a:t>
            </a:r>
            <a:r>
              <a:rPr lang="ru-RU" dirty="0" err="1" smtClean="0">
                <a:solidFill>
                  <a:schemeClr val="bg1"/>
                </a:solidFill>
              </a:rPr>
              <a:t>головних</a:t>
            </a:r>
            <a:r>
              <a:rPr lang="ru-RU" dirty="0" smtClean="0">
                <a:solidFill>
                  <a:schemeClr val="bg1"/>
                </a:solidFill>
              </a:rPr>
              <a:t> </a:t>
            </a:r>
            <a:r>
              <a:rPr lang="ru-RU" dirty="0" err="1" smtClean="0">
                <a:solidFill>
                  <a:schemeClr val="bg1"/>
                </a:solidFill>
              </a:rPr>
              <a:t>цілей</a:t>
            </a:r>
            <a:r>
              <a:rPr lang="ru-RU" dirty="0" smtClean="0">
                <a:solidFill>
                  <a:schemeClr val="bg1"/>
                </a:solidFill>
              </a:rPr>
              <a:t> Федерального резервного акту в 1913 р. </a:t>
            </a:r>
            <a:r>
              <a:rPr lang="ru-RU" dirty="0" err="1" smtClean="0">
                <a:solidFill>
                  <a:schemeClr val="bg1"/>
                </a:solidFill>
              </a:rPr>
              <a:t>було</a:t>
            </a:r>
            <a:r>
              <a:rPr lang="ru-RU" dirty="0" smtClean="0">
                <a:solidFill>
                  <a:schemeClr val="bg1"/>
                </a:solidFill>
              </a:rPr>
              <a:t> </a:t>
            </a:r>
            <a:r>
              <a:rPr lang="ru-RU" dirty="0" err="1" smtClean="0">
                <a:solidFill>
                  <a:schemeClr val="bg1"/>
                </a:solidFill>
              </a:rPr>
              <a:t>створення</a:t>
            </a:r>
            <a:r>
              <a:rPr lang="ru-RU" dirty="0" smtClean="0">
                <a:solidFill>
                  <a:schemeClr val="bg1"/>
                </a:solidFill>
              </a:rPr>
              <a:t> </a:t>
            </a:r>
            <a:r>
              <a:rPr lang="ru-RU" dirty="0" err="1" smtClean="0">
                <a:solidFill>
                  <a:schemeClr val="bg1"/>
                </a:solidFill>
              </a:rPr>
              <a:t>системи</a:t>
            </a:r>
            <a:r>
              <a:rPr lang="ru-RU" dirty="0" smtClean="0">
                <a:solidFill>
                  <a:schemeClr val="bg1"/>
                </a:solidFill>
              </a:rPr>
              <a:t> </a:t>
            </a:r>
            <a:r>
              <a:rPr lang="ru-RU" dirty="0" err="1" smtClean="0">
                <a:solidFill>
                  <a:schemeClr val="bg1"/>
                </a:solidFill>
              </a:rPr>
              <a:t>еластичної</a:t>
            </a:r>
            <a:r>
              <a:rPr lang="ru-RU" dirty="0" smtClean="0">
                <a:solidFill>
                  <a:schemeClr val="bg1"/>
                </a:solidFill>
              </a:rPr>
              <a:t> </a:t>
            </a:r>
            <a:r>
              <a:rPr lang="ru-RU" dirty="0" err="1" smtClean="0">
                <a:solidFill>
                  <a:schemeClr val="bg1"/>
                </a:solidFill>
              </a:rPr>
              <a:t>грошової</a:t>
            </a:r>
            <a:r>
              <a:rPr lang="ru-RU" dirty="0" smtClean="0">
                <a:solidFill>
                  <a:schemeClr val="bg1"/>
                </a:solidFill>
              </a:rPr>
              <a:t> </a:t>
            </a:r>
            <a:r>
              <a:rPr lang="ru-RU" dirty="0" err="1" smtClean="0">
                <a:solidFill>
                  <a:schemeClr val="bg1"/>
                </a:solidFill>
              </a:rPr>
              <a:t>емісії</a:t>
            </a:r>
            <a:r>
              <a:rPr lang="ru-RU" dirty="0" smtClean="0">
                <a:solidFill>
                  <a:schemeClr val="bg1"/>
                </a:solidFill>
              </a:rPr>
              <a:t>, </a:t>
            </a:r>
            <a:r>
              <a:rPr lang="ru-RU" dirty="0" err="1" smtClean="0">
                <a:solidFill>
                  <a:schemeClr val="bg1"/>
                </a:solidFill>
              </a:rPr>
              <a:t>контрольованою</a:t>
            </a:r>
            <a:r>
              <a:rPr lang="ru-RU" dirty="0" smtClean="0">
                <a:solidFill>
                  <a:schemeClr val="bg1"/>
                </a:solidFill>
              </a:rPr>
              <a:t> державою. Цей акт </a:t>
            </a:r>
            <a:r>
              <a:rPr lang="ru-RU" dirty="0" err="1" smtClean="0">
                <a:solidFill>
                  <a:schemeClr val="bg1"/>
                </a:solidFill>
              </a:rPr>
              <a:t>був</a:t>
            </a:r>
            <a:r>
              <a:rPr lang="ru-RU" dirty="0" smtClean="0">
                <a:solidFill>
                  <a:schemeClr val="bg1"/>
                </a:solidFill>
              </a:rPr>
              <a:t> </a:t>
            </a:r>
            <a:r>
              <a:rPr lang="ru-RU" dirty="0" err="1" smtClean="0">
                <a:solidFill>
                  <a:schemeClr val="bg1"/>
                </a:solidFill>
              </a:rPr>
              <a:t>прийнятий</a:t>
            </a:r>
            <a:r>
              <a:rPr lang="ru-RU" dirty="0" smtClean="0">
                <a:solidFill>
                  <a:schemeClr val="bg1"/>
                </a:solidFill>
              </a:rPr>
              <a:t> </a:t>
            </a:r>
            <a:r>
              <a:rPr lang="ru-RU" dirty="0" err="1" smtClean="0">
                <a:solidFill>
                  <a:schemeClr val="bg1"/>
                </a:solidFill>
              </a:rPr>
              <a:t>конгресом</a:t>
            </a:r>
            <a:r>
              <a:rPr lang="ru-RU" dirty="0" smtClean="0">
                <a:solidFill>
                  <a:schemeClr val="bg1"/>
                </a:solidFill>
              </a:rPr>
              <a:t> 23 </a:t>
            </a:r>
            <a:r>
              <a:rPr lang="ru-RU" dirty="0" err="1" smtClean="0">
                <a:solidFill>
                  <a:schemeClr val="bg1"/>
                </a:solidFill>
              </a:rPr>
              <a:t>грудня</a:t>
            </a:r>
            <a:r>
              <a:rPr lang="ru-RU" dirty="0" smtClean="0">
                <a:solidFill>
                  <a:schemeClr val="bg1"/>
                </a:solidFill>
              </a:rPr>
              <a:t> 1913 року. У </a:t>
            </a:r>
            <a:r>
              <a:rPr lang="ru-RU" dirty="0" err="1" smtClean="0">
                <a:solidFill>
                  <a:schemeClr val="bg1"/>
                </a:solidFill>
              </a:rPr>
              <a:t>від-повідності</a:t>
            </a:r>
            <a:r>
              <a:rPr lang="ru-RU" dirty="0" smtClean="0">
                <a:solidFill>
                  <a:schemeClr val="bg1"/>
                </a:solidFill>
              </a:rPr>
              <a:t> </a:t>
            </a:r>
            <a:r>
              <a:rPr lang="ru-RU" dirty="0" err="1" smtClean="0">
                <a:solidFill>
                  <a:schemeClr val="bg1"/>
                </a:solidFill>
              </a:rPr>
              <a:t>з</a:t>
            </a:r>
            <a:r>
              <a:rPr lang="ru-RU" dirty="0" smtClean="0">
                <a:solidFill>
                  <a:schemeClr val="bg1"/>
                </a:solidFill>
              </a:rPr>
              <a:t> </a:t>
            </a:r>
            <a:r>
              <a:rPr lang="ru-RU" dirty="0" err="1" smtClean="0">
                <a:solidFill>
                  <a:schemeClr val="bg1"/>
                </a:solidFill>
              </a:rPr>
              <a:t>Федеральним</a:t>
            </a:r>
            <a:r>
              <a:rPr lang="ru-RU" dirty="0" smtClean="0">
                <a:solidFill>
                  <a:schemeClr val="bg1"/>
                </a:solidFill>
              </a:rPr>
              <a:t> </a:t>
            </a:r>
            <a:r>
              <a:rPr lang="ru-RU" dirty="0" err="1" smtClean="0">
                <a:solidFill>
                  <a:schemeClr val="bg1"/>
                </a:solidFill>
              </a:rPr>
              <a:t>резервним</a:t>
            </a:r>
            <a:r>
              <a:rPr lang="ru-RU" dirty="0" smtClean="0">
                <a:solidFill>
                  <a:schemeClr val="bg1"/>
                </a:solidFill>
              </a:rPr>
              <a:t> актом вся </a:t>
            </a:r>
            <a:r>
              <a:rPr lang="ru-RU" dirty="0" err="1" smtClean="0">
                <a:solidFill>
                  <a:schemeClr val="bg1"/>
                </a:solidFill>
              </a:rPr>
              <a:t>те-риторія</a:t>
            </a:r>
            <a:r>
              <a:rPr lang="ru-RU" dirty="0" smtClean="0">
                <a:solidFill>
                  <a:schemeClr val="bg1"/>
                </a:solidFill>
              </a:rPr>
              <a:t> </a:t>
            </a:r>
            <a:r>
              <a:rPr lang="ru-RU" dirty="0" err="1" smtClean="0">
                <a:solidFill>
                  <a:schemeClr val="bg1"/>
                </a:solidFill>
              </a:rPr>
              <a:t>країни</a:t>
            </a:r>
            <a:r>
              <a:rPr lang="ru-RU" dirty="0" smtClean="0">
                <a:solidFill>
                  <a:schemeClr val="bg1"/>
                </a:solidFill>
              </a:rPr>
              <a:t> </a:t>
            </a:r>
            <a:r>
              <a:rPr lang="ru-RU" dirty="0" err="1" smtClean="0">
                <a:solidFill>
                  <a:schemeClr val="bg1"/>
                </a:solidFill>
              </a:rPr>
              <a:t>була</a:t>
            </a:r>
            <a:r>
              <a:rPr lang="ru-RU" dirty="0" smtClean="0">
                <a:solidFill>
                  <a:schemeClr val="bg1"/>
                </a:solidFill>
              </a:rPr>
              <a:t> </a:t>
            </a:r>
            <a:r>
              <a:rPr lang="ru-RU" dirty="0" err="1" smtClean="0">
                <a:solidFill>
                  <a:schemeClr val="bg1"/>
                </a:solidFill>
              </a:rPr>
              <a:t>поділена</a:t>
            </a:r>
            <a:r>
              <a:rPr lang="ru-RU" dirty="0" smtClean="0">
                <a:solidFill>
                  <a:schemeClr val="bg1"/>
                </a:solidFill>
              </a:rPr>
              <a:t> на 12 </a:t>
            </a:r>
            <a:r>
              <a:rPr lang="ru-RU" dirty="0" err="1" smtClean="0">
                <a:solidFill>
                  <a:schemeClr val="bg1"/>
                </a:solidFill>
              </a:rPr>
              <a:t>округів</a:t>
            </a:r>
            <a:r>
              <a:rPr lang="ru-RU" dirty="0" smtClean="0">
                <a:solidFill>
                  <a:schemeClr val="bg1"/>
                </a:solidFill>
              </a:rPr>
              <a:t>, в </a:t>
            </a:r>
            <a:r>
              <a:rPr lang="ru-RU" dirty="0" err="1" smtClean="0">
                <a:solidFill>
                  <a:schemeClr val="bg1"/>
                </a:solidFill>
              </a:rPr>
              <a:t>кожно-му</a:t>
            </a:r>
            <a:r>
              <a:rPr lang="ru-RU" dirty="0" smtClean="0">
                <a:solidFill>
                  <a:schemeClr val="bg1"/>
                </a:solidFill>
              </a:rPr>
              <a:t> </a:t>
            </a:r>
            <a:r>
              <a:rPr lang="ru-RU" dirty="0" err="1" smtClean="0">
                <a:solidFill>
                  <a:schemeClr val="bg1"/>
                </a:solidFill>
              </a:rPr>
              <a:t>з</a:t>
            </a:r>
            <a:r>
              <a:rPr lang="ru-RU" dirty="0" smtClean="0">
                <a:solidFill>
                  <a:schemeClr val="bg1"/>
                </a:solidFill>
              </a:rPr>
              <a:t> </a:t>
            </a:r>
            <a:r>
              <a:rPr lang="ru-RU" dirty="0" err="1" smtClean="0">
                <a:solidFill>
                  <a:schemeClr val="bg1"/>
                </a:solidFill>
              </a:rPr>
              <a:t>яких</a:t>
            </a:r>
            <a:r>
              <a:rPr lang="ru-RU" dirty="0" smtClean="0">
                <a:solidFill>
                  <a:schemeClr val="bg1"/>
                </a:solidFill>
              </a:rPr>
              <a:t> </a:t>
            </a:r>
            <a:r>
              <a:rPr lang="ru-RU" dirty="0" err="1" smtClean="0">
                <a:solidFill>
                  <a:schemeClr val="bg1"/>
                </a:solidFill>
              </a:rPr>
              <a:t>був</a:t>
            </a:r>
            <a:r>
              <a:rPr lang="ru-RU" dirty="0" smtClean="0">
                <a:solidFill>
                  <a:schemeClr val="bg1"/>
                </a:solidFill>
              </a:rPr>
              <a:t> </a:t>
            </a:r>
            <a:r>
              <a:rPr lang="ru-RU" dirty="0" err="1" smtClean="0">
                <a:solidFill>
                  <a:schemeClr val="bg1"/>
                </a:solidFill>
              </a:rPr>
              <a:t>створений</a:t>
            </a:r>
            <a:r>
              <a:rPr lang="ru-RU" dirty="0" smtClean="0">
                <a:solidFill>
                  <a:schemeClr val="bg1"/>
                </a:solidFill>
              </a:rPr>
              <a:t> </a:t>
            </a:r>
            <a:r>
              <a:rPr lang="ru-RU" dirty="0" err="1" smtClean="0">
                <a:solidFill>
                  <a:schemeClr val="bg1"/>
                </a:solidFill>
              </a:rPr>
              <a:t>федеральний</a:t>
            </a:r>
            <a:r>
              <a:rPr lang="ru-RU" dirty="0" smtClean="0">
                <a:solidFill>
                  <a:schemeClr val="bg1"/>
                </a:solidFill>
              </a:rPr>
              <a:t> </a:t>
            </a:r>
            <a:r>
              <a:rPr lang="ru-RU" dirty="0" err="1" smtClean="0">
                <a:solidFill>
                  <a:schemeClr val="bg1"/>
                </a:solidFill>
              </a:rPr>
              <a:t>резервний</a:t>
            </a:r>
            <a:r>
              <a:rPr lang="ru-RU" dirty="0" smtClean="0">
                <a:solidFill>
                  <a:schemeClr val="bg1"/>
                </a:solidFill>
              </a:rPr>
              <a:t> банк </a:t>
            </a:r>
            <a:r>
              <a:rPr lang="ru-RU" dirty="0" err="1" smtClean="0">
                <a:solidFill>
                  <a:schemeClr val="bg1"/>
                </a:solidFill>
              </a:rPr>
              <a:t>з</a:t>
            </a:r>
            <a:r>
              <a:rPr lang="ru-RU" dirty="0" smtClean="0">
                <a:solidFill>
                  <a:schemeClr val="bg1"/>
                </a:solidFill>
              </a:rPr>
              <a:t> правом </a:t>
            </a:r>
            <a:r>
              <a:rPr lang="ru-RU" dirty="0" err="1" smtClean="0">
                <a:solidFill>
                  <a:schemeClr val="bg1"/>
                </a:solidFill>
              </a:rPr>
              <a:t>емісії</a:t>
            </a:r>
            <a:r>
              <a:rPr lang="ru-RU" dirty="0" smtClean="0">
                <a:solidFill>
                  <a:schemeClr val="bg1"/>
                </a:solidFill>
              </a:rPr>
              <a:t> банкнот. </a:t>
            </a:r>
            <a:r>
              <a:rPr lang="ru-RU" dirty="0" err="1" smtClean="0">
                <a:solidFill>
                  <a:schemeClr val="bg1"/>
                </a:solidFill>
              </a:rPr>
              <a:t>Одночасно</a:t>
            </a:r>
            <a:r>
              <a:rPr lang="ru-RU" dirty="0" smtClean="0">
                <a:solidFill>
                  <a:schemeClr val="bg1"/>
                </a:solidFill>
              </a:rPr>
              <a:t> </a:t>
            </a:r>
            <a:r>
              <a:rPr lang="ru-RU" dirty="0" err="1" smtClean="0">
                <a:solidFill>
                  <a:schemeClr val="bg1"/>
                </a:solidFill>
              </a:rPr>
              <a:t>змінилось</a:t>
            </a:r>
            <a:r>
              <a:rPr lang="ru-RU" dirty="0" smtClean="0">
                <a:solidFill>
                  <a:schemeClr val="bg1"/>
                </a:solidFill>
              </a:rPr>
              <a:t> </a:t>
            </a:r>
            <a:r>
              <a:rPr lang="ru-RU" dirty="0" err="1" smtClean="0">
                <a:solidFill>
                  <a:schemeClr val="bg1"/>
                </a:solidFill>
              </a:rPr>
              <a:t>забезпечення</a:t>
            </a:r>
            <a:r>
              <a:rPr lang="ru-RU" dirty="0" smtClean="0">
                <a:solidFill>
                  <a:schemeClr val="bg1"/>
                </a:solidFill>
              </a:rPr>
              <a:t> банкнот - </a:t>
            </a:r>
            <a:r>
              <a:rPr lang="ru-RU" dirty="0" err="1" smtClean="0">
                <a:solidFill>
                  <a:schemeClr val="bg1"/>
                </a:solidFill>
              </a:rPr>
              <a:t>з</a:t>
            </a:r>
            <a:r>
              <a:rPr lang="ru-RU" dirty="0" smtClean="0">
                <a:solidFill>
                  <a:schemeClr val="bg1"/>
                </a:solidFill>
              </a:rPr>
              <a:t> </a:t>
            </a:r>
            <a:r>
              <a:rPr lang="ru-RU" dirty="0" err="1" smtClean="0">
                <a:solidFill>
                  <a:schemeClr val="bg1"/>
                </a:solidFill>
              </a:rPr>
              <a:t>цього</a:t>
            </a:r>
            <a:r>
              <a:rPr lang="ru-RU" dirty="0" smtClean="0">
                <a:solidFill>
                  <a:schemeClr val="bg1"/>
                </a:solidFill>
              </a:rPr>
              <a:t> часу </a:t>
            </a:r>
            <a:r>
              <a:rPr lang="ru-RU" dirty="0" err="1" smtClean="0">
                <a:solidFill>
                  <a:schemeClr val="bg1"/>
                </a:solidFill>
              </a:rPr>
              <a:t>банкноти</a:t>
            </a:r>
            <a:r>
              <a:rPr lang="ru-RU" dirty="0" smtClean="0">
                <a:solidFill>
                  <a:schemeClr val="bg1"/>
                </a:solidFill>
              </a:rPr>
              <a:t> </a:t>
            </a:r>
            <a:r>
              <a:rPr lang="ru-RU" dirty="0" err="1" smtClean="0">
                <a:solidFill>
                  <a:schemeClr val="bg1"/>
                </a:solidFill>
              </a:rPr>
              <a:t>феде-ральних</a:t>
            </a:r>
            <a:r>
              <a:rPr lang="ru-RU" dirty="0" smtClean="0">
                <a:solidFill>
                  <a:schemeClr val="bg1"/>
                </a:solidFill>
              </a:rPr>
              <a:t> </a:t>
            </a:r>
            <a:r>
              <a:rPr lang="ru-RU" dirty="0" err="1" smtClean="0">
                <a:solidFill>
                  <a:schemeClr val="bg1"/>
                </a:solidFill>
              </a:rPr>
              <a:t>резервних</a:t>
            </a:r>
            <a:r>
              <a:rPr lang="ru-RU" dirty="0" smtClean="0">
                <a:solidFill>
                  <a:schemeClr val="bg1"/>
                </a:solidFill>
              </a:rPr>
              <a:t> </a:t>
            </a:r>
            <a:r>
              <a:rPr lang="ru-RU" dirty="0" err="1" smtClean="0">
                <a:solidFill>
                  <a:schemeClr val="bg1"/>
                </a:solidFill>
              </a:rPr>
              <a:t>банків</a:t>
            </a:r>
            <a:r>
              <a:rPr lang="ru-RU" dirty="0" smtClean="0">
                <a:solidFill>
                  <a:schemeClr val="bg1"/>
                </a:solidFill>
              </a:rPr>
              <a:t> </a:t>
            </a:r>
            <a:r>
              <a:rPr lang="ru-RU" dirty="0" err="1" smtClean="0">
                <a:solidFill>
                  <a:schemeClr val="bg1"/>
                </a:solidFill>
              </a:rPr>
              <a:t>забезпечувались</a:t>
            </a:r>
            <a:r>
              <a:rPr lang="ru-RU" dirty="0" smtClean="0">
                <a:solidFill>
                  <a:schemeClr val="bg1"/>
                </a:solidFill>
              </a:rPr>
              <a:t> не </a:t>
            </a:r>
            <a:r>
              <a:rPr lang="ru-RU" dirty="0" err="1" smtClean="0">
                <a:solidFill>
                  <a:schemeClr val="bg1"/>
                </a:solidFill>
              </a:rPr>
              <a:t>мен-ше</a:t>
            </a:r>
            <a:r>
              <a:rPr lang="ru-RU" dirty="0" smtClean="0">
                <a:solidFill>
                  <a:schemeClr val="bg1"/>
                </a:solidFill>
              </a:rPr>
              <a:t> </a:t>
            </a:r>
            <a:r>
              <a:rPr lang="ru-RU" dirty="0" err="1" smtClean="0">
                <a:solidFill>
                  <a:schemeClr val="bg1"/>
                </a:solidFill>
              </a:rPr>
              <a:t>ніж</a:t>
            </a:r>
            <a:r>
              <a:rPr lang="ru-RU" dirty="0" smtClean="0">
                <a:solidFill>
                  <a:schemeClr val="bg1"/>
                </a:solidFill>
              </a:rPr>
              <a:t> на 40% золотом, а </a:t>
            </a:r>
            <a:r>
              <a:rPr lang="ru-RU" dirty="0" err="1" smtClean="0">
                <a:solidFill>
                  <a:schemeClr val="bg1"/>
                </a:solidFill>
              </a:rPr>
              <a:t>інші</a:t>
            </a:r>
            <a:r>
              <a:rPr lang="ru-RU" dirty="0" smtClean="0">
                <a:solidFill>
                  <a:schemeClr val="bg1"/>
                </a:solidFill>
              </a:rPr>
              <a:t> 60% - </a:t>
            </a:r>
            <a:r>
              <a:rPr lang="ru-RU" dirty="0" err="1" smtClean="0">
                <a:solidFill>
                  <a:schemeClr val="bg1"/>
                </a:solidFill>
              </a:rPr>
              <a:t>короткостроко-вими</a:t>
            </a:r>
            <a:r>
              <a:rPr lang="ru-RU" dirty="0" smtClean="0">
                <a:solidFill>
                  <a:schemeClr val="bg1"/>
                </a:solidFill>
              </a:rPr>
              <a:t> </a:t>
            </a:r>
            <a:r>
              <a:rPr lang="ru-RU" dirty="0" err="1" smtClean="0">
                <a:solidFill>
                  <a:schemeClr val="bg1"/>
                </a:solidFill>
              </a:rPr>
              <a:t>комерційними</a:t>
            </a:r>
            <a:r>
              <a:rPr lang="ru-RU" dirty="0" smtClean="0">
                <a:solidFill>
                  <a:schemeClr val="bg1"/>
                </a:solidFill>
              </a:rPr>
              <a:t> векселями.</a:t>
            </a:r>
            <a:endParaRPr lang="uk-UA"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pic>
        <p:nvPicPr>
          <p:cNvPr id="39938" name="Picture 2" descr="http://nephist.files.wordpress.com/2013/08/sf_clearing_house_2.jpg"/>
          <p:cNvPicPr>
            <a:picLocks noChangeAspect="1" noChangeArrowheads="1"/>
          </p:cNvPicPr>
          <p:nvPr/>
        </p:nvPicPr>
        <p:blipFill>
          <a:blip r:embed="rId3" cstate="print"/>
          <a:srcRect/>
          <a:stretch>
            <a:fillRect/>
          </a:stretch>
        </p:blipFill>
        <p:spPr bwMode="auto">
          <a:xfrm>
            <a:off x="251520" y="4581128"/>
            <a:ext cx="4176464" cy="1957656"/>
          </a:xfrm>
          <a:prstGeom prst="rect">
            <a:avLst/>
          </a:prstGeom>
          <a:noFill/>
        </p:spPr>
      </p:pic>
      <p:pic>
        <p:nvPicPr>
          <p:cNvPr id="39940" name="Picture 4" descr="http://4.bp.blogspot.com/_cQns-qO1Pks/TH_O07l9MVI/AAAAAAAAA1o/mccQezlnPgo/s400/Warrant+sf.jpg"/>
          <p:cNvPicPr>
            <a:picLocks noChangeAspect="1" noChangeArrowheads="1"/>
          </p:cNvPicPr>
          <p:nvPr/>
        </p:nvPicPr>
        <p:blipFill>
          <a:blip r:embed="rId4" cstate="print"/>
          <a:srcRect/>
          <a:stretch>
            <a:fillRect/>
          </a:stretch>
        </p:blipFill>
        <p:spPr bwMode="auto">
          <a:xfrm>
            <a:off x="4572000" y="4581128"/>
            <a:ext cx="4248472" cy="1944216"/>
          </a:xfrm>
          <a:prstGeom prst="rect">
            <a:avLst/>
          </a:prstGeom>
          <a:noFill/>
        </p:spPr>
      </p:pic>
      <p:pic>
        <p:nvPicPr>
          <p:cNvPr id="39942" name="Picture 6" descr="http://www.marketoracle.co.uk/images/newyork-banknote.jpg"/>
          <p:cNvPicPr>
            <a:picLocks noChangeAspect="1" noChangeArrowheads="1"/>
          </p:cNvPicPr>
          <p:nvPr/>
        </p:nvPicPr>
        <p:blipFill>
          <a:blip r:embed="rId5" cstate="print"/>
          <a:srcRect/>
          <a:stretch>
            <a:fillRect/>
          </a:stretch>
        </p:blipFill>
        <p:spPr bwMode="auto">
          <a:xfrm>
            <a:off x="251519" y="548680"/>
            <a:ext cx="8568953" cy="381642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pic>
        <p:nvPicPr>
          <p:cNvPr id="39946" name="Picture 10" descr="http://www.marketoracle.co.uk/images/chicago-note.jpg"/>
          <p:cNvPicPr>
            <a:picLocks noChangeAspect="1" noChangeArrowheads="1"/>
          </p:cNvPicPr>
          <p:nvPr/>
        </p:nvPicPr>
        <p:blipFill>
          <a:blip r:embed="rId3" cstate="print"/>
          <a:srcRect/>
          <a:stretch>
            <a:fillRect/>
          </a:stretch>
        </p:blipFill>
        <p:spPr bwMode="auto">
          <a:xfrm>
            <a:off x="323528" y="188640"/>
            <a:ext cx="8496944" cy="4176464"/>
          </a:xfrm>
          <a:prstGeom prst="rect">
            <a:avLst/>
          </a:prstGeom>
          <a:noFill/>
        </p:spPr>
      </p:pic>
      <p:pic>
        <p:nvPicPr>
          <p:cNvPr id="45058" name="Picture 2" descr="http://www.books-about-california.com/Images/SF_Clearing_House/SF_Clearing_House_4.jpg"/>
          <p:cNvPicPr>
            <a:picLocks noChangeAspect="1" noChangeArrowheads="1"/>
          </p:cNvPicPr>
          <p:nvPr/>
        </p:nvPicPr>
        <p:blipFill>
          <a:blip r:embed="rId4" cstate="print"/>
          <a:srcRect/>
          <a:stretch>
            <a:fillRect/>
          </a:stretch>
        </p:blipFill>
        <p:spPr bwMode="auto">
          <a:xfrm>
            <a:off x="323528" y="4509120"/>
            <a:ext cx="4152900" cy="2028826"/>
          </a:xfrm>
          <a:prstGeom prst="rect">
            <a:avLst/>
          </a:prstGeom>
          <a:noFill/>
        </p:spPr>
      </p:pic>
      <p:pic>
        <p:nvPicPr>
          <p:cNvPr id="45060" name="Picture 4" descr="http://www.earlyamerica.com/image/review/summer97/banknote.jpg"/>
          <p:cNvPicPr>
            <a:picLocks noChangeAspect="1" noChangeArrowheads="1"/>
          </p:cNvPicPr>
          <p:nvPr/>
        </p:nvPicPr>
        <p:blipFill>
          <a:blip r:embed="rId5" cstate="print"/>
          <a:srcRect/>
          <a:stretch>
            <a:fillRect/>
          </a:stretch>
        </p:blipFill>
        <p:spPr bwMode="auto">
          <a:xfrm>
            <a:off x="4644008" y="4509120"/>
            <a:ext cx="4223022" cy="201622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50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5122912" cy="5976664"/>
          </a:xfrm>
          <a:solidFill>
            <a:srgbClr val="FFFFFF">
              <a:alpha val="40000"/>
            </a:srgbClr>
          </a:solidFill>
        </p:spPr>
        <p:txBody>
          <a:bodyPr>
            <a:normAutofit fontScale="55000" lnSpcReduction="20000"/>
          </a:bodyPr>
          <a:lstStyle/>
          <a:p>
            <a:r>
              <a:rPr lang="ru-RU" dirty="0" smtClean="0">
                <a:solidFill>
                  <a:srgbClr val="FF0000"/>
                </a:solidFill>
              </a:rPr>
              <a:t>В роки </a:t>
            </a:r>
            <a:r>
              <a:rPr lang="ru-RU" dirty="0" err="1" smtClean="0">
                <a:solidFill>
                  <a:srgbClr val="FF0000"/>
                </a:solidFill>
              </a:rPr>
              <a:t>першої</a:t>
            </a:r>
            <a:r>
              <a:rPr lang="ru-RU" dirty="0" smtClean="0">
                <a:solidFill>
                  <a:srgbClr val="FF0000"/>
                </a:solidFill>
              </a:rPr>
              <a:t> </a:t>
            </a:r>
            <a:r>
              <a:rPr lang="ru-RU" dirty="0" err="1" smtClean="0">
                <a:solidFill>
                  <a:srgbClr val="FF0000"/>
                </a:solidFill>
              </a:rPr>
              <a:t>світової</a:t>
            </a:r>
            <a:r>
              <a:rPr lang="ru-RU" dirty="0" smtClean="0">
                <a:solidFill>
                  <a:srgbClr val="FF0000"/>
                </a:solidFill>
              </a:rPr>
              <a:t> </a:t>
            </a:r>
            <a:r>
              <a:rPr lang="ru-RU" dirty="0" err="1" smtClean="0">
                <a:solidFill>
                  <a:srgbClr val="FF0000"/>
                </a:solidFill>
              </a:rPr>
              <a:t>війни</a:t>
            </a:r>
            <a:r>
              <a:rPr lang="ru-RU" dirty="0" smtClean="0">
                <a:solidFill>
                  <a:srgbClr val="FF0000"/>
                </a:solidFill>
              </a:rPr>
              <a:t> США, на </a:t>
            </a:r>
            <a:r>
              <a:rPr lang="ru-RU" dirty="0" err="1" smtClean="0">
                <a:solidFill>
                  <a:srgbClr val="FF0000"/>
                </a:solidFill>
              </a:rPr>
              <a:t>відміну</a:t>
            </a:r>
            <a:r>
              <a:rPr lang="ru-RU" dirty="0" smtClean="0">
                <a:solidFill>
                  <a:srgbClr val="FF0000"/>
                </a:solidFill>
              </a:rPr>
              <a:t> </a:t>
            </a:r>
            <a:r>
              <a:rPr lang="ru-RU" dirty="0" err="1" smtClean="0">
                <a:solidFill>
                  <a:srgbClr val="FF0000"/>
                </a:solidFill>
              </a:rPr>
              <a:t>від</a:t>
            </a:r>
            <a:r>
              <a:rPr lang="ru-RU" dirty="0" smtClean="0">
                <a:solidFill>
                  <a:srgbClr val="FF0000"/>
                </a:solidFill>
              </a:rPr>
              <a:t> </a:t>
            </a:r>
            <a:r>
              <a:rPr lang="ru-RU" dirty="0" err="1" smtClean="0">
                <a:solidFill>
                  <a:srgbClr val="FF0000"/>
                </a:solidFill>
              </a:rPr>
              <a:t>європейських</a:t>
            </a:r>
            <a:r>
              <a:rPr lang="ru-RU" dirty="0" smtClean="0">
                <a:solidFill>
                  <a:srgbClr val="FF0000"/>
                </a:solidFill>
              </a:rPr>
              <a:t> </a:t>
            </a:r>
            <a:r>
              <a:rPr lang="ru-RU" dirty="0" err="1" smtClean="0">
                <a:solidFill>
                  <a:srgbClr val="FF0000"/>
                </a:solidFill>
              </a:rPr>
              <a:t>країн</a:t>
            </a:r>
            <a:r>
              <a:rPr lang="ru-RU" dirty="0" smtClean="0">
                <a:solidFill>
                  <a:srgbClr val="FF0000"/>
                </a:solidFill>
              </a:rPr>
              <a:t>, не </a:t>
            </a:r>
            <a:r>
              <a:rPr lang="ru-RU" dirty="0" err="1" smtClean="0">
                <a:solidFill>
                  <a:srgbClr val="FF0000"/>
                </a:solidFill>
              </a:rPr>
              <a:t>відміняли</a:t>
            </a:r>
            <a:r>
              <a:rPr lang="ru-RU" dirty="0" smtClean="0">
                <a:solidFill>
                  <a:srgbClr val="FF0000"/>
                </a:solidFill>
              </a:rPr>
              <a:t> </a:t>
            </a:r>
            <a:r>
              <a:rPr lang="ru-RU" dirty="0" err="1" smtClean="0">
                <a:solidFill>
                  <a:srgbClr val="FF0000"/>
                </a:solidFill>
              </a:rPr>
              <a:t>розміну</a:t>
            </a:r>
            <a:r>
              <a:rPr lang="ru-RU" dirty="0" smtClean="0">
                <a:solidFill>
                  <a:srgbClr val="FF0000"/>
                </a:solidFill>
              </a:rPr>
              <a:t> банкнот на золото. </a:t>
            </a:r>
            <a:r>
              <a:rPr lang="ru-RU" dirty="0" err="1" smtClean="0">
                <a:solidFill>
                  <a:srgbClr val="FF0000"/>
                </a:solidFill>
              </a:rPr>
              <a:t>Це</a:t>
            </a:r>
            <a:r>
              <a:rPr lang="ru-RU" dirty="0" smtClean="0">
                <a:solidFill>
                  <a:srgbClr val="FF0000"/>
                </a:solidFill>
              </a:rPr>
              <a:t> </a:t>
            </a:r>
            <a:r>
              <a:rPr lang="ru-RU" dirty="0" err="1" smtClean="0">
                <a:solidFill>
                  <a:srgbClr val="FF0000"/>
                </a:solidFill>
              </a:rPr>
              <a:t>пояснюється</a:t>
            </a:r>
            <a:r>
              <a:rPr lang="ru-RU" dirty="0" smtClean="0">
                <a:solidFill>
                  <a:srgbClr val="FF0000"/>
                </a:solidFill>
              </a:rPr>
              <a:t> </a:t>
            </a:r>
            <a:r>
              <a:rPr lang="ru-RU" dirty="0" err="1" smtClean="0">
                <a:solidFill>
                  <a:srgbClr val="FF0000"/>
                </a:solidFill>
              </a:rPr>
              <a:t>незначни-ми</a:t>
            </a:r>
            <a:r>
              <a:rPr lang="ru-RU" dirty="0" smtClean="0">
                <a:solidFill>
                  <a:srgbClr val="FF0000"/>
                </a:solidFill>
              </a:rPr>
              <a:t> </a:t>
            </a:r>
            <a:r>
              <a:rPr lang="ru-RU" dirty="0" err="1" smtClean="0">
                <a:solidFill>
                  <a:srgbClr val="FF0000"/>
                </a:solidFill>
              </a:rPr>
              <a:t>військовими</a:t>
            </a:r>
            <a:r>
              <a:rPr lang="ru-RU" dirty="0" smtClean="0">
                <a:solidFill>
                  <a:srgbClr val="FF0000"/>
                </a:solidFill>
              </a:rPr>
              <a:t> </a:t>
            </a:r>
            <a:r>
              <a:rPr lang="ru-RU" dirty="0" err="1" smtClean="0">
                <a:solidFill>
                  <a:srgbClr val="FF0000"/>
                </a:solidFill>
              </a:rPr>
              <a:t>видатками</a:t>
            </a:r>
            <a:r>
              <a:rPr lang="ru-RU" dirty="0" smtClean="0">
                <a:solidFill>
                  <a:srgbClr val="FF0000"/>
                </a:solidFill>
              </a:rPr>
              <a:t> </a:t>
            </a:r>
            <a:r>
              <a:rPr lang="ru-RU" dirty="0" err="1" smtClean="0">
                <a:solidFill>
                  <a:srgbClr val="FF0000"/>
                </a:solidFill>
              </a:rPr>
              <a:t>країни</a:t>
            </a:r>
            <a:r>
              <a:rPr lang="ru-RU" dirty="0" smtClean="0">
                <a:solidFill>
                  <a:srgbClr val="FF0000"/>
                </a:solidFill>
              </a:rPr>
              <a:t>. </a:t>
            </a:r>
            <a:r>
              <a:rPr lang="ru-RU" dirty="0" err="1" smtClean="0">
                <a:solidFill>
                  <a:srgbClr val="FF0000"/>
                </a:solidFill>
              </a:rPr>
              <a:t>Більш</a:t>
            </a:r>
            <a:r>
              <a:rPr lang="ru-RU" dirty="0" smtClean="0">
                <a:solidFill>
                  <a:srgbClr val="FF0000"/>
                </a:solidFill>
              </a:rPr>
              <a:t> того, в </a:t>
            </a:r>
            <a:r>
              <a:rPr lang="ru-RU" dirty="0" err="1" smtClean="0">
                <a:solidFill>
                  <a:srgbClr val="FF0000"/>
                </a:solidFill>
              </a:rPr>
              <a:t>ці</a:t>
            </a:r>
            <a:r>
              <a:rPr lang="ru-RU" dirty="0" smtClean="0">
                <a:solidFill>
                  <a:srgbClr val="FF0000"/>
                </a:solidFill>
              </a:rPr>
              <a:t> роки </a:t>
            </a:r>
            <a:r>
              <a:rPr lang="ru-RU" dirty="0" err="1" smtClean="0">
                <a:solidFill>
                  <a:srgbClr val="FF0000"/>
                </a:solidFill>
              </a:rPr>
              <a:t>значно</a:t>
            </a:r>
            <a:r>
              <a:rPr lang="ru-RU" dirty="0" smtClean="0">
                <a:solidFill>
                  <a:srgbClr val="FF0000"/>
                </a:solidFill>
              </a:rPr>
              <a:t> </a:t>
            </a:r>
            <a:r>
              <a:rPr lang="ru-RU" dirty="0" err="1" smtClean="0">
                <a:solidFill>
                  <a:srgbClr val="FF0000"/>
                </a:solidFill>
              </a:rPr>
              <a:t>покращився</a:t>
            </a:r>
            <a:r>
              <a:rPr lang="ru-RU" dirty="0" smtClean="0">
                <a:solidFill>
                  <a:srgbClr val="FF0000"/>
                </a:solidFill>
              </a:rPr>
              <a:t> стан </a:t>
            </a:r>
            <a:r>
              <a:rPr lang="ru-RU" dirty="0" err="1" smtClean="0">
                <a:solidFill>
                  <a:srgbClr val="FF0000"/>
                </a:solidFill>
              </a:rPr>
              <a:t>платіжного</a:t>
            </a:r>
            <a:r>
              <a:rPr lang="ru-RU" dirty="0" smtClean="0">
                <a:solidFill>
                  <a:srgbClr val="FF0000"/>
                </a:solidFill>
              </a:rPr>
              <a:t> балансу, США </a:t>
            </a:r>
            <a:r>
              <a:rPr lang="ru-RU" dirty="0" err="1" smtClean="0">
                <a:solidFill>
                  <a:srgbClr val="FF0000"/>
                </a:solidFill>
              </a:rPr>
              <a:t>перетворилися</a:t>
            </a:r>
            <a:r>
              <a:rPr lang="ru-RU" dirty="0" smtClean="0">
                <a:solidFill>
                  <a:srgbClr val="FF0000"/>
                </a:solidFill>
              </a:rPr>
              <a:t> </a:t>
            </a:r>
            <a:r>
              <a:rPr lang="ru-RU" dirty="0" err="1" smtClean="0">
                <a:solidFill>
                  <a:srgbClr val="FF0000"/>
                </a:solidFill>
              </a:rPr>
              <a:t>з</a:t>
            </a:r>
            <a:r>
              <a:rPr lang="ru-RU" dirty="0" smtClean="0">
                <a:solidFill>
                  <a:srgbClr val="FF0000"/>
                </a:solidFill>
              </a:rPr>
              <a:t> </a:t>
            </a:r>
            <a:r>
              <a:rPr lang="ru-RU" dirty="0" err="1" smtClean="0">
                <a:solidFill>
                  <a:srgbClr val="FF0000"/>
                </a:solidFill>
              </a:rPr>
              <a:t>країни-борж-ника</a:t>
            </a:r>
            <a:r>
              <a:rPr lang="ru-RU" dirty="0" smtClean="0">
                <a:solidFill>
                  <a:srgbClr val="FF0000"/>
                </a:solidFill>
              </a:rPr>
              <a:t> </a:t>
            </a:r>
            <a:r>
              <a:rPr lang="ru-RU" dirty="0" smtClean="0">
                <a:solidFill>
                  <a:srgbClr val="FF0000"/>
                </a:solidFill>
              </a:rPr>
              <a:t>на </a:t>
            </a:r>
            <a:r>
              <a:rPr lang="ru-RU" dirty="0" err="1" smtClean="0">
                <a:solidFill>
                  <a:srgbClr val="FF0000"/>
                </a:solidFill>
              </a:rPr>
              <a:t>країну-кредитора</a:t>
            </a:r>
            <a:r>
              <a:rPr lang="ru-RU" dirty="0" smtClean="0">
                <a:solidFill>
                  <a:srgbClr val="FF0000"/>
                </a:solidFill>
              </a:rPr>
              <a:t>. </a:t>
            </a:r>
            <a:r>
              <a:rPr lang="ru-RU" dirty="0" err="1" smtClean="0">
                <a:solidFill>
                  <a:srgbClr val="FF0000"/>
                </a:solidFill>
              </a:rPr>
              <a:t>Значно</a:t>
            </a:r>
            <a:r>
              <a:rPr lang="ru-RU" dirty="0" smtClean="0">
                <a:solidFill>
                  <a:srgbClr val="FF0000"/>
                </a:solidFill>
              </a:rPr>
              <a:t> </a:t>
            </a:r>
            <a:r>
              <a:rPr lang="ru-RU" dirty="0" err="1" smtClean="0">
                <a:solidFill>
                  <a:srgbClr val="FF0000"/>
                </a:solidFill>
              </a:rPr>
              <a:t>збільшилися</a:t>
            </a:r>
            <a:r>
              <a:rPr lang="ru-RU" dirty="0" smtClean="0">
                <a:solidFill>
                  <a:srgbClr val="FF0000"/>
                </a:solidFill>
              </a:rPr>
              <a:t> </a:t>
            </a:r>
            <a:r>
              <a:rPr lang="ru-RU" dirty="0" err="1" smtClean="0">
                <a:solidFill>
                  <a:srgbClr val="FF0000"/>
                </a:solidFill>
              </a:rPr>
              <a:t>золоті</a:t>
            </a:r>
            <a:r>
              <a:rPr lang="ru-RU" dirty="0" smtClean="0">
                <a:solidFill>
                  <a:srgbClr val="FF0000"/>
                </a:solidFill>
              </a:rPr>
              <a:t> запаси </a:t>
            </a:r>
            <a:r>
              <a:rPr lang="ru-RU" dirty="0" err="1" smtClean="0">
                <a:solidFill>
                  <a:srgbClr val="FF0000"/>
                </a:solidFill>
              </a:rPr>
              <a:t>країни</a:t>
            </a:r>
            <a:r>
              <a:rPr lang="ru-RU" dirty="0" smtClean="0">
                <a:solidFill>
                  <a:srgbClr val="FF0000"/>
                </a:solidFill>
              </a:rPr>
              <a:t>, </a:t>
            </a:r>
            <a:r>
              <a:rPr lang="ru-RU" dirty="0" err="1" smtClean="0">
                <a:solidFill>
                  <a:srgbClr val="FF0000"/>
                </a:solidFill>
              </a:rPr>
              <a:t>бо</a:t>
            </a:r>
            <a:r>
              <a:rPr lang="ru-RU" dirty="0" smtClean="0">
                <a:solidFill>
                  <a:srgbClr val="FF0000"/>
                </a:solidFill>
              </a:rPr>
              <a:t> </a:t>
            </a:r>
            <a:r>
              <a:rPr lang="ru-RU" dirty="0" err="1" smtClean="0">
                <a:solidFill>
                  <a:srgbClr val="FF0000"/>
                </a:solidFill>
              </a:rPr>
              <a:t>значна</a:t>
            </a:r>
            <a:r>
              <a:rPr lang="ru-RU" dirty="0" smtClean="0">
                <a:solidFill>
                  <a:srgbClr val="FF0000"/>
                </a:solidFill>
              </a:rPr>
              <a:t> </a:t>
            </a:r>
            <a:r>
              <a:rPr lang="ru-RU" dirty="0" err="1" smtClean="0">
                <a:solidFill>
                  <a:srgbClr val="FF0000"/>
                </a:solidFill>
              </a:rPr>
              <a:t>частина</a:t>
            </a:r>
            <a:r>
              <a:rPr lang="ru-RU" dirty="0" smtClean="0">
                <a:solidFill>
                  <a:srgbClr val="FF0000"/>
                </a:solidFill>
              </a:rPr>
              <a:t> </a:t>
            </a:r>
            <a:r>
              <a:rPr lang="ru-RU" dirty="0" err="1" smtClean="0">
                <a:solidFill>
                  <a:srgbClr val="FF0000"/>
                </a:solidFill>
              </a:rPr>
              <a:t>золо-тих</a:t>
            </a:r>
            <a:r>
              <a:rPr lang="ru-RU" dirty="0" smtClean="0">
                <a:solidFill>
                  <a:srgbClr val="FF0000"/>
                </a:solidFill>
              </a:rPr>
              <a:t> </a:t>
            </a:r>
            <a:r>
              <a:rPr lang="ru-RU" dirty="0" smtClean="0">
                <a:solidFill>
                  <a:srgbClr val="FF0000"/>
                </a:solidFill>
              </a:rPr>
              <a:t>грошей </a:t>
            </a:r>
            <a:r>
              <a:rPr lang="ru-RU" dirty="0" err="1" smtClean="0">
                <a:solidFill>
                  <a:srgbClr val="FF0000"/>
                </a:solidFill>
              </a:rPr>
              <a:t>була</a:t>
            </a:r>
            <a:r>
              <a:rPr lang="ru-RU" dirty="0" smtClean="0">
                <a:solidFill>
                  <a:srgbClr val="FF0000"/>
                </a:solidFill>
              </a:rPr>
              <a:t> </a:t>
            </a:r>
            <a:r>
              <a:rPr lang="ru-RU" dirty="0" err="1" smtClean="0">
                <a:solidFill>
                  <a:srgbClr val="FF0000"/>
                </a:solidFill>
              </a:rPr>
              <a:t>тезаврована</a:t>
            </a:r>
            <a:r>
              <a:rPr lang="ru-RU" dirty="0" smtClean="0">
                <a:solidFill>
                  <a:srgbClr val="FF0000"/>
                </a:solidFill>
              </a:rPr>
              <a:t> </a:t>
            </a:r>
            <a:r>
              <a:rPr lang="ru-RU" dirty="0" err="1" smtClean="0">
                <a:solidFill>
                  <a:srgbClr val="FF0000"/>
                </a:solidFill>
              </a:rPr>
              <a:t>приватними</a:t>
            </a:r>
            <a:r>
              <a:rPr lang="ru-RU" dirty="0" smtClean="0">
                <a:solidFill>
                  <a:srgbClr val="FF0000"/>
                </a:solidFill>
              </a:rPr>
              <a:t> </a:t>
            </a:r>
            <a:r>
              <a:rPr lang="ru-RU" dirty="0" err="1" smtClean="0">
                <a:solidFill>
                  <a:srgbClr val="FF0000"/>
                </a:solidFill>
              </a:rPr>
              <a:t>вла-сниками</a:t>
            </a:r>
            <a:r>
              <a:rPr lang="ru-RU" dirty="0" smtClean="0">
                <a:solidFill>
                  <a:srgbClr val="FF0000"/>
                </a:solidFill>
              </a:rPr>
              <a:t> </a:t>
            </a:r>
            <a:r>
              <a:rPr lang="ru-RU" dirty="0" err="1" smtClean="0">
                <a:solidFill>
                  <a:srgbClr val="FF0000"/>
                </a:solidFill>
              </a:rPr>
              <a:t>і</a:t>
            </a:r>
            <a:r>
              <a:rPr lang="ru-RU" dirty="0" smtClean="0">
                <a:solidFill>
                  <a:srgbClr val="FF0000"/>
                </a:solidFill>
              </a:rPr>
              <a:t> банками, до того ж банки вносили золото в </a:t>
            </a:r>
            <a:r>
              <a:rPr lang="ru-RU" dirty="0" err="1" smtClean="0">
                <a:solidFill>
                  <a:srgbClr val="FF0000"/>
                </a:solidFill>
              </a:rPr>
              <a:t>федеральні</a:t>
            </a:r>
            <a:r>
              <a:rPr lang="ru-RU" dirty="0" smtClean="0">
                <a:solidFill>
                  <a:srgbClr val="FF0000"/>
                </a:solidFill>
              </a:rPr>
              <a:t> </a:t>
            </a:r>
            <a:r>
              <a:rPr lang="ru-RU" dirty="0" err="1" smtClean="0">
                <a:solidFill>
                  <a:srgbClr val="FF0000"/>
                </a:solidFill>
              </a:rPr>
              <a:t>резервні</a:t>
            </a:r>
            <a:r>
              <a:rPr lang="ru-RU" dirty="0" smtClean="0">
                <a:solidFill>
                  <a:srgbClr val="FF0000"/>
                </a:solidFill>
              </a:rPr>
              <a:t> банки як </a:t>
            </a:r>
            <a:r>
              <a:rPr lang="ru-RU" dirty="0" err="1" smtClean="0">
                <a:solidFill>
                  <a:srgbClr val="FF0000"/>
                </a:solidFill>
              </a:rPr>
              <a:t>резе-рви</a:t>
            </a:r>
            <a:r>
              <a:rPr lang="ru-RU" dirty="0" smtClean="0">
                <a:solidFill>
                  <a:srgbClr val="FF0000"/>
                </a:solidFill>
              </a:rPr>
              <a:t> </a:t>
            </a:r>
            <a:r>
              <a:rPr lang="ru-RU" dirty="0" smtClean="0">
                <a:solidFill>
                  <a:srgbClr val="FF0000"/>
                </a:solidFill>
              </a:rPr>
              <a:t>за депозитами.</a:t>
            </a:r>
            <a:r>
              <a:rPr lang="en-US" dirty="0" smtClean="0">
                <a:solidFill>
                  <a:srgbClr val="FF0000"/>
                </a:solidFill>
              </a:rPr>
              <a:t> </a:t>
            </a:r>
          </a:p>
          <a:p>
            <a:r>
              <a:rPr lang="ru-RU" dirty="0" err="1" smtClean="0">
                <a:solidFill>
                  <a:srgbClr val="FF0000"/>
                </a:solidFill>
              </a:rPr>
              <a:t>Саме</a:t>
            </a:r>
            <a:r>
              <a:rPr lang="ru-RU" dirty="0" smtClean="0">
                <a:solidFill>
                  <a:srgbClr val="FF0000"/>
                </a:solidFill>
              </a:rPr>
              <a:t> </a:t>
            </a:r>
            <a:r>
              <a:rPr lang="ru-RU" dirty="0" err="1" smtClean="0">
                <a:solidFill>
                  <a:srgbClr val="FF0000"/>
                </a:solidFill>
              </a:rPr>
              <a:t>це</a:t>
            </a:r>
            <a:r>
              <a:rPr lang="ru-RU" dirty="0" smtClean="0">
                <a:solidFill>
                  <a:srgbClr val="FF0000"/>
                </a:solidFill>
              </a:rPr>
              <a:t> дозволило </a:t>
            </a:r>
            <a:r>
              <a:rPr lang="ru-RU" dirty="0" err="1" smtClean="0">
                <a:solidFill>
                  <a:srgbClr val="FF0000"/>
                </a:solidFill>
              </a:rPr>
              <a:t>забезпечити</a:t>
            </a:r>
            <a:r>
              <a:rPr lang="ru-RU" dirty="0" smtClean="0">
                <a:solidFill>
                  <a:srgbClr val="FF0000"/>
                </a:solidFill>
              </a:rPr>
              <a:t> </a:t>
            </a:r>
            <a:r>
              <a:rPr lang="ru-RU" dirty="0" err="1" smtClean="0">
                <a:solidFill>
                  <a:srgbClr val="FF0000"/>
                </a:solidFill>
              </a:rPr>
              <a:t>збереження</a:t>
            </a:r>
            <a:r>
              <a:rPr lang="ru-RU" dirty="0" smtClean="0">
                <a:solidFill>
                  <a:srgbClr val="FF0000"/>
                </a:solidFill>
              </a:rPr>
              <a:t> </a:t>
            </a:r>
            <a:r>
              <a:rPr lang="ru-RU" dirty="0" err="1" smtClean="0">
                <a:solidFill>
                  <a:srgbClr val="FF0000"/>
                </a:solidFill>
              </a:rPr>
              <a:t>вільного</a:t>
            </a:r>
            <a:r>
              <a:rPr lang="ru-RU" dirty="0" smtClean="0">
                <a:solidFill>
                  <a:srgbClr val="FF0000"/>
                </a:solidFill>
              </a:rPr>
              <a:t> </a:t>
            </a:r>
            <a:r>
              <a:rPr lang="ru-RU" dirty="0" err="1" smtClean="0">
                <a:solidFill>
                  <a:srgbClr val="FF0000"/>
                </a:solidFill>
              </a:rPr>
              <a:t>обміну</a:t>
            </a:r>
            <a:r>
              <a:rPr lang="ru-RU" dirty="0" smtClean="0">
                <a:solidFill>
                  <a:srgbClr val="FF0000"/>
                </a:solidFill>
              </a:rPr>
              <a:t> </a:t>
            </a:r>
            <a:r>
              <a:rPr lang="ru-RU" dirty="0" err="1" smtClean="0">
                <a:solidFill>
                  <a:srgbClr val="FF0000"/>
                </a:solidFill>
              </a:rPr>
              <a:t>доларових</a:t>
            </a:r>
            <a:r>
              <a:rPr lang="ru-RU" dirty="0" smtClean="0">
                <a:solidFill>
                  <a:srgbClr val="FF0000"/>
                </a:solidFill>
              </a:rPr>
              <a:t> банкнот на золото в </a:t>
            </a:r>
            <a:r>
              <a:rPr lang="ru-RU" dirty="0" err="1" smtClean="0">
                <a:solidFill>
                  <a:srgbClr val="FF0000"/>
                </a:solidFill>
              </a:rPr>
              <a:t>монетній</a:t>
            </a:r>
            <a:r>
              <a:rPr lang="ru-RU" dirty="0" smtClean="0">
                <a:solidFill>
                  <a:srgbClr val="FF0000"/>
                </a:solidFill>
              </a:rPr>
              <a:t> </a:t>
            </a:r>
            <a:r>
              <a:rPr lang="ru-RU" dirty="0" err="1" smtClean="0">
                <a:solidFill>
                  <a:srgbClr val="FF0000"/>
                </a:solidFill>
              </a:rPr>
              <a:t>формі</a:t>
            </a:r>
            <a:r>
              <a:rPr lang="ru-RU" dirty="0" smtClean="0">
                <a:solidFill>
                  <a:srgbClr val="FF0000"/>
                </a:solidFill>
              </a:rPr>
              <a:t>. З </a:t>
            </a:r>
            <a:r>
              <a:rPr lang="ru-RU" dirty="0" err="1" smtClean="0">
                <a:solidFill>
                  <a:srgbClr val="FF0000"/>
                </a:solidFill>
              </a:rPr>
              <a:t>цього</a:t>
            </a:r>
            <a:r>
              <a:rPr lang="ru-RU" dirty="0" smtClean="0">
                <a:solidFill>
                  <a:srgbClr val="FF0000"/>
                </a:solidFill>
              </a:rPr>
              <a:t> моменту </a:t>
            </a:r>
            <a:r>
              <a:rPr lang="ru-RU" dirty="0" err="1" smtClean="0">
                <a:solidFill>
                  <a:srgbClr val="FF0000"/>
                </a:solidFill>
              </a:rPr>
              <a:t>долар</a:t>
            </a:r>
            <a:r>
              <a:rPr lang="ru-RU" dirty="0" smtClean="0">
                <a:solidFill>
                  <a:srgbClr val="FF0000"/>
                </a:solidFill>
              </a:rPr>
              <a:t> </a:t>
            </a:r>
            <a:r>
              <a:rPr lang="ru-RU" dirty="0" err="1" smtClean="0">
                <a:solidFill>
                  <a:srgbClr val="FF0000"/>
                </a:solidFill>
              </a:rPr>
              <a:t>по-чав</a:t>
            </a:r>
            <a:r>
              <a:rPr lang="ru-RU" dirty="0" smtClean="0">
                <a:solidFill>
                  <a:srgbClr val="FF0000"/>
                </a:solidFill>
              </a:rPr>
              <a:t> </a:t>
            </a:r>
            <a:r>
              <a:rPr lang="ru-RU" dirty="0" err="1" smtClean="0">
                <a:solidFill>
                  <a:srgbClr val="FF0000"/>
                </a:solidFill>
              </a:rPr>
              <a:t>завойовувати</a:t>
            </a:r>
            <a:r>
              <a:rPr lang="ru-RU" dirty="0" smtClean="0">
                <a:solidFill>
                  <a:srgbClr val="FF0000"/>
                </a:solidFill>
              </a:rPr>
              <a:t> становище </a:t>
            </a:r>
            <a:r>
              <a:rPr lang="ru-RU" dirty="0" err="1" smtClean="0">
                <a:solidFill>
                  <a:srgbClr val="FF0000"/>
                </a:solidFill>
              </a:rPr>
              <a:t>міжнародної</a:t>
            </a:r>
            <a:r>
              <a:rPr lang="ru-RU" dirty="0" smtClean="0">
                <a:solidFill>
                  <a:srgbClr val="FF0000"/>
                </a:solidFill>
              </a:rPr>
              <a:t> </a:t>
            </a:r>
            <a:r>
              <a:rPr lang="ru-RU" dirty="0" err="1" smtClean="0">
                <a:solidFill>
                  <a:srgbClr val="FF0000"/>
                </a:solidFill>
              </a:rPr>
              <a:t>ро-зрахункової</a:t>
            </a:r>
            <a:r>
              <a:rPr lang="ru-RU" dirty="0" smtClean="0">
                <a:solidFill>
                  <a:srgbClr val="FF0000"/>
                </a:solidFill>
              </a:rPr>
              <a:t> </a:t>
            </a:r>
            <a:r>
              <a:rPr lang="ru-RU" dirty="0" smtClean="0">
                <a:solidFill>
                  <a:srgbClr val="FF0000"/>
                </a:solidFill>
              </a:rPr>
              <a:t>та </a:t>
            </a:r>
            <a:r>
              <a:rPr lang="ru-RU" dirty="0" err="1" smtClean="0">
                <a:solidFill>
                  <a:srgbClr val="FF0000"/>
                </a:solidFill>
              </a:rPr>
              <a:t>резервної</a:t>
            </a:r>
            <a:r>
              <a:rPr lang="ru-RU" dirty="0" smtClean="0">
                <a:solidFill>
                  <a:srgbClr val="FF0000"/>
                </a:solidFill>
              </a:rPr>
              <a:t> </a:t>
            </a:r>
            <a:r>
              <a:rPr lang="ru-RU" dirty="0" err="1" smtClean="0">
                <a:solidFill>
                  <a:srgbClr val="FF0000"/>
                </a:solidFill>
              </a:rPr>
              <a:t>валюти</a:t>
            </a:r>
            <a:r>
              <a:rPr lang="ru-RU" dirty="0" smtClean="0">
                <a:solidFill>
                  <a:srgbClr val="FF0000"/>
                </a:solidFill>
              </a:rPr>
              <a:t>. В 1922 р. на </a:t>
            </a:r>
            <a:r>
              <a:rPr lang="ru-RU" dirty="0" err="1" smtClean="0">
                <a:solidFill>
                  <a:srgbClr val="FF0000"/>
                </a:solidFill>
              </a:rPr>
              <a:t>конференції</a:t>
            </a:r>
            <a:r>
              <a:rPr lang="ru-RU" dirty="0" smtClean="0">
                <a:solidFill>
                  <a:srgbClr val="FF0000"/>
                </a:solidFill>
              </a:rPr>
              <a:t> в </a:t>
            </a:r>
            <a:r>
              <a:rPr lang="ru-RU" dirty="0" err="1" smtClean="0">
                <a:solidFill>
                  <a:srgbClr val="FF0000"/>
                </a:solidFill>
              </a:rPr>
              <a:t>Генуї</a:t>
            </a:r>
            <a:r>
              <a:rPr lang="ru-RU" dirty="0" smtClean="0">
                <a:solidFill>
                  <a:srgbClr val="FF0000"/>
                </a:solidFill>
              </a:rPr>
              <a:t> </a:t>
            </a:r>
            <a:r>
              <a:rPr lang="ru-RU" dirty="0" err="1" smtClean="0">
                <a:solidFill>
                  <a:srgbClr val="FF0000"/>
                </a:solidFill>
              </a:rPr>
              <a:t>міждержавними</a:t>
            </a:r>
            <a:r>
              <a:rPr lang="ru-RU" dirty="0" smtClean="0">
                <a:solidFill>
                  <a:srgbClr val="FF0000"/>
                </a:solidFill>
              </a:rPr>
              <a:t> </a:t>
            </a:r>
            <a:r>
              <a:rPr lang="ru-RU" dirty="0" err="1" smtClean="0">
                <a:solidFill>
                  <a:srgbClr val="FF0000"/>
                </a:solidFill>
              </a:rPr>
              <a:t>угодами</a:t>
            </a:r>
            <a:r>
              <a:rPr lang="ru-RU" dirty="0" smtClean="0">
                <a:solidFill>
                  <a:srgbClr val="FF0000"/>
                </a:solidFill>
              </a:rPr>
              <a:t> </a:t>
            </a:r>
            <a:r>
              <a:rPr lang="ru-RU" dirty="0" err="1" smtClean="0">
                <a:solidFill>
                  <a:srgbClr val="FF0000"/>
                </a:solidFill>
              </a:rPr>
              <a:t>була</a:t>
            </a:r>
            <a:r>
              <a:rPr lang="ru-RU" dirty="0" smtClean="0">
                <a:solidFill>
                  <a:srgbClr val="FF0000"/>
                </a:solidFill>
              </a:rPr>
              <a:t> створена друга </a:t>
            </a:r>
            <a:r>
              <a:rPr lang="ru-RU" dirty="0" err="1" smtClean="0">
                <a:solidFill>
                  <a:srgbClr val="FF0000"/>
                </a:solidFill>
              </a:rPr>
              <a:t>світова</a:t>
            </a:r>
            <a:r>
              <a:rPr lang="ru-RU" dirty="0" smtClean="0">
                <a:solidFill>
                  <a:srgbClr val="FF0000"/>
                </a:solidFill>
              </a:rPr>
              <a:t> </a:t>
            </a:r>
            <a:r>
              <a:rPr lang="ru-RU" dirty="0" err="1" smtClean="0">
                <a:solidFill>
                  <a:srgbClr val="FF0000"/>
                </a:solidFill>
              </a:rPr>
              <a:t>валютна</a:t>
            </a:r>
            <a:r>
              <a:rPr lang="ru-RU" dirty="0" smtClean="0">
                <a:solidFill>
                  <a:srgbClr val="FF0000"/>
                </a:solidFill>
              </a:rPr>
              <a:t> система, яка </a:t>
            </a:r>
            <a:r>
              <a:rPr lang="ru-RU" dirty="0" err="1" smtClean="0">
                <a:solidFill>
                  <a:srgbClr val="FF0000"/>
                </a:solidFill>
              </a:rPr>
              <a:t>функціонувала</a:t>
            </a:r>
            <a:r>
              <a:rPr lang="ru-RU" dirty="0" smtClean="0">
                <a:solidFill>
                  <a:srgbClr val="FF0000"/>
                </a:solidFill>
              </a:rPr>
              <a:t> на </a:t>
            </a:r>
            <a:r>
              <a:rPr lang="ru-RU" dirty="0" err="1" smtClean="0">
                <a:solidFill>
                  <a:srgbClr val="FF0000"/>
                </a:solidFill>
              </a:rPr>
              <a:t>базі</a:t>
            </a:r>
            <a:r>
              <a:rPr lang="ru-RU" dirty="0" smtClean="0">
                <a:solidFill>
                  <a:srgbClr val="FF0000"/>
                </a:solidFill>
              </a:rPr>
              <a:t> </a:t>
            </a:r>
            <a:r>
              <a:rPr lang="ru-RU" dirty="0" err="1" smtClean="0">
                <a:solidFill>
                  <a:srgbClr val="FF0000"/>
                </a:solidFill>
              </a:rPr>
              <a:t>золото-девізного</a:t>
            </a:r>
            <a:r>
              <a:rPr lang="ru-RU" dirty="0" smtClean="0">
                <a:solidFill>
                  <a:srgbClr val="FF0000"/>
                </a:solidFill>
              </a:rPr>
              <a:t> стандарту </a:t>
            </a:r>
            <a:r>
              <a:rPr lang="ru-RU" dirty="0" err="1" smtClean="0">
                <a:solidFill>
                  <a:srgbClr val="FF0000"/>
                </a:solidFill>
              </a:rPr>
              <a:t>і</a:t>
            </a:r>
            <a:r>
              <a:rPr lang="ru-RU" dirty="0" smtClean="0">
                <a:solidFill>
                  <a:srgbClr val="FF0000"/>
                </a:solidFill>
              </a:rPr>
              <a:t> валют </a:t>
            </a:r>
            <a:r>
              <a:rPr lang="ru-RU" dirty="0" err="1" smtClean="0">
                <a:solidFill>
                  <a:srgbClr val="FF0000"/>
                </a:solidFill>
              </a:rPr>
              <a:t>провідних</a:t>
            </a:r>
            <a:r>
              <a:rPr lang="ru-RU" dirty="0" smtClean="0">
                <a:solidFill>
                  <a:srgbClr val="FF0000"/>
                </a:solidFill>
              </a:rPr>
              <a:t> </a:t>
            </a:r>
            <a:r>
              <a:rPr lang="ru-RU" dirty="0" err="1" smtClean="0">
                <a:solidFill>
                  <a:srgbClr val="FF0000"/>
                </a:solidFill>
              </a:rPr>
              <a:t>країн</a:t>
            </a:r>
            <a:r>
              <a:rPr lang="ru-RU" dirty="0" smtClean="0">
                <a:solidFill>
                  <a:srgbClr val="FF0000"/>
                </a:solidFill>
              </a:rPr>
              <a:t> </a:t>
            </a:r>
            <a:r>
              <a:rPr lang="ru-RU" dirty="0" smtClean="0">
                <a:solidFill>
                  <a:srgbClr val="FF0000"/>
                </a:solidFill>
              </a:rPr>
              <a:t>- </a:t>
            </a:r>
            <a:r>
              <a:rPr lang="ru-RU" dirty="0" err="1" smtClean="0">
                <a:solidFill>
                  <a:srgbClr val="FF0000"/>
                </a:solidFill>
              </a:rPr>
              <a:t>англійсь-кому</a:t>
            </a:r>
            <a:r>
              <a:rPr lang="ru-RU" dirty="0" smtClean="0">
                <a:solidFill>
                  <a:srgbClr val="FF0000"/>
                </a:solidFill>
              </a:rPr>
              <a:t> </a:t>
            </a:r>
            <a:r>
              <a:rPr lang="ru-RU" dirty="0" err="1" smtClean="0">
                <a:solidFill>
                  <a:srgbClr val="FF0000"/>
                </a:solidFill>
              </a:rPr>
              <a:t>фунті</a:t>
            </a:r>
            <a:r>
              <a:rPr lang="ru-RU" dirty="0" smtClean="0">
                <a:solidFill>
                  <a:srgbClr val="FF0000"/>
                </a:solidFill>
              </a:rPr>
              <a:t> </a:t>
            </a:r>
            <a:r>
              <a:rPr lang="ru-RU" dirty="0" err="1" smtClean="0">
                <a:solidFill>
                  <a:srgbClr val="FF0000"/>
                </a:solidFill>
              </a:rPr>
              <a:t>стерлінгів</a:t>
            </a:r>
            <a:r>
              <a:rPr lang="ru-RU" dirty="0" smtClean="0">
                <a:solidFill>
                  <a:srgbClr val="FF0000"/>
                </a:solidFill>
              </a:rPr>
              <a:t> та </a:t>
            </a:r>
            <a:r>
              <a:rPr lang="ru-RU" dirty="0" err="1" smtClean="0">
                <a:solidFill>
                  <a:srgbClr val="FF0000"/>
                </a:solidFill>
              </a:rPr>
              <a:t>американському</a:t>
            </a:r>
            <a:r>
              <a:rPr lang="ru-RU" dirty="0" smtClean="0">
                <a:solidFill>
                  <a:srgbClr val="FF0000"/>
                </a:solidFill>
              </a:rPr>
              <a:t> </a:t>
            </a:r>
            <a:r>
              <a:rPr lang="ru-RU" dirty="0" err="1" smtClean="0">
                <a:solidFill>
                  <a:srgbClr val="FF0000"/>
                </a:solidFill>
              </a:rPr>
              <a:t>долару</a:t>
            </a:r>
            <a:r>
              <a:rPr lang="ru-RU" dirty="0" smtClean="0">
                <a:solidFill>
                  <a:srgbClr val="FF0000"/>
                </a:solidFill>
              </a:rPr>
              <a:t>.</a:t>
            </a:r>
            <a:endParaRPr lang="uk-UA" dirty="0">
              <a:solidFill>
                <a:srgbClr val="FF0000"/>
              </a:solidFill>
            </a:endParaRPr>
          </a:p>
        </p:txBody>
      </p:sp>
      <p:pic>
        <p:nvPicPr>
          <p:cNvPr id="1026" name="Picture 2" descr="http://opoccuu.com/kra.ht11.jpg"/>
          <p:cNvPicPr>
            <a:picLocks noChangeAspect="1" noChangeArrowheads="1"/>
          </p:cNvPicPr>
          <p:nvPr/>
        </p:nvPicPr>
        <p:blipFill>
          <a:blip r:embed="rId3" cstate="print"/>
          <a:srcRect/>
          <a:stretch>
            <a:fillRect/>
          </a:stretch>
        </p:blipFill>
        <p:spPr bwMode="auto">
          <a:xfrm>
            <a:off x="5715000" y="404664"/>
            <a:ext cx="3249488" cy="3943350"/>
          </a:xfrm>
          <a:prstGeom prst="rect">
            <a:avLst/>
          </a:prstGeom>
          <a:noFill/>
        </p:spPr>
      </p:pic>
      <p:pic>
        <p:nvPicPr>
          <p:cNvPr id="1028" name="Picture 4" descr="http://upload.wikimedia.org/wikipedia/commons/2/26/Bundesarchiv_Bild_183-1987-0922-500,_Wien,_Heldenplatz,_Rede_Adolf_Hitler.jpg"/>
          <p:cNvPicPr>
            <a:picLocks noChangeAspect="1" noChangeArrowheads="1"/>
          </p:cNvPicPr>
          <p:nvPr/>
        </p:nvPicPr>
        <p:blipFill>
          <a:blip r:embed="rId4" cstate="print"/>
          <a:srcRect/>
          <a:stretch>
            <a:fillRect/>
          </a:stretch>
        </p:blipFill>
        <p:spPr bwMode="auto">
          <a:xfrm>
            <a:off x="5724128" y="4437112"/>
            <a:ext cx="3240360" cy="195915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404665"/>
            <a:ext cx="8229600" cy="2304256"/>
          </a:xfrm>
          <a:solidFill>
            <a:srgbClr val="0072C6"/>
          </a:solidFill>
        </p:spPr>
        <p:txBody>
          <a:bodyPr>
            <a:normAutofit/>
          </a:bodyPr>
          <a:lstStyle/>
          <a:p>
            <a:r>
              <a:rPr lang="uk-UA" sz="2400" dirty="0" smtClean="0">
                <a:solidFill>
                  <a:schemeClr val="bg1"/>
                </a:solidFill>
              </a:rPr>
              <a:t>Світова економічна криза 1929-1933 рр. викликала значне зростання банкрутств банків, повністю підірвала довіру до банківської системи серед населення, почалось масове </a:t>
            </a:r>
            <a:r>
              <a:rPr lang="uk-UA" sz="2400" dirty="0" err="1" smtClean="0">
                <a:solidFill>
                  <a:schemeClr val="bg1"/>
                </a:solidFill>
              </a:rPr>
              <a:t>ви-лучення</a:t>
            </a:r>
            <a:r>
              <a:rPr lang="uk-UA" sz="2400" dirty="0" smtClean="0">
                <a:solidFill>
                  <a:schemeClr val="bg1"/>
                </a:solidFill>
              </a:rPr>
              <a:t> </a:t>
            </a:r>
            <a:r>
              <a:rPr lang="uk-UA" sz="2400" dirty="0" smtClean="0">
                <a:solidFill>
                  <a:schemeClr val="bg1"/>
                </a:solidFill>
              </a:rPr>
              <a:t>вкладів з банків з одночасним обміном їх на </a:t>
            </a:r>
            <a:r>
              <a:rPr lang="uk-UA" sz="2400" dirty="0" err="1" smtClean="0">
                <a:solidFill>
                  <a:schemeClr val="bg1"/>
                </a:solidFill>
              </a:rPr>
              <a:t>золо-то</a:t>
            </a:r>
            <a:r>
              <a:rPr lang="uk-UA" sz="2400" dirty="0" smtClean="0">
                <a:solidFill>
                  <a:schemeClr val="bg1"/>
                </a:solidFill>
              </a:rPr>
              <a:t>. Це змусило США в березні 1933 р. припинити </a:t>
            </a:r>
            <a:r>
              <a:rPr lang="uk-UA" sz="2400" dirty="0" err="1" smtClean="0">
                <a:solidFill>
                  <a:schemeClr val="bg1"/>
                </a:solidFill>
              </a:rPr>
              <a:t>розміню-вати</a:t>
            </a:r>
            <a:r>
              <a:rPr lang="uk-UA" sz="2400" dirty="0" smtClean="0">
                <a:solidFill>
                  <a:schemeClr val="bg1"/>
                </a:solidFill>
              </a:rPr>
              <a:t> </a:t>
            </a:r>
            <a:r>
              <a:rPr lang="uk-UA" sz="2400" dirty="0" smtClean="0">
                <a:solidFill>
                  <a:schemeClr val="bg1"/>
                </a:solidFill>
              </a:rPr>
              <a:t>банкноти на золото.</a:t>
            </a:r>
            <a:endParaRPr lang="uk-UA" sz="2400" dirty="0">
              <a:solidFill>
                <a:schemeClr val="bg1"/>
              </a:solidFill>
            </a:endParaRPr>
          </a:p>
        </p:txBody>
      </p:sp>
      <p:sp>
        <p:nvSpPr>
          <p:cNvPr id="4" name="Прямоугольник 3"/>
          <p:cNvSpPr/>
          <p:nvPr/>
        </p:nvSpPr>
        <p:spPr>
          <a:xfrm>
            <a:off x="467544" y="2780928"/>
            <a:ext cx="8208912" cy="923330"/>
          </a:xfrm>
          <a:prstGeom prst="rect">
            <a:avLst/>
          </a:prstGeom>
          <a:solidFill>
            <a:srgbClr val="FFFFFF"/>
          </a:solidFill>
        </p:spPr>
        <p:txBody>
          <a:bodyPr wrap="square">
            <a:spAutoFit/>
          </a:bodyPr>
          <a:lstStyle/>
          <a:p>
            <a:r>
              <a:rPr lang="uk-UA" dirty="0" smtClean="0">
                <a:solidFill>
                  <a:srgbClr val="002060"/>
                </a:solidFill>
              </a:rPr>
              <a:t>Погіршення економічної ситуації в світі взагалі та в США зокрема, змусило уряд піти на девальвацію власної валюти. Законом від 31 січня 1934 р. долар був </a:t>
            </a:r>
            <a:r>
              <a:rPr lang="uk-UA" dirty="0" err="1" smtClean="0">
                <a:solidFill>
                  <a:srgbClr val="002060"/>
                </a:solidFill>
              </a:rPr>
              <a:t>де-вальвований</a:t>
            </a:r>
            <a:r>
              <a:rPr lang="uk-UA" dirty="0" smtClean="0">
                <a:solidFill>
                  <a:srgbClr val="002060"/>
                </a:solidFill>
              </a:rPr>
              <a:t> </a:t>
            </a:r>
            <a:r>
              <a:rPr lang="uk-UA" dirty="0" smtClean="0">
                <a:solidFill>
                  <a:srgbClr val="002060"/>
                </a:solidFill>
              </a:rPr>
              <a:t>на 40.9%, вміст золота в доларі знизився</a:t>
            </a:r>
            <a:endParaRPr lang="uk-UA" dirty="0">
              <a:solidFill>
                <a:srgbClr val="002060"/>
              </a:solidFill>
            </a:endParaRPr>
          </a:p>
        </p:txBody>
      </p:sp>
      <p:sp>
        <p:nvSpPr>
          <p:cNvPr id="5" name="Прямоугольник 4"/>
          <p:cNvSpPr/>
          <p:nvPr/>
        </p:nvSpPr>
        <p:spPr>
          <a:xfrm>
            <a:off x="467544" y="3861048"/>
            <a:ext cx="3960440"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 </a:t>
            </a:r>
            <a:r>
              <a:rPr lang="uk-UA" sz="4800" dirty="0" smtClean="0"/>
              <a:t>з 1.50463</a:t>
            </a:r>
            <a:endParaRPr lang="uk-UA" sz="4800" dirty="0"/>
          </a:p>
        </p:txBody>
      </p:sp>
      <p:sp>
        <p:nvSpPr>
          <p:cNvPr id="6" name="Прямоугольник 5"/>
          <p:cNvSpPr/>
          <p:nvPr/>
        </p:nvSpPr>
        <p:spPr>
          <a:xfrm>
            <a:off x="4644008" y="3861048"/>
            <a:ext cx="4032448" cy="720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dirty="0" smtClean="0"/>
              <a:t>до 0.88867</a:t>
            </a:r>
            <a:r>
              <a:rPr lang="en-US" sz="4800" dirty="0" smtClean="0"/>
              <a:t>1 </a:t>
            </a:r>
            <a:endParaRPr lang="uk-UA" sz="4800" dirty="0"/>
          </a:p>
        </p:txBody>
      </p:sp>
      <p:sp>
        <p:nvSpPr>
          <p:cNvPr id="7" name="Прямоугольник 6"/>
          <p:cNvSpPr/>
          <p:nvPr/>
        </p:nvSpPr>
        <p:spPr>
          <a:xfrm>
            <a:off x="467544" y="4725144"/>
            <a:ext cx="8208912" cy="1944216"/>
          </a:xfrm>
          <a:prstGeom prst="rect">
            <a:avLst/>
          </a:prstGeom>
          <a:solidFill>
            <a:srgbClr val="03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 г. чистого золота, а </a:t>
            </a:r>
            <a:r>
              <a:rPr lang="ru-RU" dirty="0" err="1" smtClean="0"/>
              <a:t>купівельна</a:t>
            </a:r>
            <a:r>
              <a:rPr lang="ru-RU" dirty="0" smtClean="0"/>
              <a:t> </a:t>
            </a:r>
            <a:r>
              <a:rPr lang="ru-RU" dirty="0" err="1" smtClean="0"/>
              <a:t>ціна</a:t>
            </a:r>
            <a:r>
              <a:rPr lang="ru-RU" dirty="0" smtClean="0"/>
              <a:t> золота казначейством США </a:t>
            </a:r>
            <a:r>
              <a:rPr lang="ru-RU" dirty="0" err="1" smtClean="0"/>
              <a:t>відповідно</a:t>
            </a:r>
            <a:r>
              <a:rPr lang="ru-RU" dirty="0" smtClean="0"/>
              <a:t> </a:t>
            </a:r>
            <a:r>
              <a:rPr lang="ru-RU" dirty="0" err="1" smtClean="0"/>
              <a:t>збільшилась</a:t>
            </a:r>
            <a:r>
              <a:rPr lang="ru-RU" dirty="0" smtClean="0"/>
              <a:t> </a:t>
            </a:r>
            <a:r>
              <a:rPr lang="ru-RU" dirty="0" err="1" smtClean="0"/>
              <a:t>з</a:t>
            </a:r>
            <a:r>
              <a:rPr lang="ru-RU" dirty="0" smtClean="0"/>
              <a:t> 20,67 до 35 </a:t>
            </a:r>
            <a:r>
              <a:rPr lang="ru-RU" dirty="0" err="1" smtClean="0"/>
              <a:t>доларів</a:t>
            </a:r>
            <a:r>
              <a:rPr lang="ru-RU" dirty="0" smtClean="0"/>
              <a:t> за </a:t>
            </a:r>
            <a:r>
              <a:rPr lang="ru-RU" dirty="0" err="1" smtClean="0"/>
              <a:t>тройську</a:t>
            </a:r>
            <a:r>
              <a:rPr lang="ru-RU" dirty="0" smtClean="0"/>
              <a:t> </a:t>
            </a:r>
            <a:r>
              <a:rPr lang="ru-RU" dirty="0" err="1" smtClean="0"/>
              <a:t>унцію</a:t>
            </a:r>
            <a:r>
              <a:rPr lang="ru-RU" dirty="0" smtClean="0"/>
              <a:t>. </a:t>
            </a:r>
            <a:r>
              <a:rPr lang="ru-RU" dirty="0" err="1" smtClean="0"/>
              <a:t>Громадянам</a:t>
            </a:r>
            <a:r>
              <a:rPr lang="ru-RU" dirty="0" smtClean="0"/>
              <a:t> </a:t>
            </a:r>
            <a:r>
              <a:rPr lang="ru-RU" dirty="0" err="1" smtClean="0"/>
              <a:t>і</a:t>
            </a:r>
            <a:r>
              <a:rPr lang="ru-RU" dirty="0" smtClean="0"/>
              <a:t> </a:t>
            </a:r>
            <a:r>
              <a:rPr lang="ru-RU" dirty="0" err="1" smtClean="0"/>
              <a:t>юридичним</a:t>
            </a:r>
            <a:r>
              <a:rPr lang="ru-RU" dirty="0" smtClean="0"/>
              <a:t> особам в США </a:t>
            </a:r>
            <a:r>
              <a:rPr lang="ru-RU" dirty="0" err="1" smtClean="0"/>
              <a:t>було</a:t>
            </a:r>
            <a:r>
              <a:rPr lang="ru-RU" dirty="0" smtClean="0"/>
              <a:t> заборонено </a:t>
            </a:r>
            <a:r>
              <a:rPr lang="ru-RU" dirty="0" err="1" smtClean="0"/>
              <a:t>володіти</a:t>
            </a:r>
            <a:r>
              <a:rPr lang="ru-RU" dirty="0" smtClean="0"/>
              <a:t> золотом в </a:t>
            </a:r>
            <a:r>
              <a:rPr lang="ru-RU" dirty="0" err="1" smtClean="0"/>
              <a:t>монетарній</a:t>
            </a:r>
            <a:r>
              <a:rPr lang="ru-RU" dirty="0" smtClean="0"/>
              <a:t> </a:t>
            </a:r>
            <a:r>
              <a:rPr lang="ru-RU" dirty="0" err="1" smtClean="0"/>
              <a:t>формі</a:t>
            </a:r>
            <a:r>
              <a:rPr lang="ru-RU" dirty="0" smtClean="0"/>
              <a:t>. </a:t>
            </a:r>
            <a:r>
              <a:rPr lang="ru-RU" dirty="0" err="1" smtClean="0"/>
              <a:t>Розмін</a:t>
            </a:r>
            <a:r>
              <a:rPr lang="ru-RU" dirty="0" smtClean="0"/>
              <a:t> грошей на золото </a:t>
            </a:r>
            <a:r>
              <a:rPr lang="ru-RU" dirty="0" err="1" smtClean="0"/>
              <a:t>скасовувався</a:t>
            </a:r>
            <a:r>
              <a:rPr lang="ru-RU" dirty="0" smtClean="0"/>
              <a:t>. </a:t>
            </a:r>
            <a:r>
              <a:rPr lang="ru-RU" dirty="0" err="1" smtClean="0"/>
              <a:t>Девальвація</a:t>
            </a:r>
            <a:r>
              <a:rPr lang="ru-RU" dirty="0" smtClean="0"/>
              <a:t> дала </a:t>
            </a:r>
            <a:r>
              <a:rPr lang="ru-RU" dirty="0" err="1" smtClean="0"/>
              <a:t>можливість</a:t>
            </a:r>
            <a:r>
              <a:rPr lang="ru-RU" dirty="0" smtClean="0"/>
              <a:t> </a:t>
            </a:r>
            <a:r>
              <a:rPr lang="ru-RU" dirty="0" err="1" smtClean="0"/>
              <a:t>федеральним</a:t>
            </a:r>
            <a:r>
              <a:rPr lang="ru-RU" dirty="0" smtClean="0"/>
              <a:t> </a:t>
            </a:r>
            <a:r>
              <a:rPr lang="ru-RU" dirty="0" err="1" smtClean="0"/>
              <a:t>резервним</a:t>
            </a:r>
            <a:r>
              <a:rPr lang="ru-RU" dirty="0" smtClean="0"/>
              <a:t> банкам </a:t>
            </a:r>
            <a:r>
              <a:rPr lang="ru-RU" dirty="0" err="1" smtClean="0"/>
              <a:t>збільшити</a:t>
            </a:r>
            <a:r>
              <a:rPr lang="ru-RU" dirty="0" smtClean="0"/>
              <a:t> </a:t>
            </a:r>
            <a:r>
              <a:rPr lang="ru-RU" dirty="0" err="1" smtClean="0"/>
              <a:t>банкнотну</a:t>
            </a:r>
            <a:r>
              <a:rPr lang="ru-RU" dirty="0" smtClean="0"/>
              <a:t> </a:t>
            </a:r>
            <a:r>
              <a:rPr lang="ru-RU" dirty="0" err="1" smtClean="0"/>
              <a:t>емісію</a:t>
            </a:r>
            <a:r>
              <a:rPr lang="ru-RU" dirty="0" smtClean="0"/>
              <a:t> на 69% при тих самих </a:t>
            </a:r>
            <a:r>
              <a:rPr lang="ru-RU" dirty="0" err="1" smtClean="0"/>
              <a:t>золотих</a:t>
            </a:r>
            <a:r>
              <a:rPr lang="ru-RU" dirty="0" smtClean="0"/>
              <a:t> запасах, </a:t>
            </a:r>
            <a:r>
              <a:rPr lang="ru-RU" dirty="0" err="1" smtClean="0"/>
              <a:t>одночасно</a:t>
            </a:r>
            <a:r>
              <a:rPr lang="ru-RU" dirty="0" smtClean="0"/>
              <a:t> </a:t>
            </a:r>
            <a:r>
              <a:rPr lang="ru-RU" dirty="0" err="1" smtClean="0"/>
              <a:t>долар</a:t>
            </a:r>
            <a:r>
              <a:rPr lang="ru-RU" dirty="0" smtClean="0"/>
              <a:t> ставав </a:t>
            </a:r>
            <a:r>
              <a:rPr lang="ru-RU" dirty="0" err="1" smtClean="0"/>
              <a:t>більш</a:t>
            </a:r>
            <a:r>
              <a:rPr lang="ru-RU" dirty="0" smtClean="0"/>
              <a:t> дешевим для </a:t>
            </a:r>
            <a:r>
              <a:rPr lang="ru-RU" dirty="0" err="1" smtClean="0"/>
              <a:t>іноземців</a:t>
            </a:r>
            <a:r>
              <a:rPr lang="ru-RU" dirty="0" smtClean="0"/>
              <a:t>, </a:t>
            </a:r>
            <a:r>
              <a:rPr lang="ru-RU" dirty="0" err="1" smtClean="0"/>
              <a:t>що</a:t>
            </a:r>
            <a:r>
              <a:rPr lang="ru-RU" dirty="0" smtClean="0"/>
              <a:t> </a:t>
            </a:r>
            <a:r>
              <a:rPr lang="ru-RU" dirty="0" err="1" smtClean="0"/>
              <a:t>розширювало</a:t>
            </a:r>
            <a:r>
              <a:rPr lang="ru-RU" dirty="0" smtClean="0"/>
              <a:t> </a:t>
            </a:r>
            <a:r>
              <a:rPr lang="ru-RU" dirty="0" err="1" smtClean="0"/>
              <a:t>експортні</a:t>
            </a:r>
            <a:r>
              <a:rPr lang="ru-RU" dirty="0" smtClean="0"/>
              <a:t> </a:t>
            </a:r>
            <a:r>
              <a:rPr lang="ru-RU" dirty="0" err="1" smtClean="0"/>
              <a:t>можливості</a:t>
            </a:r>
            <a:endParaRPr lang="uk-UA" sz="48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contrast="38000"/>
          </a:blip>
          <a:srcRect/>
          <a:stretch>
            <a:fillRect l="-11000" r="-11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5"/>
            <a:ext cx="8229600" cy="3384375"/>
          </a:xfrm>
          <a:solidFill>
            <a:srgbClr val="D24726"/>
          </a:solidFill>
        </p:spPr>
        <p:txBody>
          <a:bodyPr>
            <a:normAutofit fontScale="55000" lnSpcReduction="20000"/>
          </a:bodyPr>
          <a:lstStyle/>
          <a:p>
            <a:r>
              <a:rPr lang="ru-RU" dirty="0" smtClean="0">
                <a:solidFill>
                  <a:schemeClr val="bg1"/>
                </a:solidFill>
              </a:rPr>
              <a:t>Закон 1934 р. про </a:t>
            </a:r>
            <a:r>
              <a:rPr lang="ru-RU" dirty="0" err="1" smtClean="0">
                <a:solidFill>
                  <a:schemeClr val="bg1"/>
                </a:solidFill>
              </a:rPr>
              <a:t>срібло</a:t>
            </a:r>
            <a:r>
              <a:rPr lang="ru-RU" dirty="0" smtClean="0">
                <a:solidFill>
                  <a:schemeClr val="bg1"/>
                </a:solidFill>
              </a:rPr>
              <a:t> </a:t>
            </a:r>
            <a:r>
              <a:rPr lang="ru-RU" dirty="0" err="1" smtClean="0">
                <a:solidFill>
                  <a:schemeClr val="bg1"/>
                </a:solidFill>
              </a:rPr>
              <a:t>вимагав</a:t>
            </a:r>
            <a:r>
              <a:rPr lang="ru-RU" dirty="0" smtClean="0">
                <a:solidFill>
                  <a:schemeClr val="bg1"/>
                </a:solidFill>
              </a:rPr>
              <a:t> </a:t>
            </a:r>
            <a:r>
              <a:rPr lang="ru-RU" dirty="0" err="1" smtClean="0">
                <a:solidFill>
                  <a:schemeClr val="bg1"/>
                </a:solidFill>
              </a:rPr>
              <a:t>від</a:t>
            </a:r>
            <a:r>
              <a:rPr lang="ru-RU" dirty="0" smtClean="0">
                <a:solidFill>
                  <a:schemeClr val="bg1"/>
                </a:solidFill>
              </a:rPr>
              <a:t> казначейства </a:t>
            </a:r>
            <a:r>
              <a:rPr lang="ru-RU" dirty="0" err="1" smtClean="0">
                <a:solidFill>
                  <a:schemeClr val="bg1"/>
                </a:solidFill>
              </a:rPr>
              <a:t>купувати</a:t>
            </a:r>
            <a:r>
              <a:rPr lang="ru-RU" dirty="0" smtClean="0">
                <a:solidFill>
                  <a:schemeClr val="bg1"/>
                </a:solidFill>
              </a:rPr>
              <a:t> </a:t>
            </a:r>
            <a:r>
              <a:rPr lang="ru-RU" dirty="0" err="1" smtClean="0">
                <a:solidFill>
                  <a:schemeClr val="bg1"/>
                </a:solidFill>
              </a:rPr>
              <a:t>срібло</a:t>
            </a:r>
            <a:r>
              <a:rPr lang="ru-RU" dirty="0" smtClean="0">
                <a:solidFill>
                  <a:schemeClr val="bg1"/>
                </a:solidFill>
              </a:rPr>
              <a:t> в </a:t>
            </a:r>
            <a:r>
              <a:rPr lang="ru-RU" dirty="0" err="1" smtClean="0">
                <a:solidFill>
                  <a:schemeClr val="bg1"/>
                </a:solidFill>
              </a:rPr>
              <a:t>країні</a:t>
            </a:r>
            <a:r>
              <a:rPr lang="ru-RU" dirty="0" smtClean="0">
                <a:solidFill>
                  <a:schemeClr val="bg1"/>
                </a:solidFill>
              </a:rPr>
              <a:t> </a:t>
            </a:r>
            <a:r>
              <a:rPr lang="ru-RU" dirty="0" err="1" smtClean="0">
                <a:solidFill>
                  <a:schemeClr val="bg1"/>
                </a:solidFill>
              </a:rPr>
              <a:t>і</a:t>
            </a:r>
            <a:r>
              <a:rPr lang="ru-RU" dirty="0" smtClean="0">
                <a:solidFill>
                  <a:schemeClr val="bg1"/>
                </a:solidFill>
              </a:rPr>
              <a:t> за кордоном до тих </a:t>
            </a:r>
            <a:r>
              <a:rPr lang="ru-RU" dirty="0" err="1" smtClean="0">
                <a:solidFill>
                  <a:schemeClr val="bg1"/>
                </a:solidFill>
              </a:rPr>
              <a:t>пір</a:t>
            </a:r>
            <a:r>
              <a:rPr lang="ru-RU" dirty="0" smtClean="0">
                <a:solidFill>
                  <a:schemeClr val="bg1"/>
                </a:solidFill>
              </a:rPr>
              <a:t>, </a:t>
            </a:r>
            <a:r>
              <a:rPr lang="ru-RU" dirty="0" err="1" smtClean="0">
                <a:solidFill>
                  <a:schemeClr val="bg1"/>
                </a:solidFill>
              </a:rPr>
              <a:t>поки</a:t>
            </a:r>
            <a:r>
              <a:rPr lang="ru-RU" dirty="0" smtClean="0">
                <a:solidFill>
                  <a:schemeClr val="bg1"/>
                </a:solidFill>
              </a:rPr>
              <a:t> запас </a:t>
            </a:r>
            <a:r>
              <a:rPr lang="ru-RU" dirty="0" err="1" smtClean="0">
                <a:solidFill>
                  <a:schemeClr val="bg1"/>
                </a:solidFill>
              </a:rPr>
              <a:t>срібла</a:t>
            </a:r>
            <a:r>
              <a:rPr lang="ru-RU" dirty="0" smtClean="0">
                <a:solidFill>
                  <a:schemeClr val="bg1"/>
                </a:solidFill>
              </a:rPr>
              <a:t> не </a:t>
            </a:r>
            <a:r>
              <a:rPr lang="ru-RU" dirty="0" err="1" smtClean="0">
                <a:solidFill>
                  <a:schemeClr val="bg1"/>
                </a:solidFill>
              </a:rPr>
              <a:t>досягне</a:t>
            </a:r>
            <a:r>
              <a:rPr lang="ru-RU" dirty="0" smtClean="0">
                <a:solidFill>
                  <a:schemeClr val="bg1"/>
                </a:solidFill>
              </a:rPr>
              <a:t> 25% </a:t>
            </a:r>
            <a:r>
              <a:rPr lang="ru-RU" dirty="0" err="1" smtClean="0">
                <a:solidFill>
                  <a:schemeClr val="bg1"/>
                </a:solidFill>
              </a:rPr>
              <a:t>загального</a:t>
            </a:r>
            <a:r>
              <a:rPr lang="ru-RU" dirty="0" smtClean="0">
                <a:solidFill>
                  <a:schemeClr val="bg1"/>
                </a:solidFill>
              </a:rPr>
              <a:t> </a:t>
            </a:r>
            <a:r>
              <a:rPr lang="ru-RU" dirty="0" err="1" smtClean="0">
                <a:solidFill>
                  <a:schemeClr val="bg1"/>
                </a:solidFill>
              </a:rPr>
              <a:t>металевого</a:t>
            </a:r>
            <a:r>
              <a:rPr lang="ru-RU" dirty="0" smtClean="0">
                <a:solidFill>
                  <a:schemeClr val="bg1"/>
                </a:solidFill>
              </a:rPr>
              <a:t> запасу. На суму </a:t>
            </a:r>
            <a:r>
              <a:rPr lang="ru-RU" dirty="0" err="1" smtClean="0">
                <a:solidFill>
                  <a:schemeClr val="bg1"/>
                </a:solidFill>
              </a:rPr>
              <a:t>закупленого</a:t>
            </a:r>
            <a:r>
              <a:rPr lang="ru-RU" dirty="0" smtClean="0">
                <a:solidFill>
                  <a:schemeClr val="bg1"/>
                </a:solidFill>
              </a:rPr>
              <a:t> </a:t>
            </a:r>
            <a:r>
              <a:rPr lang="ru-RU" dirty="0" err="1" smtClean="0">
                <a:solidFill>
                  <a:schemeClr val="bg1"/>
                </a:solidFill>
              </a:rPr>
              <a:t>срібла</a:t>
            </a:r>
            <a:r>
              <a:rPr lang="ru-RU" dirty="0" smtClean="0">
                <a:solidFill>
                  <a:schemeClr val="bg1"/>
                </a:solidFill>
              </a:rPr>
              <a:t> </a:t>
            </a:r>
            <a:r>
              <a:rPr lang="ru-RU" dirty="0" err="1" smtClean="0">
                <a:solidFill>
                  <a:schemeClr val="bg1"/>
                </a:solidFill>
              </a:rPr>
              <a:t>випускались</a:t>
            </a:r>
            <a:r>
              <a:rPr lang="ru-RU" dirty="0" smtClean="0">
                <a:solidFill>
                  <a:schemeClr val="bg1"/>
                </a:solidFill>
              </a:rPr>
              <a:t> </a:t>
            </a:r>
            <a:r>
              <a:rPr lang="ru-RU" dirty="0" err="1" smtClean="0">
                <a:solidFill>
                  <a:schemeClr val="bg1"/>
                </a:solidFill>
              </a:rPr>
              <a:t>срібні</a:t>
            </a:r>
            <a:r>
              <a:rPr lang="ru-RU" dirty="0" smtClean="0">
                <a:solidFill>
                  <a:schemeClr val="bg1"/>
                </a:solidFill>
              </a:rPr>
              <a:t> </a:t>
            </a:r>
            <a:r>
              <a:rPr lang="ru-RU" dirty="0" err="1" smtClean="0">
                <a:solidFill>
                  <a:schemeClr val="bg1"/>
                </a:solidFill>
              </a:rPr>
              <a:t>сертифікати</a:t>
            </a:r>
            <a:r>
              <a:rPr lang="ru-RU" dirty="0" smtClean="0">
                <a:solidFill>
                  <a:schemeClr val="bg1"/>
                </a:solidFill>
              </a:rPr>
              <a:t>, </a:t>
            </a:r>
            <a:r>
              <a:rPr lang="ru-RU" dirty="0" err="1" smtClean="0">
                <a:solidFill>
                  <a:schemeClr val="bg1"/>
                </a:solidFill>
              </a:rPr>
              <a:t>які</a:t>
            </a:r>
            <a:r>
              <a:rPr lang="ru-RU" dirty="0" smtClean="0">
                <a:solidFill>
                  <a:schemeClr val="bg1"/>
                </a:solidFill>
              </a:rPr>
              <a:t> стали </a:t>
            </a:r>
            <a:r>
              <a:rPr lang="ru-RU" dirty="0" err="1" smtClean="0">
                <a:solidFill>
                  <a:schemeClr val="bg1"/>
                </a:solidFill>
              </a:rPr>
              <a:t>елементом</a:t>
            </a:r>
            <a:r>
              <a:rPr lang="ru-RU" dirty="0" smtClean="0">
                <a:solidFill>
                  <a:schemeClr val="bg1"/>
                </a:solidFill>
              </a:rPr>
              <a:t> </a:t>
            </a:r>
            <a:r>
              <a:rPr lang="ru-RU" dirty="0" err="1" smtClean="0">
                <a:solidFill>
                  <a:schemeClr val="bg1"/>
                </a:solidFill>
              </a:rPr>
              <a:t>грошової</a:t>
            </a:r>
            <a:r>
              <a:rPr lang="ru-RU" dirty="0" smtClean="0">
                <a:solidFill>
                  <a:schemeClr val="bg1"/>
                </a:solidFill>
              </a:rPr>
              <a:t> </a:t>
            </a:r>
            <a:r>
              <a:rPr lang="ru-RU" dirty="0" err="1" smtClean="0">
                <a:solidFill>
                  <a:schemeClr val="bg1"/>
                </a:solidFill>
              </a:rPr>
              <a:t>маси</a:t>
            </a:r>
            <a:r>
              <a:rPr lang="ru-RU" dirty="0" smtClean="0">
                <a:solidFill>
                  <a:schemeClr val="bg1"/>
                </a:solidFill>
              </a:rPr>
              <a:t>. Формально закон </a:t>
            </a:r>
            <a:r>
              <a:rPr lang="ru-RU" dirty="0" err="1" smtClean="0">
                <a:solidFill>
                  <a:schemeClr val="bg1"/>
                </a:solidFill>
              </a:rPr>
              <a:t>був</a:t>
            </a:r>
            <a:r>
              <a:rPr lang="ru-RU" dirty="0" smtClean="0">
                <a:solidFill>
                  <a:schemeClr val="bg1"/>
                </a:solidFill>
              </a:rPr>
              <a:t> </a:t>
            </a:r>
            <a:r>
              <a:rPr lang="ru-RU" dirty="0" err="1" smtClean="0">
                <a:solidFill>
                  <a:schemeClr val="bg1"/>
                </a:solidFill>
              </a:rPr>
              <a:t>прийнятий</a:t>
            </a:r>
            <a:r>
              <a:rPr lang="ru-RU" dirty="0" smtClean="0">
                <a:solidFill>
                  <a:schemeClr val="bg1"/>
                </a:solidFill>
              </a:rPr>
              <a:t> </a:t>
            </a:r>
            <a:r>
              <a:rPr lang="ru-RU" dirty="0" err="1" smtClean="0">
                <a:solidFill>
                  <a:schemeClr val="bg1"/>
                </a:solidFill>
              </a:rPr>
              <a:t>з</a:t>
            </a:r>
            <a:r>
              <a:rPr lang="ru-RU" dirty="0" smtClean="0">
                <a:solidFill>
                  <a:schemeClr val="bg1"/>
                </a:solidFill>
              </a:rPr>
              <a:t> метою </a:t>
            </a:r>
            <a:r>
              <a:rPr lang="ru-RU" dirty="0" err="1" smtClean="0">
                <a:solidFill>
                  <a:schemeClr val="bg1"/>
                </a:solidFill>
              </a:rPr>
              <a:t>розши-рення</a:t>
            </a:r>
            <a:r>
              <a:rPr lang="ru-RU" dirty="0" smtClean="0">
                <a:solidFill>
                  <a:schemeClr val="bg1"/>
                </a:solidFill>
              </a:rPr>
              <a:t> </a:t>
            </a:r>
            <a:r>
              <a:rPr lang="ru-RU" dirty="0" err="1" smtClean="0">
                <a:solidFill>
                  <a:schemeClr val="bg1"/>
                </a:solidFill>
              </a:rPr>
              <a:t>металевої</a:t>
            </a:r>
            <a:r>
              <a:rPr lang="ru-RU" dirty="0" smtClean="0">
                <a:solidFill>
                  <a:schemeClr val="bg1"/>
                </a:solidFill>
              </a:rPr>
              <a:t> </a:t>
            </a:r>
            <a:r>
              <a:rPr lang="ru-RU" dirty="0" err="1" smtClean="0">
                <a:solidFill>
                  <a:schemeClr val="bg1"/>
                </a:solidFill>
              </a:rPr>
              <a:t>бази</a:t>
            </a:r>
            <a:r>
              <a:rPr lang="ru-RU" dirty="0" smtClean="0">
                <a:solidFill>
                  <a:schemeClr val="bg1"/>
                </a:solidFill>
              </a:rPr>
              <a:t> грошового </a:t>
            </a:r>
            <a:r>
              <a:rPr lang="ru-RU" dirty="0" err="1" smtClean="0">
                <a:solidFill>
                  <a:schemeClr val="bg1"/>
                </a:solidFill>
              </a:rPr>
              <a:t>обігу</a:t>
            </a:r>
            <a:r>
              <a:rPr lang="ru-RU" dirty="0" smtClean="0">
                <a:solidFill>
                  <a:schemeClr val="bg1"/>
                </a:solidFill>
              </a:rPr>
              <a:t>, в </a:t>
            </a:r>
            <a:r>
              <a:rPr lang="ru-RU" dirty="0" err="1" smtClean="0">
                <a:solidFill>
                  <a:schemeClr val="bg1"/>
                </a:solidFill>
              </a:rPr>
              <a:t>дійсності</a:t>
            </a:r>
            <a:r>
              <a:rPr lang="ru-RU" dirty="0" smtClean="0">
                <a:solidFill>
                  <a:schemeClr val="bg1"/>
                </a:solidFill>
              </a:rPr>
              <a:t> ж казначейство </a:t>
            </a:r>
            <a:r>
              <a:rPr lang="ru-RU" dirty="0" err="1" smtClean="0">
                <a:solidFill>
                  <a:schemeClr val="bg1"/>
                </a:solidFill>
              </a:rPr>
              <a:t>допомогло</a:t>
            </a:r>
            <a:r>
              <a:rPr lang="ru-RU" dirty="0" smtClean="0">
                <a:solidFill>
                  <a:schemeClr val="bg1"/>
                </a:solidFill>
              </a:rPr>
              <a:t> </a:t>
            </a:r>
            <a:r>
              <a:rPr lang="ru-RU" dirty="0" err="1" smtClean="0">
                <a:solidFill>
                  <a:schemeClr val="bg1"/>
                </a:solidFill>
              </a:rPr>
              <a:t>підняти</a:t>
            </a:r>
            <a:r>
              <a:rPr lang="ru-RU" dirty="0" smtClean="0">
                <a:solidFill>
                  <a:schemeClr val="bg1"/>
                </a:solidFill>
              </a:rPr>
              <a:t> </a:t>
            </a:r>
            <a:r>
              <a:rPr lang="ru-RU" dirty="0" err="1" smtClean="0">
                <a:solidFill>
                  <a:schemeClr val="bg1"/>
                </a:solidFill>
              </a:rPr>
              <a:t>ціну</a:t>
            </a:r>
            <a:r>
              <a:rPr lang="ru-RU" dirty="0" smtClean="0">
                <a:solidFill>
                  <a:schemeClr val="bg1"/>
                </a:solidFill>
              </a:rPr>
              <a:t> на </a:t>
            </a:r>
            <a:r>
              <a:rPr lang="ru-RU" dirty="0" err="1" smtClean="0">
                <a:solidFill>
                  <a:schemeClr val="bg1"/>
                </a:solidFill>
              </a:rPr>
              <a:t>срібло</a:t>
            </a:r>
            <a:r>
              <a:rPr lang="ru-RU" dirty="0" smtClean="0">
                <a:solidFill>
                  <a:schemeClr val="bg1"/>
                </a:solidFill>
              </a:rPr>
              <a:t>, яка в 1932 р. впала до 25 </a:t>
            </a:r>
            <a:r>
              <a:rPr lang="ru-RU" dirty="0" err="1" smtClean="0">
                <a:solidFill>
                  <a:schemeClr val="bg1"/>
                </a:solidFill>
              </a:rPr>
              <a:t>центів</a:t>
            </a:r>
            <a:r>
              <a:rPr lang="ru-RU" dirty="0" smtClean="0">
                <a:solidFill>
                  <a:schemeClr val="bg1"/>
                </a:solidFill>
              </a:rPr>
              <a:t> за </a:t>
            </a:r>
            <a:r>
              <a:rPr lang="ru-RU" dirty="0" err="1" smtClean="0">
                <a:solidFill>
                  <a:schemeClr val="bg1"/>
                </a:solidFill>
              </a:rPr>
              <a:t>унцію</a:t>
            </a:r>
            <a:r>
              <a:rPr lang="ru-RU" dirty="0" smtClean="0">
                <a:solidFill>
                  <a:schemeClr val="bg1"/>
                </a:solidFill>
              </a:rPr>
              <a:t>. </a:t>
            </a:r>
            <a:r>
              <a:rPr lang="ru-RU" dirty="0" err="1" smtClean="0">
                <a:solidFill>
                  <a:schemeClr val="bg1"/>
                </a:solidFill>
              </a:rPr>
              <a:t>Казначей-ство</a:t>
            </a:r>
            <a:r>
              <a:rPr lang="ru-RU" dirty="0" smtClean="0">
                <a:solidFill>
                  <a:schemeClr val="bg1"/>
                </a:solidFill>
              </a:rPr>
              <a:t>, </a:t>
            </a:r>
            <a:r>
              <a:rPr lang="ru-RU" dirty="0" err="1" smtClean="0">
                <a:solidFill>
                  <a:schemeClr val="bg1"/>
                </a:solidFill>
              </a:rPr>
              <a:t>щоб</a:t>
            </a:r>
            <a:r>
              <a:rPr lang="ru-RU" dirty="0" smtClean="0">
                <a:solidFill>
                  <a:schemeClr val="bg1"/>
                </a:solidFill>
              </a:rPr>
              <a:t> </a:t>
            </a:r>
            <a:r>
              <a:rPr lang="ru-RU" dirty="0" err="1" smtClean="0">
                <a:solidFill>
                  <a:schemeClr val="bg1"/>
                </a:solidFill>
              </a:rPr>
              <a:t>досягти</a:t>
            </a:r>
            <a:r>
              <a:rPr lang="ru-RU" dirty="0" smtClean="0">
                <a:solidFill>
                  <a:schemeClr val="bg1"/>
                </a:solidFill>
              </a:rPr>
              <a:t> </a:t>
            </a:r>
            <a:r>
              <a:rPr lang="ru-RU" dirty="0" err="1" smtClean="0">
                <a:solidFill>
                  <a:schemeClr val="bg1"/>
                </a:solidFill>
              </a:rPr>
              <a:t>необхідної</a:t>
            </a:r>
            <a:r>
              <a:rPr lang="ru-RU" dirty="0" smtClean="0">
                <a:solidFill>
                  <a:schemeClr val="bg1"/>
                </a:solidFill>
              </a:rPr>
              <a:t> </a:t>
            </a:r>
            <a:r>
              <a:rPr lang="ru-RU" dirty="0" err="1" smtClean="0">
                <a:solidFill>
                  <a:schemeClr val="bg1"/>
                </a:solidFill>
              </a:rPr>
              <a:t>норми</a:t>
            </a:r>
            <a:r>
              <a:rPr lang="ru-RU" dirty="0" smtClean="0">
                <a:solidFill>
                  <a:schemeClr val="bg1"/>
                </a:solidFill>
              </a:rPr>
              <a:t>, </a:t>
            </a:r>
            <a:r>
              <a:rPr lang="ru-RU" dirty="0" err="1" smtClean="0">
                <a:solidFill>
                  <a:schemeClr val="bg1"/>
                </a:solidFill>
              </a:rPr>
              <a:t>скуповувало</a:t>
            </a:r>
            <a:r>
              <a:rPr lang="ru-RU" dirty="0" smtClean="0">
                <a:solidFill>
                  <a:schemeClr val="bg1"/>
                </a:solidFill>
              </a:rPr>
              <a:t> за </a:t>
            </a:r>
            <a:r>
              <a:rPr lang="ru-RU" dirty="0" err="1" smtClean="0">
                <a:solidFill>
                  <a:schemeClr val="bg1"/>
                </a:solidFill>
              </a:rPr>
              <a:t>ціною</a:t>
            </a:r>
            <a:r>
              <a:rPr lang="ru-RU" dirty="0" smtClean="0">
                <a:solidFill>
                  <a:schemeClr val="bg1"/>
                </a:solidFill>
              </a:rPr>
              <a:t> 64-90 </a:t>
            </a:r>
            <a:r>
              <a:rPr lang="ru-RU" dirty="0" err="1" smtClean="0">
                <a:solidFill>
                  <a:schemeClr val="bg1"/>
                </a:solidFill>
              </a:rPr>
              <a:t>центів</a:t>
            </a:r>
            <a:r>
              <a:rPr lang="ru-RU" dirty="0" smtClean="0">
                <a:solidFill>
                  <a:schemeClr val="bg1"/>
                </a:solidFill>
              </a:rPr>
              <a:t> за </a:t>
            </a:r>
            <a:r>
              <a:rPr lang="ru-RU" dirty="0" err="1" smtClean="0">
                <a:solidFill>
                  <a:schemeClr val="bg1"/>
                </a:solidFill>
              </a:rPr>
              <a:t>унцію</a:t>
            </a:r>
            <a:r>
              <a:rPr lang="ru-RU" dirty="0" smtClean="0">
                <a:solidFill>
                  <a:schemeClr val="bg1"/>
                </a:solidFill>
              </a:rPr>
              <a:t> все </a:t>
            </a:r>
            <a:r>
              <a:rPr lang="ru-RU" dirty="0" err="1" smtClean="0">
                <a:solidFill>
                  <a:schemeClr val="bg1"/>
                </a:solidFill>
              </a:rPr>
              <a:t>срібло</a:t>
            </a:r>
            <a:r>
              <a:rPr lang="ru-RU" dirty="0" smtClean="0">
                <a:solidFill>
                  <a:schemeClr val="bg1"/>
                </a:solidFill>
              </a:rPr>
              <a:t>, яке </a:t>
            </a:r>
            <a:r>
              <a:rPr lang="ru-RU" dirty="0" err="1" smtClean="0">
                <a:solidFill>
                  <a:schemeClr val="bg1"/>
                </a:solidFill>
              </a:rPr>
              <a:t>добувалось</a:t>
            </a:r>
            <a:r>
              <a:rPr lang="ru-RU" dirty="0" smtClean="0">
                <a:solidFill>
                  <a:schemeClr val="bg1"/>
                </a:solidFill>
              </a:rPr>
              <a:t> в США.</a:t>
            </a:r>
          </a:p>
          <a:p>
            <a:r>
              <a:rPr lang="ru-RU" dirty="0" err="1" smtClean="0">
                <a:solidFill>
                  <a:schemeClr val="bg1"/>
                </a:solidFill>
              </a:rPr>
              <a:t>Офіційна</a:t>
            </a:r>
            <a:r>
              <a:rPr lang="ru-RU" dirty="0" smtClean="0">
                <a:solidFill>
                  <a:schemeClr val="bg1"/>
                </a:solidFill>
              </a:rPr>
              <a:t> </a:t>
            </a:r>
            <a:r>
              <a:rPr lang="ru-RU" dirty="0" err="1" smtClean="0">
                <a:solidFill>
                  <a:schemeClr val="bg1"/>
                </a:solidFill>
              </a:rPr>
              <a:t>ціна</a:t>
            </a:r>
            <a:r>
              <a:rPr lang="ru-RU" dirty="0" smtClean="0">
                <a:solidFill>
                  <a:schemeClr val="bg1"/>
                </a:solidFill>
              </a:rPr>
              <a:t> на золото (35 </a:t>
            </a:r>
            <a:r>
              <a:rPr lang="ru-RU" dirty="0" err="1" smtClean="0">
                <a:solidFill>
                  <a:schemeClr val="bg1"/>
                </a:solidFill>
              </a:rPr>
              <a:t>доларів</a:t>
            </a:r>
            <a:r>
              <a:rPr lang="ru-RU" dirty="0" smtClean="0">
                <a:solidFill>
                  <a:schemeClr val="bg1"/>
                </a:solidFill>
              </a:rPr>
              <a:t> за </a:t>
            </a:r>
            <a:r>
              <a:rPr lang="ru-RU" dirty="0" err="1" smtClean="0">
                <a:solidFill>
                  <a:schemeClr val="bg1"/>
                </a:solidFill>
              </a:rPr>
              <a:t>тройську</a:t>
            </a:r>
            <a:r>
              <a:rPr lang="ru-RU" dirty="0" smtClean="0">
                <a:solidFill>
                  <a:schemeClr val="bg1"/>
                </a:solidFill>
              </a:rPr>
              <a:t> </a:t>
            </a:r>
            <a:r>
              <a:rPr lang="ru-RU" dirty="0" err="1" smtClean="0">
                <a:solidFill>
                  <a:schemeClr val="bg1"/>
                </a:solidFill>
              </a:rPr>
              <a:t>унцію</a:t>
            </a:r>
            <a:r>
              <a:rPr lang="ru-RU" dirty="0" smtClean="0">
                <a:solidFill>
                  <a:schemeClr val="bg1"/>
                </a:solidFill>
              </a:rPr>
              <a:t>) </a:t>
            </a:r>
            <a:r>
              <a:rPr lang="ru-RU" dirty="0" err="1" smtClean="0">
                <a:solidFill>
                  <a:schemeClr val="bg1"/>
                </a:solidFill>
              </a:rPr>
              <a:t>довгий</a:t>
            </a:r>
            <a:r>
              <a:rPr lang="ru-RU" dirty="0" smtClean="0">
                <a:solidFill>
                  <a:schemeClr val="bg1"/>
                </a:solidFill>
              </a:rPr>
              <a:t> час </a:t>
            </a:r>
            <a:r>
              <a:rPr lang="ru-RU" dirty="0" err="1" smtClean="0">
                <a:solidFill>
                  <a:schemeClr val="bg1"/>
                </a:solidFill>
              </a:rPr>
              <a:t>була</a:t>
            </a:r>
            <a:r>
              <a:rPr lang="ru-RU" dirty="0" smtClean="0">
                <a:solidFill>
                  <a:schemeClr val="bg1"/>
                </a:solidFill>
              </a:rPr>
              <a:t> </a:t>
            </a:r>
            <a:r>
              <a:rPr lang="ru-RU" dirty="0" err="1" smtClean="0">
                <a:solidFill>
                  <a:schemeClr val="bg1"/>
                </a:solidFill>
              </a:rPr>
              <a:t>об'єк-том</a:t>
            </a:r>
            <a:r>
              <a:rPr lang="ru-RU" dirty="0" smtClean="0">
                <a:solidFill>
                  <a:schemeClr val="bg1"/>
                </a:solidFill>
              </a:rPr>
              <a:t> </a:t>
            </a:r>
            <a:r>
              <a:rPr lang="ru-RU" dirty="0" smtClean="0">
                <a:solidFill>
                  <a:schemeClr val="bg1"/>
                </a:solidFill>
              </a:rPr>
              <a:t>державного </a:t>
            </a:r>
            <a:r>
              <a:rPr lang="ru-RU" dirty="0" err="1" smtClean="0">
                <a:solidFill>
                  <a:schemeClr val="bg1"/>
                </a:solidFill>
              </a:rPr>
              <a:t>регулювання</a:t>
            </a:r>
            <a:r>
              <a:rPr lang="ru-RU" dirty="0" smtClean="0">
                <a:solidFill>
                  <a:schemeClr val="bg1"/>
                </a:solidFill>
              </a:rPr>
              <a:t> США для </a:t>
            </a:r>
            <a:r>
              <a:rPr lang="ru-RU" dirty="0" err="1" smtClean="0">
                <a:solidFill>
                  <a:schemeClr val="bg1"/>
                </a:solidFill>
              </a:rPr>
              <a:t>підтримки</a:t>
            </a:r>
            <a:r>
              <a:rPr lang="ru-RU" dirty="0" smtClean="0">
                <a:solidFill>
                  <a:schemeClr val="bg1"/>
                </a:solidFill>
              </a:rPr>
              <a:t> </a:t>
            </a:r>
            <a:r>
              <a:rPr lang="ru-RU" dirty="0" err="1" smtClean="0">
                <a:solidFill>
                  <a:schemeClr val="bg1"/>
                </a:solidFill>
              </a:rPr>
              <a:t>незмінного</a:t>
            </a:r>
            <a:r>
              <a:rPr lang="ru-RU" dirty="0" smtClean="0">
                <a:solidFill>
                  <a:schemeClr val="bg1"/>
                </a:solidFill>
              </a:rPr>
              <a:t> золотого </a:t>
            </a:r>
            <a:r>
              <a:rPr lang="ru-RU" dirty="0" err="1" smtClean="0">
                <a:solidFill>
                  <a:schemeClr val="bg1"/>
                </a:solidFill>
              </a:rPr>
              <a:t>вмісту</a:t>
            </a:r>
            <a:r>
              <a:rPr lang="ru-RU" dirty="0" smtClean="0">
                <a:solidFill>
                  <a:schemeClr val="bg1"/>
                </a:solidFill>
              </a:rPr>
              <a:t> </a:t>
            </a:r>
            <a:r>
              <a:rPr lang="ru-RU" dirty="0" err="1" smtClean="0">
                <a:solidFill>
                  <a:schemeClr val="bg1"/>
                </a:solidFill>
              </a:rPr>
              <a:t>американської</a:t>
            </a:r>
            <a:r>
              <a:rPr lang="ru-RU" dirty="0" smtClean="0">
                <a:solidFill>
                  <a:schemeClr val="bg1"/>
                </a:solidFill>
              </a:rPr>
              <a:t> </a:t>
            </a:r>
            <a:r>
              <a:rPr lang="ru-RU" dirty="0" err="1" smtClean="0">
                <a:solidFill>
                  <a:schemeClr val="bg1"/>
                </a:solidFill>
              </a:rPr>
              <a:t>валюти</a:t>
            </a:r>
            <a:r>
              <a:rPr lang="ru-RU" dirty="0" smtClean="0">
                <a:solidFill>
                  <a:schemeClr val="bg1"/>
                </a:solidFill>
              </a:rPr>
              <a:t>. </a:t>
            </a:r>
            <a:r>
              <a:rPr lang="ru-RU" dirty="0" err="1" smtClean="0">
                <a:solidFill>
                  <a:schemeClr val="bg1"/>
                </a:solidFill>
              </a:rPr>
              <a:t>Проте</a:t>
            </a:r>
            <a:r>
              <a:rPr lang="ru-RU" dirty="0" smtClean="0">
                <a:solidFill>
                  <a:schemeClr val="bg1"/>
                </a:solidFill>
              </a:rPr>
              <a:t> до </a:t>
            </a:r>
            <a:r>
              <a:rPr lang="ru-RU" dirty="0" err="1" smtClean="0">
                <a:solidFill>
                  <a:schemeClr val="bg1"/>
                </a:solidFill>
              </a:rPr>
              <a:t>другої</a:t>
            </a:r>
            <a:r>
              <a:rPr lang="ru-RU" dirty="0" smtClean="0">
                <a:solidFill>
                  <a:schemeClr val="bg1"/>
                </a:solidFill>
              </a:rPr>
              <a:t> </a:t>
            </a:r>
            <a:r>
              <a:rPr lang="ru-RU" dirty="0" err="1" smtClean="0">
                <a:solidFill>
                  <a:schemeClr val="bg1"/>
                </a:solidFill>
              </a:rPr>
              <a:t>світової</a:t>
            </a:r>
            <a:r>
              <a:rPr lang="ru-RU" dirty="0" smtClean="0">
                <a:solidFill>
                  <a:schemeClr val="bg1"/>
                </a:solidFill>
              </a:rPr>
              <a:t> </a:t>
            </a:r>
            <a:r>
              <a:rPr lang="ru-RU" dirty="0" err="1" smtClean="0">
                <a:solidFill>
                  <a:schemeClr val="bg1"/>
                </a:solidFill>
              </a:rPr>
              <a:t>війни</a:t>
            </a:r>
            <a:r>
              <a:rPr lang="ru-RU" dirty="0" smtClean="0">
                <a:solidFill>
                  <a:schemeClr val="bg1"/>
                </a:solidFill>
              </a:rPr>
              <a:t> </a:t>
            </a:r>
            <a:r>
              <a:rPr lang="ru-RU" dirty="0" err="1" smtClean="0">
                <a:solidFill>
                  <a:schemeClr val="bg1"/>
                </a:solidFill>
              </a:rPr>
              <a:t>долар</a:t>
            </a:r>
            <a:r>
              <a:rPr lang="ru-RU" dirty="0" smtClean="0">
                <a:solidFill>
                  <a:schemeClr val="bg1"/>
                </a:solidFill>
              </a:rPr>
              <a:t> в </a:t>
            </a:r>
            <a:r>
              <a:rPr lang="ru-RU" dirty="0" err="1" smtClean="0">
                <a:solidFill>
                  <a:schemeClr val="bg1"/>
                </a:solidFill>
              </a:rPr>
              <a:t>якості</a:t>
            </a:r>
            <a:r>
              <a:rPr lang="ru-RU" dirty="0" smtClean="0">
                <a:solidFill>
                  <a:schemeClr val="bg1"/>
                </a:solidFill>
              </a:rPr>
              <a:t> </a:t>
            </a:r>
            <a:r>
              <a:rPr lang="ru-RU" dirty="0" err="1" smtClean="0">
                <a:solidFill>
                  <a:schemeClr val="bg1"/>
                </a:solidFill>
              </a:rPr>
              <a:t>резервної</a:t>
            </a:r>
            <a:r>
              <a:rPr lang="ru-RU" dirty="0" smtClean="0">
                <a:solidFill>
                  <a:schemeClr val="bg1"/>
                </a:solidFill>
              </a:rPr>
              <a:t> </a:t>
            </a:r>
            <a:r>
              <a:rPr lang="ru-RU" dirty="0" err="1" smtClean="0">
                <a:solidFill>
                  <a:schemeClr val="bg1"/>
                </a:solidFill>
              </a:rPr>
              <a:t>валюти</a:t>
            </a:r>
            <a:r>
              <a:rPr lang="ru-RU" dirty="0" smtClean="0">
                <a:solidFill>
                  <a:schemeClr val="bg1"/>
                </a:solidFill>
              </a:rPr>
              <a:t> </a:t>
            </a:r>
            <a:r>
              <a:rPr lang="ru-RU" dirty="0" err="1" smtClean="0">
                <a:solidFill>
                  <a:schemeClr val="bg1"/>
                </a:solidFill>
              </a:rPr>
              <a:t>використовувався</a:t>
            </a:r>
            <a:r>
              <a:rPr lang="ru-RU" dirty="0" smtClean="0">
                <a:solidFill>
                  <a:schemeClr val="bg1"/>
                </a:solidFill>
              </a:rPr>
              <a:t> </a:t>
            </a:r>
            <a:r>
              <a:rPr lang="ru-RU" dirty="0" err="1" smtClean="0">
                <a:solidFill>
                  <a:schemeClr val="bg1"/>
                </a:solidFill>
              </a:rPr>
              <a:t>головним</a:t>
            </a:r>
            <a:r>
              <a:rPr lang="ru-RU" dirty="0" smtClean="0">
                <a:solidFill>
                  <a:schemeClr val="bg1"/>
                </a:solidFill>
              </a:rPr>
              <a:t> чином </a:t>
            </a:r>
            <a:r>
              <a:rPr lang="ru-RU" dirty="0" err="1" smtClean="0">
                <a:solidFill>
                  <a:schemeClr val="bg1"/>
                </a:solidFill>
              </a:rPr>
              <a:t>країнами</a:t>
            </a:r>
            <a:r>
              <a:rPr lang="ru-RU" dirty="0" smtClean="0">
                <a:solidFill>
                  <a:schemeClr val="bg1"/>
                </a:solidFill>
              </a:rPr>
              <a:t> </a:t>
            </a:r>
            <a:r>
              <a:rPr lang="ru-RU" dirty="0" err="1" smtClean="0">
                <a:solidFill>
                  <a:schemeClr val="bg1"/>
                </a:solidFill>
              </a:rPr>
              <a:t>американського</a:t>
            </a:r>
            <a:r>
              <a:rPr lang="ru-RU" dirty="0" smtClean="0">
                <a:solidFill>
                  <a:schemeClr val="bg1"/>
                </a:solidFill>
              </a:rPr>
              <a:t> </a:t>
            </a:r>
            <a:r>
              <a:rPr lang="ru-RU" dirty="0" err="1" smtClean="0">
                <a:solidFill>
                  <a:schemeClr val="bg1"/>
                </a:solidFill>
              </a:rPr>
              <a:t>контине-нту</a:t>
            </a:r>
            <a:r>
              <a:rPr lang="ru-RU" dirty="0" smtClean="0">
                <a:solidFill>
                  <a:schemeClr val="bg1"/>
                </a:solidFill>
              </a:rPr>
              <a:t>, а в </a:t>
            </a:r>
            <a:r>
              <a:rPr lang="ru-RU" dirty="0" err="1" smtClean="0">
                <a:solidFill>
                  <a:schemeClr val="bg1"/>
                </a:solidFill>
              </a:rPr>
              <a:t>ролі</a:t>
            </a:r>
            <a:r>
              <a:rPr lang="ru-RU" dirty="0" smtClean="0">
                <a:solidFill>
                  <a:schemeClr val="bg1"/>
                </a:solidFill>
              </a:rPr>
              <a:t> </a:t>
            </a:r>
            <a:r>
              <a:rPr lang="ru-RU" dirty="0" err="1" smtClean="0">
                <a:solidFill>
                  <a:schemeClr val="bg1"/>
                </a:solidFill>
              </a:rPr>
              <a:t>міжнародної</a:t>
            </a:r>
            <a:r>
              <a:rPr lang="ru-RU" dirty="0" smtClean="0">
                <a:solidFill>
                  <a:schemeClr val="bg1"/>
                </a:solidFill>
              </a:rPr>
              <a:t> </a:t>
            </a:r>
            <a:r>
              <a:rPr lang="ru-RU" dirty="0" err="1" smtClean="0">
                <a:solidFill>
                  <a:schemeClr val="bg1"/>
                </a:solidFill>
              </a:rPr>
              <a:t>розрахункової</a:t>
            </a:r>
            <a:r>
              <a:rPr lang="ru-RU" dirty="0" smtClean="0">
                <a:solidFill>
                  <a:schemeClr val="bg1"/>
                </a:solidFill>
              </a:rPr>
              <a:t> та </a:t>
            </a:r>
            <a:r>
              <a:rPr lang="ru-RU" dirty="0" err="1" smtClean="0">
                <a:solidFill>
                  <a:schemeClr val="bg1"/>
                </a:solidFill>
              </a:rPr>
              <a:t>резервної</a:t>
            </a:r>
            <a:r>
              <a:rPr lang="ru-RU" dirty="0" smtClean="0">
                <a:solidFill>
                  <a:schemeClr val="bg1"/>
                </a:solidFill>
              </a:rPr>
              <a:t> </a:t>
            </a:r>
            <a:r>
              <a:rPr lang="ru-RU" dirty="0" err="1" smtClean="0">
                <a:solidFill>
                  <a:schemeClr val="bg1"/>
                </a:solidFill>
              </a:rPr>
              <a:t>валюти</a:t>
            </a:r>
            <a:r>
              <a:rPr lang="ru-RU" dirty="0" smtClean="0">
                <a:solidFill>
                  <a:schemeClr val="bg1"/>
                </a:solidFill>
              </a:rPr>
              <a:t> </a:t>
            </a:r>
            <a:r>
              <a:rPr lang="ru-RU" dirty="0" err="1" smtClean="0">
                <a:solidFill>
                  <a:schemeClr val="bg1"/>
                </a:solidFill>
              </a:rPr>
              <a:t>займав</a:t>
            </a:r>
            <a:r>
              <a:rPr lang="ru-RU" dirty="0" smtClean="0">
                <a:solidFill>
                  <a:schemeClr val="bg1"/>
                </a:solidFill>
              </a:rPr>
              <a:t> </a:t>
            </a:r>
            <a:r>
              <a:rPr lang="ru-RU" dirty="0" err="1" smtClean="0">
                <a:solidFill>
                  <a:schemeClr val="bg1"/>
                </a:solidFill>
              </a:rPr>
              <a:t>лише</a:t>
            </a:r>
            <a:r>
              <a:rPr lang="ru-RU" dirty="0" smtClean="0">
                <a:solidFill>
                  <a:schemeClr val="bg1"/>
                </a:solidFill>
              </a:rPr>
              <a:t> друге </a:t>
            </a:r>
            <a:r>
              <a:rPr lang="ru-RU" dirty="0" err="1" smtClean="0">
                <a:solidFill>
                  <a:schemeClr val="bg1"/>
                </a:solidFill>
              </a:rPr>
              <a:t>місце</a:t>
            </a:r>
            <a:r>
              <a:rPr lang="ru-RU" dirty="0" smtClean="0">
                <a:solidFill>
                  <a:schemeClr val="bg1"/>
                </a:solidFill>
              </a:rPr>
              <a:t> - </a:t>
            </a:r>
            <a:r>
              <a:rPr lang="ru-RU" dirty="0" err="1" smtClean="0">
                <a:solidFill>
                  <a:schemeClr val="bg1"/>
                </a:solidFill>
              </a:rPr>
              <a:t>після</a:t>
            </a:r>
            <a:r>
              <a:rPr lang="ru-RU" dirty="0" smtClean="0">
                <a:solidFill>
                  <a:schemeClr val="bg1"/>
                </a:solidFill>
              </a:rPr>
              <a:t> </a:t>
            </a:r>
            <a:r>
              <a:rPr lang="ru-RU" dirty="0" err="1" smtClean="0">
                <a:solidFill>
                  <a:schemeClr val="bg1"/>
                </a:solidFill>
              </a:rPr>
              <a:t>англійського</a:t>
            </a:r>
            <a:r>
              <a:rPr lang="ru-RU" dirty="0" smtClean="0">
                <a:solidFill>
                  <a:schemeClr val="bg1"/>
                </a:solidFill>
              </a:rPr>
              <a:t> фунта </a:t>
            </a:r>
            <a:r>
              <a:rPr lang="ru-RU" dirty="0" err="1" smtClean="0">
                <a:solidFill>
                  <a:schemeClr val="bg1"/>
                </a:solidFill>
              </a:rPr>
              <a:t>стерлінгів</a:t>
            </a:r>
            <a:r>
              <a:rPr lang="ru-RU" dirty="0" smtClean="0">
                <a:solidFill>
                  <a:schemeClr val="bg1"/>
                </a:solidFill>
              </a:rPr>
              <a:t>.</a:t>
            </a:r>
          </a:p>
          <a:p>
            <a:endParaRPr lang="uk-UA" dirty="0"/>
          </a:p>
        </p:txBody>
      </p:sp>
      <p:pic>
        <p:nvPicPr>
          <p:cNvPr id="48130" name="Picture 2" descr="http://www.philadelphiafed.org/education/teachers/publications/symbols-on-american-money/_images/17_1896-silver-certificate.jpg"/>
          <p:cNvPicPr>
            <a:picLocks noChangeAspect="1" noChangeArrowheads="1"/>
          </p:cNvPicPr>
          <p:nvPr/>
        </p:nvPicPr>
        <p:blipFill>
          <a:blip r:embed="rId3" cstate="print"/>
          <a:srcRect/>
          <a:stretch>
            <a:fillRect/>
          </a:stretch>
        </p:blipFill>
        <p:spPr bwMode="auto">
          <a:xfrm>
            <a:off x="1259632" y="3861048"/>
            <a:ext cx="6408712" cy="270837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2000" r="-2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DC4FAD"/>
          </a:solidFill>
        </p:spPr>
        <p:txBody>
          <a:bodyPr>
            <a:noAutofit/>
          </a:bodyPr>
          <a:lstStyle/>
          <a:p>
            <a:r>
              <a:rPr lang="ru-RU" sz="3200" dirty="0" err="1">
                <a:solidFill>
                  <a:schemeClr val="bg1"/>
                </a:solidFill>
              </a:rPr>
              <a:t>Металеві</a:t>
            </a:r>
            <a:r>
              <a:rPr lang="ru-RU" sz="3200" dirty="0">
                <a:solidFill>
                  <a:schemeClr val="bg1"/>
                </a:solidFill>
              </a:rPr>
              <a:t> </a:t>
            </a:r>
            <a:r>
              <a:rPr lang="ru-RU" sz="3200" dirty="0" err="1">
                <a:solidFill>
                  <a:schemeClr val="bg1"/>
                </a:solidFill>
              </a:rPr>
              <a:t>грошові</a:t>
            </a:r>
            <a:r>
              <a:rPr lang="ru-RU" sz="3200" dirty="0">
                <a:solidFill>
                  <a:schemeClr val="bg1"/>
                </a:solidFill>
              </a:rPr>
              <a:t> </a:t>
            </a:r>
            <a:r>
              <a:rPr lang="ru-RU" sz="3200" dirty="0" err="1">
                <a:solidFill>
                  <a:schemeClr val="bg1"/>
                </a:solidFill>
              </a:rPr>
              <a:t>системи</a:t>
            </a:r>
            <a:r>
              <a:rPr lang="ru-RU" sz="3200" dirty="0">
                <a:solidFill>
                  <a:schemeClr val="bg1"/>
                </a:solidFill>
              </a:rPr>
              <a:t> </a:t>
            </a:r>
            <a:r>
              <a:rPr lang="ru-RU" sz="3200" dirty="0" err="1">
                <a:solidFill>
                  <a:schemeClr val="bg1"/>
                </a:solidFill>
              </a:rPr>
              <a:t>виступали</a:t>
            </a:r>
            <a:r>
              <a:rPr lang="ru-RU" sz="3200" dirty="0">
                <a:solidFill>
                  <a:schemeClr val="bg1"/>
                </a:solidFill>
              </a:rPr>
              <a:t> у формах </a:t>
            </a:r>
            <a:r>
              <a:rPr lang="ru-RU" sz="3200" dirty="0" err="1">
                <a:solidFill>
                  <a:schemeClr val="bg1"/>
                </a:solidFill>
              </a:rPr>
              <a:t>біметалізму</a:t>
            </a:r>
            <a:r>
              <a:rPr lang="ru-RU" sz="3200" dirty="0">
                <a:solidFill>
                  <a:schemeClr val="bg1"/>
                </a:solidFill>
              </a:rPr>
              <a:t> та </a:t>
            </a:r>
            <a:r>
              <a:rPr lang="ru-RU" sz="3200" dirty="0" err="1">
                <a:solidFill>
                  <a:schemeClr val="bg1"/>
                </a:solidFill>
              </a:rPr>
              <a:t>монометалізму</a:t>
            </a:r>
            <a:r>
              <a:rPr lang="ru-RU" sz="3200" dirty="0">
                <a:solidFill>
                  <a:schemeClr val="bg1"/>
                </a:solidFill>
              </a:rPr>
              <a:t>.</a:t>
            </a:r>
            <a:endParaRPr lang="uk-UA" sz="3200" dirty="0">
              <a:solidFill>
                <a:schemeClr val="bg1"/>
              </a:solidFill>
            </a:endParaRPr>
          </a:p>
        </p:txBody>
      </p:sp>
      <p:sp>
        <p:nvSpPr>
          <p:cNvPr id="3" name="Содержимое 2"/>
          <p:cNvSpPr>
            <a:spLocks noGrp="1"/>
          </p:cNvSpPr>
          <p:nvPr>
            <p:ph idx="1"/>
          </p:nvPr>
        </p:nvSpPr>
        <p:spPr>
          <a:xfrm>
            <a:off x="457200" y="1600201"/>
            <a:ext cx="8229600" cy="2332855"/>
          </a:xfrm>
          <a:solidFill>
            <a:srgbClr val="FFFFFF"/>
          </a:solidFill>
        </p:spPr>
        <p:txBody>
          <a:bodyPr>
            <a:normAutofit/>
          </a:bodyPr>
          <a:lstStyle/>
          <a:p>
            <a:r>
              <a:rPr lang="ru-RU" sz="2000" dirty="0">
                <a:solidFill>
                  <a:srgbClr val="DC4FAD"/>
                </a:solidFill>
              </a:rPr>
              <a:t>В </a:t>
            </a:r>
            <a:r>
              <a:rPr lang="ru-RU" sz="2000" dirty="0" err="1">
                <a:solidFill>
                  <a:srgbClr val="DC4FAD"/>
                </a:solidFill>
              </a:rPr>
              <a:t>епоху</a:t>
            </a:r>
            <a:r>
              <a:rPr lang="ru-RU" sz="2000" dirty="0">
                <a:solidFill>
                  <a:srgbClr val="DC4FAD"/>
                </a:solidFill>
              </a:rPr>
              <a:t> </a:t>
            </a:r>
            <a:r>
              <a:rPr lang="ru-RU" sz="2000" dirty="0" err="1">
                <a:solidFill>
                  <a:srgbClr val="DC4FAD"/>
                </a:solidFill>
              </a:rPr>
              <a:t>первісного</a:t>
            </a:r>
            <a:r>
              <a:rPr lang="ru-RU" sz="2000" dirty="0">
                <a:solidFill>
                  <a:srgbClr val="DC4FAD"/>
                </a:solidFill>
              </a:rPr>
              <a:t> </a:t>
            </a:r>
            <a:r>
              <a:rPr lang="ru-RU" sz="2000" dirty="0" err="1">
                <a:solidFill>
                  <a:srgbClr val="DC4FAD"/>
                </a:solidFill>
              </a:rPr>
              <a:t>накопичення</a:t>
            </a:r>
            <a:r>
              <a:rPr lang="ru-RU" sz="2000" dirty="0">
                <a:solidFill>
                  <a:srgbClr val="DC4FAD"/>
                </a:solidFill>
              </a:rPr>
              <a:t> </a:t>
            </a:r>
            <a:r>
              <a:rPr lang="ru-RU" sz="2000" dirty="0" err="1">
                <a:solidFill>
                  <a:srgbClr val="DC4FAD"/>
                </a:solidFill>
              </a:rPr>
              <a:t>капіталу</a:t>
            </a:r>
            <a:r>
              <a:rPr lang="ru-RU" sz="2000" dirty="0">
                <a:solidFill>
                  <a:srgbClr val="DC4FAD"/>
                </a:solidFill>
              </a:rPr>
              <a:t> (XVI-XVIII ст.) </a:t>
            </a:r>
            <a:r>
              <a:rPr lang="ru-RU" sz="2000" dirty="0" err="1">
                <a:solidFill>
                  <a:srgbClr val="DC4FAD"/>
                </a:solidFill>
              </a:rPr>
              <a:t>грошові</a:t>
            </a:r>
            <a:r>
              <a:rPr lang="ru-RU" sz="2000" dirty="0">
                <a:solidFill>
                  <a:srgbClr val="DC4FAD"/>
                </a:solidFill>
              </a:rPr>
              <a:t> </a:t>
            </a:r>
            <a:r>
              <a:rPr lang="ru-RU" sz="2000" dirty="0" err="1" smtClean="0">
                <a:solidFill>
                  <a:srgbClr val="DC4FAD"/>
                </a:solidFill>
              </a:rPr>
              <a:t>систе-ми</a:t>
            </a:r>
            <a:r>
              <a:rPr lang="ru-RU" sz="2000" dirty="0">
                <a:solidFill>
                  <a:srgbClr val="DC4FAD"/>
                </a:solidFill>
              </a:rPr>
              <a:t>, як правило, </a:t>
            </a:r>
            <a:r>
              <a:rPr lang="ru-RU" sz="2000" dirty="0" err="1">
                <a:solidFill>
                  <a:srgbClr val="DC4FAD"/>
                </a:solidFill>
              </a:rPr>
              <a:t>базувалися</a:t>
            </a:r>
            <a:r>
              <a:rPr lang="ru-RU" sz="2000" dirty="0">
                <a:solidFill>
                  <a:srgbClr val="DC4FAD"/>
                </a:solidFill>
              </a:rPr>
              <a:t> на </a:t>
            </a:r>
            <a:r>
              <a:rPr lang="ru-RU" sz="2000" dirty="0" err="1">
                <a:solidFill>
                  <a:srgbClr val="DC4FAD"/>
                </a:solidFill>
              </a:rPr>
              <a:t>біметалізмі</a:t>
            </a:r>
            <a:r>
              <a:rPr lang="ru-RU" sz="2000" dirty="0">
                <a:solidFill>
                  <a:srgbClr val="DC4FAD"/>
                </a:solidFill>
              </a:rPr>
              <a:t>, </a:t>
            </a:r>
            <a:r>
              <a:rPr lang="ru-RU" sz="2000" dirty="0" err="1">
                <a:solidFill>
                  <a:srgbClr val="DC4FAD"/>
                </a:solidFill>
              </a:rPr>
              <a:t>що</a:t>
            </a:r>
            <a:r>
              <a:rPr lang="ru-RU" sz="2000" dirty="0">
                <a:solidFill>
                  <a:srgbClr val="DC4FAD"/>
                </a:solidFill>
              </a:rPr>
              <a:t> </a:t>
            </a:r>
            <a:r>
              <a:rPr lang="ru-RU" sz="2000" dirty="0" err="1">
                <a:solidFill>
                  <a:srgbClr val="DC4FAD"/>
                </a:solidFill>
              </a:rPr>
              <a:t>виник</a:t>
            </a:r>
            <a:r>
              <a:rPr lang="ru-RU" sz="2000" dirty="0">
                <a:solidFill>
                  <a:srgbClr val="DC4FAD"/>
                </a:solidFill>
              </a:rPr>
              <a:t> </a:t>
            </a:r>
            <a:r>
              <a:rPr lang="ru-RU" sz="2000" dirty="0" err="1">
                <a:solidFill>
                  <a:srgbClr val="DC4FAD"/>
                </a:solidFill>
              </a:rPr>
              <a:t>ще</a:t>
            </a:r>
            <a:r>
              <a:rPr lang="ru-RU" sz="2000" dirty="0">
                <a:solidFill>
                  <a:srgbClr val="DC4FAD"/>
                </a:solidFill>
              </a:rPr>
              <a:t> за </a:t>
            </a:r>
            <a:r>
              <a:rPr lang="ru-RU" sz="2000" dirty="0" err="1">
                <a:solidFill>
                  <a:srgbClr val="DC4FAD"/>
                </a:solidFill>
              </a:rPr>
              <a:t>часів</a:t>
            </a:r>
            <a:r>
              <a:rPr lang="ru-RU" sz="2000" dirty="0">
                <a:solidFill>
                  <a:srgbClr val="DC4FAD"/>
                </a:solidFill>
              </a:rPr>
              <a:t> </a:t>
            </a:r>
            <a:r>
              <a:rPr lang="ru-RU" sz="2000" dirty="0" err="1" smtClean="0">
                <a:solidFill>
                  <a:srgbClr val="DC4FAD"/>
                </a:solidFill>
              </a:rPr>
              <a:t>фео-далізму</a:t>
            </a:r>
            <a:r>
              <a:rPr lang="ru-RU" sz="2000" dirty="0">
                <a:solidFill>
                  <a:srgbClr val="DC4FAD"/>
                </a:solidFill>
              </a:rPr>
              <a:t>.</a:t>
            </a:r>
            <a:r>
              <a:rPr lang="ru-RU" sz="2000" dirty="0" smtClean="0">
                <a:solidFill>
                  <a:srgbClr val="DC4FAD"/>
                </a:solidFill>
              </a:rPr>
              <a:t/>
            </a:r>
            <a:br>
              <a:rPr lang="ru-RU" sz="2000" dirty="0" smtClean="0">
                <a:solidFill>
                  <a:srgbClr val="DC4FAD"/>
                </a:solidFill>
              </a:rPr>
            </a:br>
            <a:r>
              <a:rPr lang="ru-RU" sz="2000" u="sng" dirty="0" err="1">
                <a:solidFill>
                  <a:srgbClr val="AC193D"/>
                </a:solidFill>
              </a:rPr>
              <a:t>Біметалізм</a:t>
            </a:r>
            <a:r>
              <a:rPr lang="ru-RU" sz="2000" u="sng" dirty="0">
                <a:solidFill>
                  <a:srgbClr val="AC193D"/>
                </a:solidFill>
              </a:rPr>
              <a:t> </a:t>
            </a:r>
            <a:r>
              <a:rPr lang="ru-RU" sz="2000" dirty="0">
                <a:solidFill>
                  <a:srgbClr val="DC4FAD"/>
                </a:solidFill>
              </a:rPr>
              <a:t>- </a:t>
            </a:r>
            <a:r>
              <a:rPr lang="ru-RU" sz="2000" dirty="0" err="1">
                <a:solidFill>
                  <a:srgbClr val="DC4FAD"/>
                </a:solidFill>
              </a:rPr>
              <a:t>це</a:t>
            </a:r>
            <a:r>
              <a:rPr lang="ru-RU" sz="2000" dirty="0">
                <a:solidFill>
                  <a:srgbClr val="DC4FAD"/>
                </a:solidFill>
              </a:rPr>
              <a:t> </a:t>
            </a:r>
            <a:r>
              <a:rPr lang="ru-RU" sz="2000" dirty="0" err="1">
                <a:solidFill>
                  <a:srgbClr val="DC4FAD"/>
                </a:solidFill>
              </a:rPr>
              <a:t>грошова</a:t>
            </a:r>
            <a:r>
              <a:rPr lang="ru-RU" sz="2000" dirty="0">
                <a:solidFill>
                  <a:srgbClr val="DC4FAD"/>
                </a:solidFill>
              </a:rPr>
              <a:t> система, за </a:t>
            </a:r>
            <a:r>
              <a:rPr lang="ru-RU" sz="2000" dirty="0" err="1">
                <a:solidFill>
                  <a:srgbClr val="DC4FAD"/>
                </a:solidFill>
              </a:rPr>
              <a:t>якої</a:t>
            </a:r>
            <a:r>
              <a:rPr lang="ru-RU" sz="2000" dirty="0">
                <a:solidFill>
                  <a:srgbClr val="DC4FAD"/>
                </a:solidFill>
              </a:rPr>
              <a:t> роль </a:t>
            </a:r>
            <a:r>
              <a:rPr lang="ru-RU" sz="2000" dirty="0" err="1">
                <a:solidFill>
                  <a:srgbClr val="DC4FAD"/>
                </a:solidFill>
              </a:rPr>
              <a:t>загального</a:t>
            </a:r>
            <a:r>
              <a:rPr lang="ru-RU" sz="2000" dirty="0">
                <a:solidFill>
                  <a:srgbClr val="DC4FAD"/>
                </a:solidFill>
              </a:rPr>
              <a:t> </a:t>
            </a:r>
            <a:r>
              <a:rPr lang="ru-RU" sz="2000" dirty="0" err="1">
                <a:solidFill>
                  <a:srgbClr val="DC4FAD"/>
                </a:solidFill>
              </a:rPr>
              <a:t>еквівалента</a:t>
            </a:r>
            <a:r>
              <a:rPr lang="ru-RU" sz="2000" dirty="0">
                <a:solidFill>
                  <a:srgbClr val="DC4FAD"/>
                </a:solidFill>
              </a:rPr>
              <a:t> </a:t>
            </a:r>
            <a:r>
              <a:rPr lang="ru-RU" sz="2000" dirty="0" err="1">
                <a:solidFill>
                  <a:srgbClr val="DC4FAD"/>
                </a:solidFill>
              </a:rPr>
              <a:t>законодавче</a:t>
            </a:r>
            <a:r>
              <a:rPr lang="ru-RU" sz="2000" dirty="0">
                <a:solidFill>
                  <a:srgbClr val="DC4FAD"/>
                </a:solidFill>
              </a:rPr>
              <a:t> </a:t>
            </a:r>
            <a:r>
              <a:rPr lang="ru-RU" sz="2000" dirty="0" err="1">
                <a:solidFill>
                  <a:srgbClr val="DC4FAD"/>
                </a:solidFill>
              </a:rPr>
              <a:t>закріплялася</a:t>
            </a:r>
            <a:r>
              <a:rPr lang="ru-RU" sz="2000" dirty="0">
                <a:solidFill>
                  <a:srgbClr val="DC4FAD"/>
                </a:solidFill>
              </a:rPr>
              <a:t> за </a:t>
            </a:r>
            <a:r>
              <a:rPr lang="ru-RU" sz="2000" dirty="0" err="1">
                <a:solidFill>
                  <a:srgbClr val="DC4FAD"/>
                </a:solidFill>
              </a:rPr>
              <a:t>двома</a:t>
            </a:r>
            <a:r>
              <a:rPr lang="ru-RU" sz="2000" dirty="0">
                <a:solidFill>
                  <a:srgbClr val="DC4FAD"/>
                </a:solidFill>
              </a:rPr>
              <a:t> </a:t>
            </a:r>
            <a:r>
              <a:rPr lang="ru-RU" sz="2000" dirty="0" err="1">
                <a:solidFill>
                  <a:srgbClr val="DC4FAD"/>
                </a:solidFill>
              </a:rPr>
              <a:t>металами</a:t>
            </a:r>
            <a:r>
              <a:rPr lang="ru-RU" sz="2000" dirty="0">
                <a:solidFill>
                  <a:srgbClr val="DC4FAD"/>
                </a:solidFill>
              </a:rPr>
              <a:t> - золотом </a:t>
            </a:r>
            <a:r>
              <a:rPr lang="ru-RU" sz="2000" dirty="0" err="1">
                <a:solidFill>
                  <a:srgbClr val="DC4FAD"/>
                </a:solidFill>
              </a:rPr>
              <a:t>і</a:t>
            </a:r>
            <a:r>
              <a:rPr lang="ru-RU" sz="2000" dirty="0">
                <a:solidFill>
                  <a:srgbClr val="DC4FAD"/>
                </a:solidFill>
              </a:rPr>
              <a:t> </a:t>
            </a:r>
            <a:r>
              <a:rPr lang="ru-RU" sz="2000" dirty="0" err="1">
                <a:solidFill>
                  <a:srgbClr val="DC4FAD"/>
                </a:solidFill>
              </a:rPr>
              <a:t>сріблом</a:t>
            </a:r>
            <a:r>
              <a:rPr lang="ru-RU" sz="2000" dirty="0">
                <a:solidFill>
                  <a:srgbClr val="DC4FAD"/>
                </a:solidFill>
              </a:rPr>
              <a:t>; </a:t>
            </a:r>
            <a:r>
              <a:rPr lang="ru-RU" sz="2000" dirty="0" err="1">
                <a:solidFill>
                  <a:srgbClr val="DC4FAD"/>
                </a:solidFill>
              </a:rPr>
              <a:t>монети</a:t>
            </a:r>
            <a:r>
              <a:rPr lang="ru-RU" sz="2000" dirty="0">
                <a:solidFill>
                  <a:srgbClr val="DC4FAD"/>
                </a:solidFill>
              </a:rPr>
              <a:t> </a:t>
            </a:r>
            <a:r>
              <a:rPr lang="ru-RU" sz="2000" dirty="0" err="1">
                <a:solidFill>
                  <a:srgbClr val="DC4FAD"/>
                </a:solidFill>
              </a:rPr>
              <a:t>з</a:t>
            </a:r>
            <a:r>
              <a:rPr lang="ru-RU" sz="2000" dirty="0">
                <a:solidFill>
                  <a:srgbClr val="DC4FAD"/>
                </a:solidFill>
              </a:rPr>
              <a:t> </a:t>
            </a:r>
            <a:r>
              <a:rPr lang="ru-RU" sz="2000" dirty="0" err="1">
                <a:solidFill>
                  <a:srgbClr val="DC4FAD"/>
                </a:solidFill>
              </a:rPr>
              <a:t>цих</a:t>
            </a:r>
            <a:r>
              <a:rPr lang="ru-RU" sz="2000" dirty="0">
                <a:solidFill>
                  <a:srgbClr val="DC4FAD"/>
                </a:solidFill>
              </a:rPr>
              <a:t> </a:t>
            </a:r>
            <a:r>
              <a:rPr lang="ru-RU" sz="2000" dirty="0" err="1">
                <a:solidFill>
                  <a:srgbClr val="DC4FAD"/>
                </a:solidFill>
              </a:rPr>
              <a:t>металів</a:t>
            </a:r>
            <a:r>
              <a:rPr lang="ru-RU" sz="2000" dirty="0">
                <a:solidFill>
                  <a:srgbClr val="DC4FAD"/>
                </a:solidFill>
              </a:rPr>
              <a:t> </a:t>
            </a:r>
            <a:r>
              <a:rPr lang="ru-RU" sz="2000" dirty="0" err="1">
                <a:solidFill>
                  <a:srgbClr val="DC4FAD"/>
                </a:solidFill>
              </a:rPr>
              <a:t>карбувалися</a:t>
            </a:r>
            <a:r>
              <a:rPr lang="ru-RU" sz="2000" dirty="0">
                <a:solidFill>
                  <a:srgbClr val="DC4FAD"/>
                </a:solidFill>
              </a:rPr>
              <a:t> та </a:t>
            </a:r>
            <a:r>
              <a:rPr lang="ru-RU" sz="2000" dirty="0" err="1">
                <a:solidFill>
                  <a:srgbClr val="DC4FAD"/>
                </a:solidFill>
              </a:rPr>
              <a:t>оберталися</a:t>
            </a:r>
            <a:r>
              <a:rPr lang="ru-RU" sz="2000" dirty="0">
                <a:solidFill>
                  <a:srgbClr val="DC4FAD"/>
                </a:solidFill>
              </a:rPr>
              <a:t> на </a:t>
            </a:r>
            <a:r>
              <a:rPr lang="ru-RU" sz="2000" dirty="0" err="1">
                <a:solidFill>
                  <a:srgbClr val="DC4FAD"/>
                </a:solidFill>
              </a:rPr>
              <a:t>рівних</a:t>
            </a:r>
            <a:r>
              <a:rPr lang="ru-RU" sz="2000" dirty="0">
                <a:solidFill>
                  <a:srgbClr val="DC4FAD"/>
                </a:solidFill>
              </a:rPr>
              <a:t> засадах, </a:t>
            </a:r>
            <a:r>
              <a:rPr lang="ru-RU" sz="2000" dirty="0" err="1">
                <a:solidFill>
                  <a:srgbClr val="DC4FAD"/>
                </a:solidFill>
              </a:rPr>
              <a:t>банкноти</a:t>
            </a:r>
            <a:r>
              <a:rPr lang="ru-RU" sz="2000" dirty="0">
                <a:solidFill>
                  <a:srgbClr val="DC4FAD"/>
                </a:solidFill>
              </a:rPr>
              <a:t> </a:t>
            </a:r>
            <a:r>
              <a:rPr lang="ru-RU" sz="2000" dirty="0" err="1">
                <a:solidFill>
                  <a:srgbClr val="DC4FAD"/>
                </a:solidFill>
              </a:rPr>
              <a:t>підлягали</a:t>
            </a:r>
            <a:r>
              <a:rPr lang="ru-RU" sz="2000" dirty="0">
                <a:solidFill>
                  <a:srgbClr val="DC4FAD"/>
                </a:solidFill>
              </a:rPr>
              <a:t> </a:t>
            </a:r>
            <a:r>
              <a:rPr lang="ru-RU" sz="2000" dirty="0" err="1">
                <a:solidFill>
                  <a:srgbClr val="DC4FAD"/>
                </a:solidFill>
              </a:rPr>
              <a:t>розміну</a:t>
            </a:r>
            <a:r>
              <a:rPr lang="ru-RU" sz="2000" dirty="0">
                <a:solidFill>
                  <a:srgbClr val="DC4FAD"/>
                </a:solidFill>
              </a:rPr>
              <a:t> на </a:t>
            </a:r>
            <a:r>
              <a:rPr lang="ru-RU" sz="2000" dirty="0" err="1">
                <a:solidFill>
                  <a:srgbClr val="DC4FAD"/>
                </a:solidFill>
              </a:rPr>
              <a:t>обидва</a:t>
            </a:r>
            <a:r>
              <a:rPr lang="ru-RU" sz="2000" dirty="0">
                <a:solidFill>
                  <a:srgbClr val="DC4FAD"/>
                </a:solidFill>
              </a:rPr>
              <a:t> </a:t>
            </a:r>
            <a:r>
              <a:rPr lang="ru-RU" sz="2000" dirty="0" err="1">
                <a:solidFill>
                  <a:srgbClr val="DC4FAD"/>
                </a:solidFill>
              </a:rPr>
              <a:t>ці</a:t>
            </a:r>
            <a:r>
              <a:rPr lang="ru-RU" sz="2000" dirty="0">
                <a:solidFill>
                  <a:srgbClr val="DC4FAD"/>
                </a:solidFill>
              </a:rPr>
              <a:t> метали.</a:t>
            </a:r>
            <a:endParaRPr lang="uk-UA" sz="2000" dirty="0">
              <a:solidFill>
                <a:srgbClr val="DC4FAD"/>
              </a:solidFill>
            </a:endParaRPr>
          </a:p>
        </p:txBody>
      </p:sp>
      <p:pic>
        <p:nvPicPr>
          <p:cNvPr id="6" name="Рисунок 5" descr="stoit-li-pokupat-zolotye-monety.jpg"/>
          <p:cNvPicPr>
            <a:picLocks noChangeAspect="1"/>
          </p:cNvPicPr>
          <p:nvPr/>
        </p:nvPicPr>
        <p:blipFill>
          <a:blip r:embed="rId3" cstate="print"/>
          <a:stretch>
            <a:fillRect/>
          </a:stretch>
        </p:blipFill>
        <p:spPr>
          <a:xfrm>
            <a:off x="467544" y="4077072"/>
            <a:ext cx="3810000" cy="2381250"/>
          </a:xfrm>
          <a:prstGeom prst="rect">
            <a:avLst/>
          </a:prstGeom>
        </p:spPr>
      </p:pic>
      <p:pic>
        <p:nvPicPr>
          <p:cNvPr id="7" name="Рисунок 6" descr="0025.jpg"/>
          <p:cNvPicPr>
            <a:picLocks noChangeAspect="1"/>
          </p:cNvPicPr>
          <p:nvPr/>
        </p:nvPicPr>
        <p:blipFill>
          <a:blip r:embed="rId4" cstate="print"/>
          <a:stretch>
            <a:fillRect/>
          </a:stretch>
        </p:blipFill>
        <p:spPr>
          <a:xfrm>
            <a:off x="4355976" y="4077072"/>
            <a:ext cx="4320480" cy="237626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pic>
        <p:nvPicPr>
          <p:cNvPr id="50178" name="Picture 2" descr="http://rrcoins.net/media/catalog/product/cache/1/image/1400x800/9df78eab33525d08d6e5fb8d27136e95/l/t/ltc422front.jpg"/>
          <p:cNvPicPr>
            <a:picLocks noChangeAspect="1" noChangeArrowheads="1"/>
          </p:cNvPicPr>
          <p:nvPr/>
        </p:nvPicPr>
        <p:blipFill>
          <a:blip r:embed="rId3" cstate="print"/>
          <a:srcRect t="13247" b="13770"/>
          <a:stretch>
            <a:fillRect/>
          </a:stretch>
        </p:blipFill>
        <p:spPr bwMode="auto">
          <a:xfrm>
            <a:off x="0" y="0"/>
            <a:ext cx="9151100" cy="3429000"/>
          </a:xfrm>
          <a:prstGeom prst="rect">
            <a:avLst/>
          </a:prstGeom>
          <a:noFill/>
        </p:spPr>
      </p:pic>
      <p:pic>
        <p:nvPicPr>
          <p:cNvPr id="50180" name="Picture 4" descr="http://stacksbowers.com/images/inventory/115/z/139664_01.jpg"/>
          <p:cNvPicPr>
            <a:picLocks noChangeAspect="1" noChangeArrowheads="1"/>
          </p:cNvPicPr>
          <p:nvPr/>
        </p:nvPicPr>
        <p:blipFill>
          <a:blip r:embed="rId4" cstate="print"/>
          <a:srcRect/>
          <a:stretch>
            <a:fillRect/>
          </a:stretch>
        </p:blipFill>
        <p:spPr bwMode="auto">
          <a:xfrm>
            <a:off x="0" y="3429000"/>
            <a:ext cx="9144000" cy="3429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51202" name="Picture 2" descr="http://i.huffpost.com/gen/1190175/thumbs/o-OLD-SILVER-CERTIFICATE-facebook.jpg"/>
          <p:cNvPicPr>
            <a:picLocks noChangeAspect="1" noChangeArrowheads="1"/>
          </p:cNvPicPr>
          <p:nvPr/>
        </p:nvPicPr>
        <p:blipFill>
          <a:blip r:embed="rId2" cstate="print"/>
          <a:srcRect/>
          <a:stretch>
            <a:fillRect/>
          </a:stretch>
        </p:blipFill>
        <p:spPr bwMode="auto">
          <a:xfrm>
            <a:off x="0" y="0"/>
            <a:ext cx="9144000" cy="3994548"/>
          </a:xfrm>
          <a:prstGeom prst="rect">
            <a:avLst/>
          </a:prstGeom>
          <a:noFill/>
        </p:spPr>
      </p:pic>
      <p:pic>
        <p:nvPicPr>
          <p:cNvPr id="51204" name="Picture 4" descr="http://www.coinnews.net/wp-content/uploads/2012/04/Fr.-276-5-1899-Silver-Certificate.jpg"/>
          <p:cNvPicPr>
            <a:picLocks noChangeAspect="1" noChangeArrowheads="1"/>
          </p:cNvPicPr>
          <p:nvPr/>
        </p:nvPicPr>
        <p:blipFill>
          <a:blip r:embed="rId3" cstate="print"/>
          <a:srcRect/>
          <a:stretch>
            <a:fillRect/>
          </a:stretch>
        </p:blipFill>
        <p:spPr bwMode="auto">
          <a:xfrm>
            <a:off x="0" y="4005064"/>
            <a:ext cx="9144000" cy="285293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60648"/>
            <a:ext cx="8229600" cy="6192688"/>
          </a:xfrm>
          <a:solidFill>
            <a:srgbClr val="FF8F32">
              <a:alpha val="89804"/>
            </a:srgbClr>
          </a:solidFill>
        </p:spPr>
        <p:txBody>
          <a:bodyPr>
            <a:normAutofit fontScale="62500" lnSpcReduction="20000"/>
          </a:bodyPr>
          <a:lstStyle/>
          <a:p>
            <a:pPr algn="just"/>
            <a:r>
              <a:rPr lang="ru-RU" dirty="0" smtClean="0">
                <a:solidFill>
                  <a:schemeClr val="bg1"/>
                </a:solidFill>
                <a:effectLst>
                  <a:outerShdw blurRad="38100" dist="38100" dir="2700000" algn="tl">
                    <a:srgbClr val="000000">
                      <a:alpha val="43137"/>
                    </a:srgbClr>
                  </a:outerShdw>
                </a:effectLst>
              </a:rPr>
              <a:t>В роки </a:t>
            </a:r>
            <a:r>
              <a:rPr lang="ru-RU" dirty="0" err="1" smtClean="0">
                <a:solidFill>
                  <a:schemeClr val="bg1"/>
                </a:solidFill>
                <a:effectLst>
                  <a:outerShdw blurRad="38100" dist="38100" dir="2700000" algn="tl">
                    <a:srgbClr val="000000">
                      <a:alpha val="43137"/>
                    </a:srgbClr>
                  </a:outerShdw>
                </a:effectLst>
              </a:rPr>
              <a:t>другої</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світової</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війни</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значно</a:t>
            </a:r>
            <a:r>
              <a:rPr lang="ru-RU" dirty="0" smtClean="0">
                <a:solidFill>
                  <a:schemeClr val="bg1"/>
                </a:solidFill>
                <a:effectLst>
                  <a:outerShdw blurRad="38100" dist="38100" dir="2700000" algn="tl">
                    <a:srgbClr val="000000">
                      <a:alpha val="43137"/>
                    </a:srgbClr>
                  </a:outerShdw>
                </a:effectLst>
              </a:rPr>
              <a:t> посилилось </a:t>
            </a:r>
            <a:r>
              <a:rPr lang="ru-RU" dirty="0" err="1" smtClean="0">
                <a:solidFill>
                  <a:schemeClr val="bg1"/>
                </a:solidFill>
                <a:effectLst>
                  <a:outerShdw blurRad="38100" dist="38100" dir="2700000" algn="tl">
                    <a:srgbClr val="000000">
                      <a:alpha val="43137"/>
                    </a:srgbClr>
                  </a:outerShdw>
                </a:effectLst>
              </a:rPr>
              <a:t>економічне</a:t>
            </a:r>
            <a:r>
              <a:rPr lang="ru-RU" dirty="0" smtClean="0">
                <a:solidFill>
                  <a:schemeClr val="bg1"/>
                </a:solidFill>
                <a:effectLst>
                  <a:outerShdw blurRad="38100" dist="38100" dir="2700000" algn="tl">
                    <a:srgbClr val="000000">
                      <a:alpha val="43137"/>
                    </a:srgbClr>
                  </a:outerShdw>
                </a:effectLst>
              </a:rPr>
              <a:t> та </a:t>
            </a:r>
            <a:r>
              <a:rPr lang="ru-RU" dirty="0" err="1" smtClean="0">
                <a:solidFill>
                  <a:schemeClr val="bg1"/>
                </a:solidFill>
                <a:effectLst>
                  <a:outerShdw blurRad="38100" dist="38100" dir="2700000" algn="tl">
                    <a:srgbClr val="000000">
                      <a:alpha val="43137"/>
                    </a:srgbClr>
                  </a:outerShdw>
                </a:effectLst>
              </a:rPr>
              <a:t>валютне</a:t>
            </a:r>
            <a:r>
              <a:rPr lang="ru-RU" dirty="0" smtClean="0">
                <a:solidFill>
                  <a:schemeClr val="bg1"/>
                </a:solidFill>
                <a:effectLst>
                  <a:outerShdw blurRad="38100" dist="38100" dir="2700000" algn="tl">
                    <a:srgbClr val="000000">
                      <a:alpha val="43137"/>
                    </a:srgbClr>
                  </a:outerShdw>
                </a:effectLst>
              </a:rPr>
              <a:t> становище США </a:t>
            </a:r>
            <a:r>
              <a:rPr lang="ru-RU" dirty="0" err="1" smtClean="0">
                <a:solidFill>
                  <a:schemeClr val="bg1"/>
                </a:solidFill>
                <a:effectLst>
                  <a:outerShdw blurRad="38100" dist="38100" dir="2700000" algn="tl">
                    <a:srgbClr val="000000">
                      <a:alpha val="43137"/>
                    </a:srgbClr>
                  </a:outerShdw>
                </a:effectLst>
              </a:rPr>
              <a:t>завдяки</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значному</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зростанню</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промислового</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і</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сільсь-когосподарського</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виробництва</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і</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незважаючи</a:t>
            </a:r>
            <a:r>
              <a:rPr lang="ru-RU" dirty="0" smtClean="0">
                <a:solidFill>
                  <a:schemeClr val="bg1"/>
                </a:solidFill>
                <a:effectLst>
                  <a:outerShdw blurRad="38100" dist="38100" dir="2700000" algn="tl">
                    <a:srgbClr val="000000">
                      <a:alpha val="43137"/>
                    </a:srgbClr>
                  </a:outerShdw>
                </a:effectLst>
              </a:rPr>
              <a:t> на те, </a:t>
            </a:r>
            <a:r>
              <a:rPr lang="ru-RU" dirty="0" err="1" smtClean="0">
                <a:solidFill>
                  <a:schemeClr val="bg1"/>
                </a:solidFill>
                <a:effectLst>
                  <a:outerShdw blurRad="38100" dist="38100" dir="2700000" algn="tl">
                    <a:srgbClr val="000000">
                      <a:alpha val="43137"/>
                    </a:srgbClr>
                  </a:outerShdw>
                </a:effectLst>
              </a:rPr>
              <a:t>що</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грошово-кре-дитна</a:t>
            </a:r>
            <a:r>
              <a:rPr lang="ru-RU" dirty="0" smtClean="0">
                <a:solidFill>
                  <a:schemeClr val="bg1"/>
                </a:solidFill>
                <a:effectLst>
                  <a:outerShdw blurRad="38100" dist="38100" dir="2700000" algn="tl">
                    <a:srgbClr val="000000">
                      <a:alpha val="43137"/>
                    </a:srgbClr>
                  </a:outerShdw>
                </a:effectLst>
              </a:rPr>
              <a:t> </a:t>
            </a:r>
            <a:r>
              <a:rPr lang="ru-RU" dirty="0" smtClean="0">
                <a:solidFill>
                  <a:schemeClr val="bg1"/>
                </a:solidFill>
                <a:effectLst>
                  <a:outerShdw blurRad="38100" dist="38100" dir="2700000" algn="tl">
                    <a:srgbClr val="000000">
                      <a:alpha val="43137"/>
                    </a:srgbClr>
                  </a:outerShdw>
                </a:effectLst>
              </a:rPr>
              <a:t>система США широко </a:t>
            </a:r>
            <a:r>
              <a:rPr lang="ru-RU" dirty="0" err="1" smtClean="0">
                <a:solidFill>
                  <a:schemeClr val="bg1"/>
                </a:solidFill>
                <a:effectLst>
                  <a:outerShdw blurRad="38100" dist="38100" dir="2700000" algn="tl">
                    <a:srgbClr val="000000">
                      <a:alpha val="43137"/>
                    </a:srgbClr>
                  </a:outerShdw>
                </a:effectLst>
              </a:rPr>
              <a:t>використовувалась</a:t>
            </a:r>
            <a:r>
              <a:rPr lang="ru-RU" dirty="0" smtClean="0">
                <a:solidFill>
                  <a:schemeClr val="bg1"/>
                </a:solidFill>
                <a:effectLst>
                  <a:outerShdw blurRad="38100" dist="38100" dir="2700000" algn="tl">
                    <a:srgbClr val="000000">
                      <a:alpha val="43137"/>
                    </a:srgbClr>
                  </a:outerShdw>
                </a:effectLst>
              </a:rPr>
              <a:t> для </a:t>
            </a:r>
            <a:r>
              <a:rPr lang="ru-RU" dirty="0" err="1" smtClean="0">
                <a:solidFill>
                  <a:schemeClr val="bg1"/>
                </a:solidFill>
                <a:effectLst>
                  <a:outerShdw blurRad="38100" dist="38100" dir="2700000" algn="tl">
                    <a:srgbClr val="000000">
                      <a:alpha val="43137"/>
                    </a:srgbClr>
                  </a:outerShdw>
                </a:effectLst>
              </a:rPr>
              <a:t>фінансування</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вій-ськових</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видатків</a:t>
            </a:r>
            <a:r>
              <a:rPr lang="ru-RU" b="1" dirty="0" smtClean="0">
                <a:solidFill>
                  <a:srgbClr val="AC193D"/>
                </a:solidFill>
                <a:effectLst>
                  <a:outerShdw blurRad="38100" dist="38100" dir="2700000" algn="tl">
                    <a:srgbClr val="000000">
                      <a:alpha val="43137"/>
                    </a:srgbClr>
                  </a:outerShdw>
                </a:effectLst>
              </a:rPr>
              <a:t>. За роки </a:t>
            </a:r>
            <a:r>
              <a:rPr lang="ru-RU" b="1" dirty="0" err="1" smtClean="0">
                <a:solidFill>
                  <a:srgbClr val="AC193D"/>
                </a:solidFill>
                <a:effectLst>
                  <a:outerShdw blurRad="38100" dist="38100" dir="2700000" algn="tl">
                    <a:srgbClr val="000000">
                      <a:alpha val="43137"/>
                    </a:srgbClr>
                  </a:outerShdw>
                </a:effectLst>
              </a:rPr>
              <a:t>війни</a:t>
            </a:r>
            <a:r>
              <a:rPr lang="ru-RU" b="1" dirty="0" smtClean="0">
                <a:solidFill>
                  <a:srgbClr val="AC193D"/>
                </a:solidFill>
                <a:effectLst>
                  <a:outerShdw blurRad="38100" dist="38100" dir="2700000" algn="tl">
                    <a:srgbClr val="000000">
                      <a:alpha val="43137"/>
                    </a:srgbClr>
                  </a:outerShdw>
                </a:effectLst>
              </a:rPr>
              <a:t> </a:t>
            </a:r>
            <a:r>
              <a:rPr lang="ru-RU" b="1" dirty="0" err="1" smtClean="0">
                <a:solidFill>
                  <a:srgbClr val="AC193D"/>
                </a:solidFill>
                <a:effectLst>
                  <a:outerShdw blurRad="38100" dist="38100" dir="2700000" algn="tl">
                    <a:srgbClr val="000000">
                      <a:alpha val="43137"/>
                    </a:srgbClr>
                  </a:outerShdw>
                </a:effectLst>
              </a:rPr>
              <a:t>грошова</a:t>
            </a:r>
            <a:r>
              <a:rPr lang="ru-RU" b="1" dirty="0" smtClean="0">
                <a:solidFill>
                  <a:srgbClr val="AC193D"/>
                </a:solidFill>
                <a:effectLst>
                  <a:outerShdw blurRad="38100" dist="38100" dir="2700000" algn="tl">
                    <a:srgbClr val="000000">
                      <a:alpha val="43137"/>
                    </a:srgbClr>
                  </a:outerShdw>
                </a:effectLst>
              </a:rPr>
              <a:t> </a:t>
            </a:r>
            <a:r>
              <a:rPr lang="ru-RU" b="1" dirty="0" err="1" smtClean="0">
                <a:solidFill>
                  <a:srgbClr val="AC193D"/>
                </a:solidFill>
                <a:effectLst>
                  <a:outerShdw blurRad="38100" dist="38100" dir="2700000" algn="tl">
                    <a:srgbClr val="000000">
                      <a:alpha val="43137"/>
                    </a:srgbClr>
                  </a:outerShdw>
                </a:effectLst>
              </a:rPr>
              <a:t>маса</a:t>
            </a:r>
            <a:r>
              <a:rPr lang="ru-RU" b="1" dirty="0" smtClean="0">
                <a:solidFill>
                  <a:srgbClr val="AC193D"/>
                </a:solidFill>
                <a:effectLst>
                  <a:outerShdw blurRad="38100" dist="38100" dir="2700000" algn="tl">
                    <a:srgbClr val="000000">
                      <a:alpha val="43137"/>
                    </a:srgbClr>
                  </a:outerShdw>
                </a:effectLst>
              </a:rPr>
              <a:t> в </a:t>
            </a:r>
            <a:r>
              <a:rPr lang="ru-RU" b="1" dirty="0" err="1" smtClean="0">
                <a:solidFill>
                  <a:srgbClr val="AC193D"/>
                </a:solidFill>
                <a:effectLst>
                  <a:outerShdw blurRad="38100" dist="38100" dir="2700000" algn="tl">
                    <a:srgbClr val="000000">
                      <a:alpha val="43137"/>
                    </a:srgbClr>
                  </a:outerShdw>
                </a:effectLst>
              </a:rPr>
              <a:t>обігу</a:t>
            </a:r>
            <a:r>
              <a:rPr lang="ru-RU" b="1" dirty="0" smtClean="0">
                <a:solidFill>
                  <a:srgbClr val="AC193D"/>
                </a:solidFill>
                <a:effectLst>
                  <a:outerShdw blurRad="38100" dist="38100" dir="2700000" algn="tl">
                    <a:srgbClr val="000000">
                      <a:alpha val="43137"/>
                    </a:srgbClr>
                  </a:outerShdw>
                </a:effectLst>
              </a:rPr>
              <a:t> </a:t>
            </a:r>
            <a:r>
              <a:rPr lang="ru-RU" b="1" dirty="0" err="1" smtClean="0">
                <a:solidFill>
                  <a:srgbClr val="AC193D"/>
                </a:solidFill>
                <a:effectLst>
                  <a:outerShdw blurRad="38100" dist="38100" dir="2700000" algn="tl">
                    <a:srgbClr val="000000">
                      <a:alpha val="43137"/>
                    </a:srgbClr>
                  </a:outerShdw>
                </a:effectLst>
              </a:rPr>
              <a:t>зросла</a:t>
            </a:r>
            <a:r>
              <a:rPr lang="ru-RU" b="1" dirty="0" smtClean="0">
                <a:solidFill>
                  <a:srgbClr val="AC193D"/>
                </a:solidFill>
                <a:effectLst>
                  <a:outerShdw blurRad="38100" dist="38100" dir="2700000" algn="tl">
                    <a:srgbClr val="000000">
                      <a:alpha val="43137"/>
                    </a:srgbClr>
                  </a:outerShdw>
                </a:effectLst>
              </a:rPr>
              <a:t> до 103 млрд. дол. в 1945 р. </a:t>
            </a:r>
            <a:r>
              <a:rPr lang="ru-RU" b="1" dirty="0" err="1" smtClean="0">
                <a:solidFill>
                  <a:srgbClr val="AC193D"/>
                </a:solidFill>
                <a:effectLst>
                  <a:outerShdw blurRad="38100" dist="38100" dir="2700000" algn="tl">
                    <a:srgbClr val="000000">
                      <a:alpha val="43137"/>
                    </a:srgbClr>
                  </a:outerShdw>
                </a:effectLst>
              </a:rPr>
              <a:t>проти</a:t>
            </a:r>
            <a:r>
              <a:rPr lang="ru-RU" b="1" dirty="0" smtClean="0">
                <a:solidFill>
                  <a:srgbClr val="AC193D"/>
                </a:solidFill>
                <a:effectLst>
                  <a:outerShdw blurRad="38100" dist="38100" dir="2700000" algn="tl">
                    <a:srgbClr val="000000">
                      <a:alpha val="43137"/>
                    </a:srgbClr>
                  </a:outerShdw>
                </a:effectLst>
              </a:rPr>
              <a:t> 32.4 млрд. дол. в 1939 р., </a:t>
            </a:r>
            <a:r>
              <a:rPr lang="ru-RU" b="1" dirty="0" err="1" smtClean="0">
                <a:solidFill>
                  <a:srgbClr val="AC193D"/>
                </a:solidFill>
                <a:effectLst>
                  <a:outerShdw blurRad="38100" dist="38100" dir="2700000" algn="tl">
                    <a:srgbClr val="000000">
                      <a:alpha val="43137"/>
                    </a:srgbClr>
                  </a:outerShdw>
                </a:effectLst>
              </a:rPr>
              <a:t>готівка</a:t>
            </a:r>
            <a:r>
              <a:rPr lang="ru-RU" b="1" dirty="0" smtClean="0">
                <a:solidFill>
                  <a:srgbClr val="AC193D"/>
                </a:solidFill>
                <a:effectLst>
                  <a:outerShdw blurRad="38100" dist="38100" dir="2700000" algn="tl">
                    <a:srgbClr val="000000">
                      <a:alpha val="43137"/>
                    </a:srgbClr>
                  </a:outerShdw>
                </a:effectLst>
              </a:rPr>
              <a:t> за </a:t>
            </a:r>
            <a:r>
              <a:rPr lang="ru-RU" b="1" dirty="0" err="1" smtClean="0">
                <a:solidFill>
                  <a:srgbClr val="AC193D"/>
                </a:solidFill>
                <a:effectLst>
                  <a:outerShdw blurRad="38100" dist="38100" dir="2700000" algn="tl">
                    <a:srgbClr val="000000">
                      <a:alpha val="43137"/>
                    </a:srgbClr>
                  </a:outerShdw>
                </a:effectLst>
              </a:rPr>
              <a:t>цей</a:t>
            </a:r>
            <a:r>
              <a:rPr lang="ru-RU" b="1" dirty="0" smtClean="0">
                <a:solidFill>
                  <a:srgbClr val="AC193D"/>
                </a:solidFill>
                <a:effectLst>
                  <a:outerShdw blurRad="38100" dist="38100" dir="2700000" algn="tl">
                    <a:srgbClr val="000000">
                      <a:alpha val="43137"/>
                    </a:srgbClr>
                  </a:outerShdw>
                </a:effectLst>
              </a:rPr>
              <a:t> же </a:t>
            </a:r>
            <a:r>
              <a:rPr lang="ru-RU" b="1" dirty="0" err="1" smtClean="0">
                <a:solidFill>
                  <a:srgbClr val="AC193D"/>
                </a:solidFill>
                <a:effectLst>
                  <a:outerShdw blurRad="38100" dist="38100" dir="2700000" algn="tl">
                    <a:srgbClr val="000000">
                      <a:alpha val="43137"/>
                    </a:srgbClr>
                  </a:outerShdw>
                </a:effectLst>
              </a:rPr>
              <a:t>період</a:t>
            </a:r>
            <a:r>
              <a:rPr lang="ru-RU" b="1" dirty="0" smtClean="0">
                <a:solidFill>
                  <a:srgbClr val="AC193D"/>
                </a:solidFill>
                <a:effectLst>
                  <a:outerShdw blurRad="38100" dist="38100" dir="2700000" algn="tl">
                    <a:srgbClr val="000000">
                      <a:alpha val="43137"/>
                    </a:srgbClr>
                  </a:outerShdw>
                </a:effectLst>
              </a:rPr>
              <a:t> </a:t>
            </a:r>
            <a:r>
              <a:rPr lang="ru-RU" b="1" dirty="0" err="1" smtClean="0">
                <a:solidFill>
                  <a:srgbClr val="AC193D"/>
                </a:solidFill>
                <a:effectLst>
                  <a:outerShdw blurRad="38100" dist="38100" dir="2700000" algn="tl">
                    <a:srgbClr val="000000">
                      <a:alpha val="43137"/>
                    </a:srgbClr>
                  </a:outerShdw>
                </a:effectLst>
              </a:rPr>
              <a:t>зросла</a:t>
            </a:r>
            <a:r>
              <a:rPr lang="ru-RU" b="1" dirty="0" smtClean="0">
                <a:solidFill>
                  <a:srgbClr val="AC193D"/>
                </a:solidFill>
                <a:effectLst>
                  <a:outerShdw blurRad="38100" dist="38100" dir="2700000" algn="tl">
                    <a:srgbClr val="000000">
                      <a:alpha val="43137"/>
                    </a:srgbClr>
                  </a:outerShdw>
                </a:effectLst>
              </a:rPr>
              <a:t> в 4.6 рази (</a:t>
            </a:r>
            <a:r>
              <a:rPr lang="ru-RU" b="1" dirty="0" err="1" smtClean="0">
                <a:solidFill>
                  <a:srgbClr val="AC193D"/>
                </a:solidFill>
                <a:effectLst>
                  <a:outerShdw blurRad="38100" dist="38100" dir="2700000" algn="tl">
                    <a:srgbClr val="000000">
                      <a:alpha val="43137"/>
                    </a:srgbClr>
                  </a:outerShdw>
                </a:effectLst>
              </a:rPr>
              <a:t>з</a:t>
            </a:r>
            <a:r>
              <a:rPr lang="ru-RU" b="1" dirty="0" smtClean="0">
                <a:solidFill>
                  <a:srgbClr val="AC193D"/>
                </a:solidFill>
                <a:effectLst>
                  <a:outerShdw blurRad="38100" dist="38100" dir="2700000" algn="tl">
                    <a:srgbClr val="000000">
                      <a:alpha val="43137"/>
                    </a:srgbClr>
                  </a:outerShdw>
                </a:effectLst>
              </a:rPr>
              <a:t> 5.7 млрд. дол. до 26.3 млрд. дол.), </a:t>
            </a:r>
            <a:r>
              <a:rPr lang="ru-RU" b="1" dirty="0" err="1" smtClean="0">
                <a:solidFill>
                  <a:srgbClr val="AC193D"/>
                </a:solidFill>
                <a:effectLst>
                  <a:outerShdw blurRad="38100" dist="38100" dir="2700000" algn="tl">
                    <a:srgbClr val="000000">
                      <a:alpha val="43137"/>
                    </a:srgbClr>
                  </a:outerShdw>
                </a:effectLst>
              </a:rPr>
              <a:t>де-позити</a:t>
            </a:r>
            <a:r>
              <a:rPr lang="ru-RU" b="1" dirty="0" smtClean="0">
                <a:solidFill>
                  <a:srgbClr val="AC193D"/>
                </a:solidFill>
                <a:effectLst>
                  <a:outerShdw blurRad="38100" dist="38100" dir="2700000" algn="tl">
                    <a:srgbClr val="000000">
                      <a:alpha val="43137"/>
                    </a:srgbClr>
                  </a:outerShdw>
                </a:effectLst>
              </a:rPr>
              <a:t> </a:t>
            </a:r>
            <a:r>
              <a:rPr lang="ru-RU" b="1" dirty="0" err="1" smtClean="0">
                <a:solidFill>
                  <a:srgbClr val="AC193D"/>
                </a:solidFill>
                <a:effectLst>
                  <a:outerShdw blurRad="38100" dist="38100" dir="2700000" algn="tl">
                    <a:srgbClr val="000000">
                      <a:alpha val="43137"/>
                    </a:srgbClr>
                  </a:outerShdw>
                </a:effectLst>
              </a:rPr>
              <a:t>банківської</a:t>
            </a:r>
            <a:r>
              <a:rPr lang="ru-RU" b="1" dirty="0" smtClean="0">
                <a:solidFill>
                  <a:srgbClr val="AC193D"/>
                </a:solidFill>
                <a:effectLst>
                  <a:outerShdw blurRad="38100" dist="38100" dir="2700000" algn="tl">
                    <a:srgbClr val="000000">
                      <a:alpha val="43137"/>
                    </a:srgbClr>
                  </a:outerShdw>
                </a:effectLst>
              </a:rPr>
              <a:t> </a:t>
            </a:r>
            <a:r>
              <a:rPr lang="ru-RU" b="1" dirty="0" err="1" smtClean="0">
                <a:solidFill>
                  <a:srgbClr val="AC193D"/>
                </a:solidFill>
                <a:effectLst>
                  <a:outerShdw blurRad="38100" dist="38100" dir="2700000" algn="tl">
                    <a:srgbClr val="000000">
                      <a:alpha val="43137"/>
                    </a:srgbClr>
                  </a:outerShdw>
                </a:effectLst>
              </a:rPr>
              <a:t>системи</a:t>
            </a:r>
            <a:r>
              <a:rPr lang="ru-RU" b="1" dirty="0" smtClean="0">
                <a:solidFill>
                  <a:srgbClr val="AC193D"/>
                </a:solidFill>
                <a:effectLst>
                  <a:outerShdw blurRad="38100" dist="38100" dir="2700000" algn="tl">
                    <a:srgbClr val="000000">
                      <a:alpha val="43137"/>
                    </a:srgbClr>
                  </a:outerShdw>
                </a:effectLst>
              </a:rPr>
              <a:t> - </a:t>
            </a:r>
            <a:r>
              <a:rPr lang="ru-RU" b="1" dirty="0" err="1" smtClean="0">
                <a:solidFill>
                  <a:srgbClr val="AC193D"/>
                </a:solidFill>
                <a:effectLst>
                  <a:outerShdw blurRad="38100" dist="38100" dir="2700000" algn="tl">
                    <a:srgbClr val="000000">
                      <a:alpha val="43137"/>
                    </a:srgbClr>
                  </a:outerShdw>
                </a:effectLst>
              </a:rPr>
              <a:t>приблизно</a:t>
            </a:r>
            <a:r>
              <a:rPr lang="ru-RU" b="1" dirty="0" smtClean="0">
                <a:solidFill>
                  <a:srgbClr val="AC193D"/>
                </a:solidFill>
                <a:effectLst>
                  <a:outerShdw blurRad="38100" dist="38100" dir="2700000" algn="tl">
                    <a:srgbClr val="000000">
                      <a:alpha val="43137"/>
                    </a:srgbClr>
                  </a:outerShdw>
                </a:effectLst>
              </a:rPr>
              <a:t> в З рази (</a:t>
            </a:r>
            <a:r>
              <a:rPr lang="ru-RU" b="1" dirty="0" err="1" smtClean="0">
                <a:solidFill>
                  <a:srgbClr val="AC193D"/>
                </a:solidFill>
                <a:effectLst>
                  <a:outerShdw blurRad="38100" dist="38100" dir="2700000" algn="tl">
                    <a:srgbClr val="000000">
                      <a:alpha val="43137"/>
                    </a:srgbClr>
                  </a:outerShdw>
                </a:effectLst>
              </a:rPr>
              <a:t>з</a:t>
            </a:r>
            <a:r>
              <a:rPr lang="ru-RU" b="1" dirty="0" smtClean="0">
                <a:solidFill>
                  <a:srgbClr val="AC193D"/>
                </a:solidFill>
                <a:effectLst>
                  <a:outerShdw blurRad="38100" dist="38100" dir="2700000" algn="tl">
                    <a:srgbClr val="000000">
                      <a:alpha val="43137"/>
                    </a:srgbClr>
                  </a:outerShdw>
                </a:effectLst>
              </a:rPr>
              <a:t> 26.7 млрд. дол. до 76.8 млрд. дол.), а </a:t>
            </a:r>
            <a:r>
              <a:rPr lang="ru-RU" b="1" dirty="0" err="1" smtClean="0">
                <a:solidFill>
                  <a:srgbClr val="AC193D"/>
                </a:solidFill>
                <a:effectLst>
                  <a:outerShdw blurRad="38100" dist="38100" dir="2700000" algn="tl">
                    <a:srgbClr val="000000">
                      <a:alpha val="43137"/>
                    </a:srgbClr>
                  </a:outerShdw>
                </a:effectLst>
              </a:rPr>
              <a:t>купівельна</a:t>
            </a:r>
            <a:r>
              <a:rPr lang="ru-RU" b="1" dirty="0" smtClean="0">
                <a:solidFill>
                  <a:srgbClr val="AC193D"/>
                </a:solidFill>
                <a:effectLst>
                  <a:outerShdw blurRad="38100" dist="38100" dir="2700000" algn="tl">
                    <a:srgbClr val="000000">
                      <a:alpha val="43137"/>
                    </a:srgbClr>
                  </a:outerShdw>
                </a:effectLst>
              </a:rPr>
              <a:t> </a:t>
            </a:r>
            <a:r>
              <a:rPr lang="ru-RU" b="1" dirty="0" err="1" smtClean="0">
                <a:solidFill>
                  <a:srgbClr val="AC193D"/>
                </a:solidFill>
                <a:effectLst>
                  <a:outerShdw blurRad="38100" dist="38100" dir="2700000" algn="tl">
                    <a:srgbClr val="000000">
                      <a:alpha val="43137"/>
                    </a:srgbClr>
                  </a:outerShdw>
                </a:effectLst>
              </a:rPr>
              <a:t>спроможність</a:t>
            </a:r>
            <a:r>
              <a:rPr lang="ru-RU" b="1" dirty="0" smtClean="0">
                <a:solidFill>
                  <a:srgbClr val="AC193D"/>
                </a:solidFill>
                <a:effectLst>
                  <a:outerShdw blurRad="38100" dist="38100" dir="2700000" algn="tl">
                    <a:srgbClr val="000000">
                      <a:alpha val="43137"/>
                    </a:srgbClr>
                  </a:outerShdw>
                </a:effectLst>
              </a:rPr>
              <a:t> </a:t>
            </a:r>
            <a:r>
              <a:rPr lang="ru-RU" b="1" dirty="0" err="1" smtClean="0">
                <a:solidFill>
                  <a:srgbClr val="AC193D"/>
                </a:solidFill>
                <a:effectLst>
                  <a:outerShdw blurRad="38100" dist="38100" dir="2700000" algn="tl">
                    <a:srgbClr val="000000">
                      <a:alpha val="43137"/>
                    </a:srgbClr>
                  </a:outerShdw>
                </a:effectLst>
              </a:rPr>
              <a:t>долара</a:t>
            </a:r>
            <a:r>
              <a:rPr lang="ru-RU" b="1" dirty="0" smtClean="0">
                <a:solidFill>
                  <a:srgbClr val="AC193D"/>
                </a:solidFill>
                <a:effectLst>
                  <a:outerShdw blurRad="38100" dist="38100" dir="2700000" algn="tl">
                    <a:srgbClr val="000000">
                      <a:alpha val="43137"/>
                    </a:srgbClr>
                  </a:outerShdw>
                </a:effectLst>
              </a:rPr>
              <a:t> впала на 25%.</a:t>
            </a:r>
          </a:p>
          <a:p>
            <a:pPr algn="just"/>
            <a:r>
              <a:rPr lang="ru-RU" dirty="0" smtClean="0">
                <a:solidFill>
                  <a:schemeClr val="bg1"/>
                </a:solidFill>
                <a:effectLst>
                  <a:outerShdw blurRad="38100" dist="38100" dir="2700000" algn="tl">
                    <a:srgbClr val="000000">
                      <a:alpha val="43137"/>
                    </a:srgbClr>
                  </a:outerShdw>
                </a:effectLst>
              </a:rPr>
              <a:t>Але </a:t>
            </a:r>
            <a:r>
              <a:rPr lang="ru-RU" dirty="0" err="1" smtClean="0">
                <a:solidFill>
                  <a:schemeClr val="bg1"/>
                </a:solidFill>
                <a:effectLst>
                  <a:outerShdw blurRad="38100" dist="38100" dir="2700000" algn="tl">
                    <a:srgbClr val="000000">
                      <a:alpha val="43137"/>
                    </a:srgbClr>
                  </a:outerShdw>
                </a:effectLst>
              </a:rPr>
              <a:t>інфляція</a:t>
            </a:r>
            <a:r>
              <a:rPr lang="ru-RU" dirty="0" smtClean="0">
                <a:solidFill>
                  <a:schemeClr val="bg1"/>
                </a:solidFill>
                <a:effectLst>
                  <a:outerShdw blurRad="38100" dist="38100" dir="2700000" algn="tl">
                    <a:srgbClr val="000000">
                      <a:alpha val="43137"/>
                    </a:srgbClr>
                  </a:outerShdw>
                </a:effectLst>
              </a:rPr>
              <a:t> в США </a:t>
            </a:r>
            <a:r>
              <a:rPr lang="ru-RU" dirty="0" err="1" smtClean="0">
                <a:solidFill>
                  <a:schemeClr val="bg1"/>
                </a:solidFill>
                <a:effectLst>
                  <a:outerShdw blurRad="38100" dist="38100" dir="2700000" algn="tl">
                    <a:srgbClr val="000000">
                      <a:alpha val="43137"/>
                    </a:srgbClr>
                  </a:outerShdw>
                </a:effectLst>
              </a:rPr>
              <a:t>була</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значно</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менша</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ніж</a:t>
            </a:r>
            <a:r>
              <a:rPr lang="ru-RU" dirty="0" smtClean="0">
                <a:solidFill>
                  <a:schemeClr val="bg1"/>
                </a:solidFill>
                <a:effectLst>
                  <a:outerShdw blurRad="38100" dist="38100" dir="2700000" algn="tl">
                    <a:srgbClr val="000000">
                      <a:alpha val="43137"/>
                    </a:srgbClr>
                  </a:outerShdw>
                </a:effectLst>
              </a:rPr>
              <a:t> у </a:t>
            </a:r>
            <a:r>
              <a:rPr lang="ru-RU" dirty="0" err="1" smtClean="0">
                <a:solidFill>
                  <a:schemeClr val="bg1"/>
                </a:solidFill>
                <a:effectLst>
                  <a:outerShdw blurRad="38100" dist="38100" dir="2700000" algn="tl">
                    <a:srgbClr val="000000">
                      <a:alpha val="43137"/>
                    </a:srgbClr>
                  </a:outerShdw>
                </a:effectLst>
              </a:rPr>
              <a:t>інших</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країнах</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Це</a:t>
            </a:r>
            <a:r>
              <a:rPr lang="ru-RU" dirty="0" smtClean="0">
                <a:solidFill>
                  <a:schemeClr val="bg1"/>
                </a:solidFill>
                <a:effectLst>
                  <a:outerShdw blurRad="38100" dist="38100" dir="2700000" algn="tl">
                    <a:srgbClr val="000000">
                      <a:alpha val="43137"/>
                    </a:srgbClr>
                  </a:outerShdw>
                </a:effectLst>
              </a:rPr>
              <a:t> дало </a:t>
            </a:r>
            <a:r>
              <a:rPr lang="ru-RU" dirty="0" err="1" smtClean="0">
                <a:solidFill>
                  <a:schemeClr val="bg1"/>
                </a:solidFill>
                <a:effectLst>
                  <a:outerShdw blurRad="38100" dist="38100" dir="2700000" algn="tl">
                    <a:srgbClr val="000000">
                      <a:alpha val="43137"/>
                    </a:srgbClr>
                  </a:outerShdw>
                </a:effectLst>
              </a:rPr>
              <a:t>можливість</a:t>
            </a:r>
            <a:r>
              <a:rPr lang="ru-RU" dirty="0" smtClean="0">
                <a:solidFill>
                  <a:schemeClr val="bg1"/>
                </a:solidFill>
                <a:effectLst>
                  <a:outerShdw blurRad="38100" dist="38100" dir="2700000" algn="tl">
                    <a:srgbClr val="000000">
                      <a:alpha val="43137"/>
                    </a:srgbClr>
                  </a:outerShdw>
                </a:effectLst>
              </a:rPr>
              <a:t> США </a:t>
            </a:r>
            <a:r>
              <a:rPr lang="ru-RU" dirty="0" err="1" smtClean="0">
                <a:solidFill>
                  <a:schemeClr val="bg1"/>
                </a:solidFill>
                <a:effectLst>
                  <a:outerShdw blurRad="38100" dist="38100" dir="2700000" algn="tl">
                    <a:srgbClr val="000000">
                      <a:alpha val="43137"/>
                    </a:srgbClr>
                  </a:outerShdw>
                </a:effectLst>
              </a:rPr>
              <a:t>домогтися</a:t>
            </a:r>
            <a:r>
              <a:rPr lang="ru-RU" dirty="0" smtClean="0">
                <a:solidFill>
                  <a:schemeClr val="bg1"/>
                </a:solidFill>
                <a:effectLst>
                  <a:outerShdw blurRad="38100" dist="38100" dir="2700000" algn="tl">
                    <a:srgbClr val="000000">
                      <a:alpha val="43137"/>
                    </a:srgbClr>
                  </a:outerShdw>
                </a:effectLst>
              </a:rPr>
              <a:t> в 1944 р. </a:t>
            </a:r>
            <a:r>
              <a:rPr lang="ru-RU" dirty="0" err="1" smtClean="0">
                <a:solidFill>
                  <a:schemeClr val="bg1"/>
                </a:solidFill>
                <a:effectLst>
                  <a:outerShdw blurRad="38100" dist="38100" dir="2700000" algn="tl">
                    <a:srgbClr val="000000">
                      <a:alpha val="43137"/>
                    </a:srgbClr>
                  </a:outerShdw>
                </a:effectLst>
              </a:rPr>
              <a:t>офіційного</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визнання</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долара</a:t>
            </a:r>
            <a:r>
              <a:rPr lang="ru-RU" dirty="0" smtClean="0">
                <a:solidFill>
                  <a:schemeClr val="bg1"/>
                </a:solidFill>
                <a:effectLst>
                  <a:outerShdw blurRad="38100" dist="38100" dir="2700000" algn="tl">
                    <a:srgbClr val="000000">
                      <a:alpha val="43137"/>
                    </a:srgbClr>
                  </a:outerShdw>
                </a:effectLst>
              </a:rPr>
              <a:t> </a:t>
            </a:r>
            <a:r>
              <a:rPr lang="ru-RU" dirty="0" smtClean="0">
                <a:solidFill>
                  <a:schemeClr val="bg1"/>
                </a:solidFill>
                <a:effectLst>
                  <a:outerShdw blurRad="38100" dist="38100" dir="2700000" algn="tl">
                    <a:srgbClr val="000000">
                      <a:alpha val="43137"/>
                    </a:srgbClr>
                  </a:outerShdw>
                </a:effectLst>
              </a:rPr>
              <a:t>основною </a:t>
            </a:r>
            <a:r>
              <a:rPr lang="ru-RU" dirty="0" smtClean="0">
                <a:solidFill>
                  <a:schemeClr val="bg1"/>
                </a:solidFill>
                <a:effectLst>
                  <a:outerShdw blurRad="38100" dist="38100" dir="2700000" algn="tl">
                    <a:srgbClr val="000000">
                      <a:alpha val="43137"/>
                    </a:srgbClr>
                  </a:outerShdw>
                </a:effectLst>
              </a:rPr>
              <a:t>валютою </a:t>
            </a:r>
            <a:r>
              <a:rPr lang="ru-RU" dirty="0" err="1" smtClean="0">
                <a:solidFill>
                  <a:schemeClr val="bg1"/>
                </a:solidFill>
                <a:effectLst>
                  <a:outerShdw blurRad="38100" dist="38100" dir="2700000" algn="tl">
                    <a:srgbClr val="000000">
                      <a:alpha val="43137"/>
                    </a:srgbClr>
                  </a:outerShdw>
                </a:effectLst>
              </a:rPr>
              <a:t>світу</a:t>
            </a:r>
            <a:r>
              <a:rPr lang="ru-RU" dirty="0" smtClean="0">
                <a:solidFill>
                  <a:schemeClr val="bg1"/>
                </a:solidFill>
                <a:effectLst>
                  <a:outerShdw blurRad="38100" dist="38100" dir="2700000" algn="tl">
                    <a:srgbClr val="000000">
                      <a:alpha val="43137"/>
                    </a:srgbClr>
                  </a:outerShdw>
                </a:effectLst>
              </a:rPr>
              <a:t>. В 1944 р. </a:t>
            </a:r>
            <a:r>
              <a:rPr lang="ru-RU" dirty="0" err="1" smtClean="0">
                <a:solidFill>
                  <a:schemeClr val="bg1"/>
                </a:solidFill>
                <a:effectLst>
                  <a:outerShdw blurRad="38100" dist="38100" dir="2700000" algn="tl">
                    <a:srgbClr val="000000">
                      <a:alpha val="43137"/>
                    </a:srgbClr>
                  </a:outerShdw>
                </a:effectLst>
              </a:rPr>
              <a:t>Бреттон-вудською</a:t>
            </a:r>
            <a:r>
              <a:rPr lang="ru-RU" dirty="0" smtClean="0">
                <a:solidFill>
                  <a:schemeClr val="bg1"/>
                </a:solidFill>
                <a:effectLst>
                  <a:outerShdw blurRad="38100" dist="38100" dir="2700000" algn="tl">
                    <a:srgbClr val="000000">
                      <a:alpha val="43137"/>
                    </a:srgbClr>
                  </a:outerShdw>
                </a:effectLst>
              </a:rPr>
              <a:t> угодою </a:t>
            </a:r>
            <a:r>
              <a:rPr lang="ru-RU" dirty="0" err="1" smtClean="0">
                <a:solidFill>
                  <a:schemeClr val="bg1"/>
                </a:solidFill>
                <a:effectLst>
                  <a:outerShdw blurRad="38100" dist="38100" dir="2700000" algn="tl">
                    <a:srgbClr val="000000">
                      <a:alpha val="43137"/>
                    </a:srgbClr>
                  </a:outerShdw>
                </a:effectLst>
              </a:rPr>
              <a:t>була</a:t>
            </a:r>
            <a:r>
              <a:rPr lang="ru-RU" dirty="0" smtClean="0">
                <a:solidFill>
                  <a:schemeClr val="bg1"/>
                </a:solidFill>
                <a:effectLst>
                  <a:outerShdw blurRad="38100" dist="38100" dir="2700000" algn="tl">
                    <a:srgbClr val="000000">
                      <a:alpha val="43137"/>
                    </a:srgbClr>
                  </a:outerShdw>
                </a:effectLst>
              </a:rPr>
              <a:t> оформлена </a:t>
            </a:r>
            <a:r>
              <a:rPr lang="ru-RU" dirty="0" err="1" smtClean="0">
                <a:solidFill>
                  <a:schemeClr val="bg1"/>
                </a:solidFill>
                <a:effectLst>
                  <a:outerShdw blurRad="38100" dist="38100" dir="2700000" algn="tl">
                    <a:srgbClr val="000000">
                      <a:alpha val="43137"/>
                    </a:srgbClr>
                  </a:outerShdw>
                </a:effectLst>
              </a:rPr>
              <a:t>третя</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світова</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валютна</a:t>
            </a:r>
            <a:r>
              <a:rPr lang="ru-RU" dirty="0" smtClean="0">
                <a:solidFill>
                  <a:schemeClr val="bg1"/>
                </a:solidFill>
                <a:effectLst>
                  <a:outerShdw blurRad="38100" dist="38100" dir="2700000" algn="tl">
                    <a:srgbClr val="000000">
                      <a:alpha val="43137"/>
                    </a:srgbClr>
                  </a:outerShdw>
                </a:effectLst>
              </a:rPr>
              <a:t> система, яка </a:t>
            </a:r>
            <a:r>
              <a:rPr lang="ru-RU" dirty="0" err="1" smtClean="0">
                <a:solidFill>
                  <a:schemeClr val="bg1"/>
                </a:solidFill>
                <a:effectLst>
                  <a:outerShdw blurRad="38100" dist="38100" dir="2700000" algn="tl">
                    <a:srgbClr val="000000">
                      <a:alpha val="43137"/>
                    </a:srgbClr>
                  </a:outerShdw>
                </a:effectLst>
              </a:rPr>
              <a:t>існувала</a:t>
            </a:r>
            <a:r>
              <a:rPr lang="ru-RU" dirty="0" smtClean="0">
                <a:solidFill>
                  <a:schemeClr val="bg1"/>
                </a:solidFill>
                <a:effectLst>
                  <a:outerShdw blurRad="38100" dist="38100" dir="2700000" algn="tl">
                    <a:srgbClr val="000000">
                      <a:alpha val="43137"/>
                    </a:srgbClr>
                  </a:outerShdw>
                </a:effectLst>
              </a:rPr>
              <a:t> до 1976 р. </a:t>
            </a:r>
            <a:r>
              <a:rPr lang="ru-RU" dirty="0" err="1" smtClean="0">
                <a:solidFill>
                  <a:schemeClr val="bg1"/>
                </a:solidFill>
                <a:effectLst>
                  <a:outerShdw blurRad="38100" dist="38100" dir="2700000" algn="tl">
                    <a:srgbClr val="000000">
                      <a:alpha val="43137"/>
                    </a:srgbClr>
                  </a:outerShdw>
                </a:effectLst>
              </a:rPr>
              <a:t>Згідно</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цієї</a:t>
            </a:r>
            <a:r>
              <a:rPr lang="ru-RU" dirty="0" smtClean="0">
                <a:solidFill>
                  <a:schemeClr val="bg1"/>
                </a:solidFill>
                <a:effectLst>
                  <a:outerShdw blurRad="38100" dist="38100" dir="2700000" algn="tl">
                    <a:srgbClr val="000000">
                      <a:alpha val="43137"/>
                    </a:srgbClr>
                  </a:outerShdw>
                </a:effectLst>
              </a:rPr>
              <a:t> угоди, </a:t>
            </a:r>
            <a:r>
              <a:rPr lang="ru-RU" dirty="0" err="1" smtClean="0">
                <a:solidFill>
                  <a:schemeClr val="bg1"/>
                </a:solidFill>
                <a:effectLst>
                  <a:outerShdw blurRad="38100" dist="38100" dir="2700000" algn="tl">
                    <a:srgbClr val="000000">
                      <a:alpha val="43137"/>
                    </a:srgbClr>
                  </a:outerShdw>
                </a:effectLst>
              </a:rPr>
              <a:t>золото-девізний</a:t>
            </a:r>
            <a:r>
              <a:rPr lang="ru-RU" dirty="0" smtClean="0">
                <a:solidFill>
                  <a:schemeClr val="bg1"/>
                </a:solidFill>
                <a:effectLst>
                  <a:outerShdw blurRad="38100" dist="38100" dir="2700000" algn="tl">
                    <a:srgbClr val="000000">
                      <a:alpha val="43137"/>
                    </a:srgbClr>
                  </a:outerShdw>
                </a:effectLst>
              </a:rPr>
              <a:t> стандарт </a:t>
            </a:r>
            <a:r>
              <a:rPr lang="ru-RU" dirty="0" err="1" smtClean="0">
                <a:solidFill>
                  <a:schemeClr val="bg1"/>
                </a:solidFill>
                <a:effectLst>
                  <a:outerShdw blurRad="38100" dist="38100" dir="2700000" algn="tl">
                    <a:srgbClr val="000000">
                      <a:alpha val="43137"/>
                    </a:srgbClr>
                  </a:outerShdw>
                </a:effectLst>
              </a:rPr>
              <a:t>зберігався</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лише</a:t>
            </a:r>
            <a:r>
              <a:rPr lang="ru-RU" dirty="0" smtClean="0">
                <a:solidFill>
                  <a:schemeClr val="bg1"/>
                </a:solidFill>
                <a:effectLst>
                  <a:outerShdw blurRad="38100" dist="38100" dir="2700000" algn="tl">
                    <a:srgbClr val="000000">
                      <a:alpha val="43137"/>
                    </a:srgbClr>
                  </a:outerShdw>
                </a:effectLst>
              </a:rPr>
              <a:t> в </a:t>
            </a:r>
            <a:r>
              <a:rPr lang="ru-RU" dirty="0" err="1" smtClean="0">
                <a:solidFill>
                  <a:schemeClr val="bg1"/>
                </a:solidFill>
                <a:effectLst>
                  <a:outerShdw blurRad="38100" dist="38100" dir="2700000" algn="tl">
                    <a:srgbClr val="000000">
                      <a:alpha val="43137"/>
                    </a:srgbClr>
                  </a:outerShdw>
                </a:effectLst>
              </a:rPr>
              <a:t>міжде-ржавних</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відносинах</a:t>
            </a:r>
            <a:r>
              <a:rPr lang="ru-RU" dirty="0" smtClean="0">
                <a:solidFill>
                  <a:schemeClr val="bg1"/>
                </a:solidFill>
                <a:effectLst>
                  <a:outerShdw blurRad="38100" dist="38100" dir="2700000" algn="tl">
                    <a:srgbClr val="000000">
                      <a:alpha val="43137"/>
                    </a:srgbClr>
                  </a:outerShdw>
                </a:effectLst>
              </a:rPr>
              <a:t>, статут </a:t>
            </a:r>
            <a:r>
              <a:rPr lang="ru-RU" dirty="0" err="1" smtClean="0">
                <a:solidFill>
                  <a:schemeClr val="bg1"/>
                </a:solidFill>
                <a:effectLst>
                  <a:outerShdw blurRad="38100" dist="38100" dir="2700000" algn="tl">
                    <a:srgbClr val="000000">
                      <a:alpha val="43137"/>
                    </a:srgbClr>
                  </a:outerShdw>
                </a:effectLst>
              </a:rPr>
              <a:t>створеного</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Міжнародного</a:t>
            </a:r>
            <a:r>
              <a:rPr lang="ru-RU" dirty="0" smtClean="0">
                <a:solidFill>
                  <a:schemeClr val="bg1"/>
                </a:solidFill>
                <a:effectLst>
                  <a:outerShdw blurRad="38100" dist="38100" dir="2700000" algn="tl">
                    <a:srgbClr val="000000">
                      <a:alpha val="43137"/>
                    </a:srgbClr>
                  </a:outerShdw>
                </a:effectLst>
              </a:rPr>
              <a:t> Валютного </a:t>
            </a:r>
            <a:r>
              <a:rPr lang="ru-RU" dirty="0" err="1" smtClean="0">
                <a:solidFill>
                  <a:schemeClr val="bg1"/>
                </a:solidFill>
                <a:effectLst>
                  <a:outerShdw blurRad="38100" dist="38100" dir="2700000" algn="tl">
                    <a:srgbClr val="000000">
                      <a:alpha val="43137"/>
                    </a:srgbClr>
                  </a:outerShdw>
                </a:effectLst>
              </a:rPr>
              <a:t>фон-ду</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зобов'язав</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членів</a:t>
            </a:r>
            <a:r>
              <a:rPr lang="ru-RU" dirty="0" smtClean="0">
                <a:solidFill>
                  <a:schemeClr val="bg1"/>
                </a:solidFill>
                <a:effectLst>
                  <a:outerShdw blurRad="38100" dist="38100" dir="2700000" algn="tl">
                    <a:srgbClr val="000000">
                      <a:alpha val="43137"/>
                    </a:srgbClr>
                  </a:outerShdw>
                </a:effectLst>
              </a:rPr>
              <a:t> МВФ </a:t>
            </a:r>
            <a:r>
              <a:rPr lang="ru-RU" dirty="0" err="1" smtClean="0">
                <a:solidFill>
                  <a:schemeClr val="bg1"/>
                </a:solidFill>
                <a:effectLst>
                  <a:outerShdw blurRad="38100" dist="38100" dir="2700000" algn="tl">
                    <a:srgbClr val="000000">
                      <a:alpha val="43137"/>
                    </a:srgbClr>
                  </a:outerShdw>
                </a:effectLst>
              </a:rPr>
              <a:t>здійснювати</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урядові</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операції</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з</a:t>
            </a:r>
            <a:r>
              <a:rPr lang="ru-RU" dirty="0" smtClean="0">
                <a:solidFill>
                  <a:schemeClr val="bg1"/>
                </a:solidFill>
                <a:effectLst>
                  <a:outerShdw blurRad="38100" dist="38100" dir="2700000" algn="tl">
                    <a:srgbClr val="000000">
                      <a:alpha val="43137"/>
                    </a:srgbClr>
                  </a:outerShdw>
                </a:effectLst>
              </a:rPr>
              <a:t> золотом </a:t>
            </a:r>
            <a:r>
              <a:rPr lang="ru-RU" dirty="0" err="1" smtClean="0">
                <a:solidFill>
                  <a:schemeClr val="bg1"/>
                </a:solidFill>
                <a:effectLst>
                  <a:outerShdw blurRad="38100" dist="38100" dir="2700000" algn="tl">
                    <a:srgbClr val="000000">
                      <a:alpha val="43137"/>
                    </a:srgbClr>
                  </a:outerShdw>
                </a:effectLst>
              </a:rPr>
              <a:t>тільки</a:t>
            </a:r>
            <a:r>
              <a:rPr lang="ru-RU" dirty="0" smtClean="0">
                <a:solidFill>
                  <a:schemeClr val="bg1"/>
                </a:solidFill>
                <a:effectLst>
                  <a:outerShdw blurRad="38100" dist="38100" dir="2700000" algn="tl">
                    <a:srgbClr val="000000">
                      <a:alpha val="43137"/>
                    </a:srgbClr>
                  </a:outerShdw>
                </a:effectLst>
              </a:rPr>
              <a:t> </a:t>
            </a:r>
            <a:r>
              <a:rPr lang="ru-RU" dirty="0" smtClean="0">
                <a:solidFill>
                  <a:schemeClr val="bg1"/>
                </a:solidFill>
                <a:effectLst>
                  <a:outerShdw blurRad="38100" dist="38100" dir="2700000" algn="tl">
                    <a:srgbClr val="000000">
                      <a:alpha val="43137"/>
                    </a:srgbClr>
                  </a:outerShdw>
                </a:effectLst>
              </a:rPr>
              <a:t>за </a:t>
            </a:r>
            <a:r>
              <a:rPr lang="ru-RU" dirty="0" err="1" smtClean="0">
                <a:solidFill>
                  <a:schemeClr val="bg1"/>
                </a:solidFill>
                <a:effectLst>
                  <a:outerShdw blurRad="38100" dist="38100" dir="2700000" algn="tl">
                    <a:srgbClr val="000000">
                      <a:alpha val="43137"/>
                    </a:srgbClr>
                  </a:outerShdw>
                </a:effectLst>
              </a:rPr>
              <a:t>офіційною</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ціною</a:t>
            </a:r>
            <a:r>
              <a:rPr lang="ru-RU" dirty="0" smtClean="0">
                <a:solidFill>
                  <a:schemeClr val="bg1"/>
                </a:solidFill>
                <a:effectLst>
                  <a:outerShdw blurRad="38100" dist="38100" dir="2700000" algn="tl">
                    <a:srgbClr val="000000">
                      <a:alpha val="43137"/>
                    </a:srgbClr>
                  </a:outerShdw>
                </a:effectLst>
              </a:rPr>
              <a:t> </a:t>
            </a:r>
            <a:r>
              <a:rPr lang="ru-RU" dirty="0" smtClean="0">
                <a:solidFill>
                  <a:srgbClr val="AC193D"/>
                </a:solidFill>
                <a:effectLst>
                  <a:outerShdw blurRad="38100" dist="38100" dir="2700000" algn="tl">
                    <a:srgbClr val="000000">
                      <a:alpha val="43137"/>
                    </a:srgbClr>
                  </a:outerShdw>
                </a:effectLst>
              </a:rPr>
              <a:t>(35 дол. = 1 </a:t>
            </a:r>
            <a:r>
              <a:rPr lang="ru-RU" dirty="0" err="1" smtClean="0">
                <a:solidFill>
                  <a:srgbClr val="AC193D"/>
                </a:solidFill>
                <a:effectLst>
                  <a:outerShdw blurRad="38100" dist="38100" dir="2700000" algn="tl">
                    <a:srgbClr val="000000">
                      <a:alpha val="43137"/>
                    </a:srgbClr>
                  </a:outerShdw>
                </a:effectLst>
              </a:rPr>
              <a:t>тройська</a:t>
            </a:r>
            <a:r>
              <a:rPr lang="ru-RU" dirty="0" smtClean="0">
                <a:solidFill>
                  <a:srgbClr val="AC193D"/>
                </a:solidFill>
                <a:effectLst>
                  <a:outerShdw blurRad="38100" dist="38100" dir="2700000" algn="tl">
                    <a:srgbClr val="000000">
                      <a:alpha val="43137"/>
                    </a:srgbClr>
                  </a:outerShdw>
                </a:effectLst>
              </a:rPr>
              <a:t> </a:t>
            </a:r>
            <a:r>
              <a:rPr lang="ru-RU" dirty="0" err="1" smtClean="0">
                <a:solidFill>
                  <a:srgbClr val="AC193D"/>
                </a:solidFill>
                <a:effectLst>
                  <a:outerShdw blurRad="38100" dist="38100" dir="2700000" algn="tl">
                    <a:srgbClr val="000000">
                      <a:alpha val="43137"/>
                    </a:srgbClr>
                  </a:outerShdw>
                </a:effectLst>
              </a:rPr>
              <a:t>унція</a:t>
            </a:r>
            <a:r>
              <a:rPr lang="ru-RU" dirty="0" smtClean="0">
                <a:solidFill>
                  <a:srgbClr val="AC193D"/>
                </a:solidFill>
                <a:effectLst>
                  <a:outerShdw blurRad="38100" dist="38100" dir="2700000" algn="tl">
                    <a:srgbClr val="000000">
                      <a:alpha val="43137"/>
                    </a:srgbClr>
                  </a:outerShdw>
                </a:effectLst>
              </a:rPr>
              <a:t>)</a:t>
            </a:r>
            <a:r>
              <a:rPr lang="ru-RU" dirty="0" smtClean="0">
                <a:solidFill>
                  <a:schemeClr val="bg1"/>
                </a:solidFill>
                <a:effectLst>
                  <a:outerShdw blurRad="38100" dist="38100" dir="2700000" algn="tl">
                    <a:srgbClr val="000000">
                      <a:alpha val="43137"/>
                    </a:srgbClr>
                  </a:outerShdw>
                </a:effectLst>
              </a:rPr>
              <a:t> для </a:t>
            </a:r>
            <a:r>
              <a:rPr lang="ru-RU" dirty="0" err="1" smtClean="0">
                <a:solidFill>
                  <a:schemeClr val="bg1"/>
                </a:solidFill>
                <a:effectLst>
                  <a:outerShdw blurRad="38100" dist="38100" dir="2700000" algn="tl">
                    <a:srgbClr val="000000">
                      <a:alpha val="43137"/>
                    </a:srgbClr>
                  </a:outerShdw>
                </a:effectLst>
              </a:rPr>
              <a:t>підтримки</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незмінного</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вмісту</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американської</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валюти</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Світова</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грошова</a:t>
            </a:r>
            <a:r>
              <a:rPr lang="ru-RU" dirty="0" smtClean="0">
                <a:solidFill>
                  <a:schemeClr val="bg1"/>
                </a:solidFill>
                <a:effectLst>
                  <a:outerShdw blurRad="38100" dist="38100" dir="2700000" algn="tl">
                    <a:srgbClr val="000000">
                      <a:alpha val="43137"/>
                    </a:srgbClr>
                  </a:outerShdw>
                </a:effectLst>
              </a:rPr>
              <a:t> система </a:t>
            </a:r>
            <a:r>
              <a:rPr lang="ru-RU" dirty="0" err="1" smtClean="0">
                <a:solidFill>
                  <a:schemeClr val="bg1"/>
                </a:solidFill>
                <a:effectLst>
                  <a:outerShdw blurRad="38100" dist="38100" dir="2700000" algn="tl">
                    <a:srgbClr val="000000">
                      <a:alpha val="43137"/>
                    </a:srgbClr>
                  </a:outerShdw>
                </a:effectLst>
              </a:rPr>
              <a:t>ба-зувалась</a:t>
            </a:r>
            <a:r>
              <a:rPr lang="ru-RU" dirty="0" smtClean="0">
                <a:solidFill>
                  <a:schemeClr val="bg1"/>
                </a:solidFill>
                <a:effectLst>
                  <a:outerShdw blurRad="38100" dist="38100" dir="2700000" algn="tl">
                    <a:srgbClr val="000000">
                      <a:alpha val="43137"/>
                    </a:srgbClr>
                  </a:outerShdw>
                </a:effectLst>
              </a:rPr>
              <a:t> </a:t>
            </a:r>
            <a:r>
              <a:rPr lang="ru-RU" dirty="0" smtClean="0">
                <a:solidFill>
                  <a:schemeClr val="bg1"/>
                </a:solidFill>
                <a:effectLst>
                  <a:outerShdw blurRad="38100" dist="38100" dir="2700000" algn="tl">
                    <a:srgbClr val="000000">
                      <a:alpha val="43137"/>
                    </a:srgbClr>
                  </a:outerShdw>
                </a:effectLst>
              </a:rPr>
              <a:t>на </a:t>
            </a:r>
            <a:r>
              <a:rPr lang="ru-RU" dirty="0" err="1" smtClean="0">
                <a:solidFill>
                  <a:schemeClr val="bg1"/>
                </a:solidFill>
                <a:effectLst>
                  <a:outerShdw blurRad="38100" dist="38100" dir="2700000" algn="tl">
                    <a:srgbClr val="000000">
                      <a:alpha val="43137"/>
                    </a:srgbClr>
                  </a:outerShdw>
                </a:effectLst>
              </a:rPr>
              <a:t>нерозмінних</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кредитних</a:t>
            </a:r>
            <a:r>
              <a:rPr lang="ru-RU" dirty="0" smtClean="0">
                <a:solidFill>
                  <a:schemeClr val="bg1"/>
                </a:solidFill>
                <a:effectLst>
                  <a:outerShdw blurRad="38100" dist="38100" dir="2700000" algn="tl">
                    <a:srgbClr val="000000">
                      <a:alpha val="43137"/>
                    </a:srgbClr>
                  </a:outerShdw>
                </a:effectLst>
              </a:rPr>
              <a:t> грошах </a:t>
            </a:r>
            <a:r>
              <a:rPr lang="ru-RU" dirty="0" err="1" smtClean="0">
                <a:solidFill>
                  <a:schemeClr val="bg1"/>
                </a:solidFill>
                <a:effectLst>
                  <a:outerShdw blurRad="38100" dist="38100" dir="2700000" algn="tl">
                    <a:srgbClr val="000000">
                      <a:alpha val="43137"/>
                    </a:srgbClr>
                  </a:outerShdw>
                </a:effectLst>
              </a:rPr>
              <a:t>і</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проголошувався</a:t>
            </a:r>
            <a:r>
              <a:rPr lang="ru-RU" dirty="0" smtClean="0">
                <a:solidFill>
                  <a:schemeClr val="bg1"/>
                </a:solidFill>
                <a:effectLst>
                  <a:outerShdw blurRad="38100" dist="38100" dir="2700000" algn="tl">
                    <a:srgbClr val="000000">
                      <a:alpha val="43137"/>
                    </a:srgbClr>
                  </a:outerShdw>
                </a:effectLst>
              </a:rPr>
              <a:t> статус </a:t>
            </a:r>
            <a:r>
              <a:rPr lang="ru-RU" dirty="0" err="1" smtClean="0">
                <a:solidFill>
                  <a:schemeClr val="bg1"/>
                </a:solidFill>
                <a:effectLst>
                  <a:outerShdw blurRad="38100" dist="38100" dir="2700000" algn="tl">
                    <a:srgbClr val="000000">
                      <a:alpha val="43137"/>
                    </a:srgbClr>
                  </a:outerShdw>
                </a:effectLst>
              </a:rPr>
              <a:t>долара</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і</a:t>
            </a:r>
            <a:r>
              <a:rPr lang="ru-RU" dirty="0" smtClean="0">
                <a:solidFill>
                  <a:schemeClr val="bg1"/>
                </a:solidFill>
                <a:effectLst>
                  <a:outerShdw blurRad="38100" dist="38100" dir="2700000" algn="tl">
                    <a:srgbClr val="000000">
                      <a:alpha val="43137"/>
                    </a:srgbClr>
                  </a:outerShdw>
                </a:effectLst>
              </a:rPr>
              <a:t> фунта </a:t>
            </a:r>
            <a:r>
              <a:rPr lang="ru-RU" dirty="0" err="1" smtClean="0">
                <a:solidFill>
                  <a:schemeClr val="bg1"/>
                </a:solidFill>
                <a:effectLst>
                  <a:outerShdw blurRad="38100" dist="38100" dir="2700000" algn="tl">
                    <a:srgbClr val="000000">
                      <a:alpha val="43137"/>
                    </a:srgbClr>
                  </a:outerShdw>
                </a:effectLst>
              </a:rPr>
              <a:t>стерлінгів</a:t>
            </a:r>
            <a:r>
              <a:rPr lang="ru-RU" dirty="0" smtClean="0">
                <a:solidFill>
                  <a:schemeClr val="bg1"/>
                </a:solidFill>
                <a:effectLst>
                  <a:outerShdw blurRad="38100" dist="38100" dir="2700000" algn="tl">
                    <a:srgbClr val="000000">
                      <a:alpha val="43137"/>
                    </a:srgbClr>
                  </a:outerShdw>
                </a:effectLst>
              </a:rPr>
              <a:t> як </a:t>
            </a:r>
            <a:r>
              <a:rPr lang="ru-RU" dirty="0" err="1" smtClean="0">
                <a:solidFill>
                  <a:schemeClr val="bg1"/>
                </a:solidFill>
                <a:effectLst>
                  <a:outerShdw blurRad="38100" dist="38100" dir="2700000" algn="tl">
                    <a:srgbClr val="000000">
                      <a:alpha val="43137"/>
                    </a:srgbClr>
                  </a:outerShdw>
                </a:effectLst>
              </a:rPr>
              <a:t>резервних</a:t>
            </a:r>
            <a:r>
              <a:rPr lang="ru-RU" dirty="0" smtClean="0">
                <a:solidFill>
                  <a:schemeClr val="bg1"/>
                </a:solidFill>
                <a:effectLst>
                  <a:outerShdw blurRad="38100" dist="38100" dir="2700000" algn="tl">
                    <a:srgbClr val="000000">
                      <a:alpha val="43137"/>
                    </a:srgbClr>
                  </a:outerShdw>
                </a:effectLst>
              </a:rPr>
              <a:t> валют - </a:t>
            </a:r>
            <a:r>
              <a:rPr lang="ru-RU" dirty="0" err="1" smtClean="0">
                <a:solidFill>
                  <a:schemeClr val="bg1"/>
                </a:solidFill>
                <a:effectLst>
                  <a:outerShdw blurRad="38100" dist="38100" dir="2700000" algn="tl">
                    <a:srgbClr val="000000">
                      <a:alpha val="43137"/>
                    </a:srgbClr>
                  </a:outerShdw>
                </a:effectLst>
              </a:rPr>
              <a:t>особливої</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категорії</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кон-вертованих</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національних</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валют</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що</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використовувались</a:t>
            </a:r>
            <a:r>
              <a:rPr lang="ru-RU" dirty="0" smtClean="0">
                <a:solidFill>
                  <a:schemeClr val="bg1"/>
                </a:solidFill>
                <a:effectLst>
                  <a:outerShdw blurRad="38100" dist="38100" dir="2700000" algn="tl">
                    <a:srgbClr val="000000">
                      <a:alpha val="43137"/>
                    </a:srgbClr>
                  </a:outerShdw>
                </a:effectLst>
              </a:rPr>
              <a:t> як </a:t>
            </a:r>
            <a:r>
              <a:rPr lang="ru-RU" dirty="0" err="1" smtClean="0">
                <a:solidFill>
                  <a:schemeClr val="bg1"/>
                </a:solidFill>
                <a:effectLst>
                  <a:outerShdw blurRad="38100" dist="38100" dir="2700000" algn="tl">
                    <a:srgbClr val="000000">
                      <a:alpha val="43137"/>
                    </a:srgbClr>
                  </a:outerShdw>
                </a:effectLst>
              </a:rPr>
              <a:t>міжнародні</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платіжні</a:t>
            </a:r>
            <a:r>
              <a:rPr lang="ru-RU" dirty="0" smtClean="0">
                <a:solidFill>
                  <a:schemeClr val="bg1"/>
                </a:solidFill>
                <a:effectLst>
                  <a:outerShdw blurRad="38100" dist="38100" dir="2700000" algn="tl">
                    <a:srgbClr val="000000">
                      <a:alpha val="43137"/>
                    </a:srgbClr>
                  </a:outerShdw>
                </a:effectLst>
              </a:rPr>
              <a:t> та </a:t>
            </a:r>
            <a:r>
              <a:rPr lang="ru-RU" dirty="0" err="1" smtClean="0">
                <a:solidFill>
                  <a:schemeClr val="bg1"/>
                </a:solidFill>
                <a:effectLst>
                  <a:outerShdw blurRad="38100" dist="38100" dir="2700000" algn="tl">
                    <a:srgbClr val="000000">
                      <a:alpha val="43137"/>
                    </a:srgbClr>
                  </a:outerShdw>
                </a:effectLst>
              </a:rPr>
              <a:t>резервні</a:t>
            </a:r>
            <a:r>
              <a:rPr lang="ru-RU" dirty="0" smtClean="0">
                <a:solidFill>
                  <a:schemeClr val="bg1"/>
                </a:solidFill>
                <a:effectLst>
                  <a:outerShdw blurRad="38100" dist="38100" dir="2700000" algn="tl">
                    <a:srgbClr val="000000">
                      <a:alpha val="43137"/>
                    </a:srgbClr>
                  </a:outerShdw>
                </a:effectLst>
              </a:rPr>
              <a:t> </a:t>
            </a:r>
            <a:r>
              <a:rPr lang="ru-RU" dirty="0" err="1" smtClean="0">
                <a:solidFill>
                  <a:schemeClr val="bg1"/>
                </a:solidFill>
                <a:effectLst>
                  <a:outerShdw blurRad="38100" dist="38100" dir="2700000" algn="tl">
                    <a:srgbClr val="000000">
                      <a:alpha val="43137"/>
                    </a:srgbClr>
                  </a:outerShdw>
                </a:effectLst>
              </a:rPr>
              <a:t>засоби</a:t>
            </a:r>
            <a:r>
              <a:rPr lang="ru-RU" dirty="0" smtClean="0">
                <a:solidFill>
                  <a:schemeClr val="bg1"/>
                </a:solidFill>
                <a:effectLst>
                  <a:outerShdw blurRad="38100" dist="38100" dir="2700000" algn="tl">
                    <a:srgbClr val="000000">
                      <a:alpha val="43137"/>
                    </a:srgbClr>
                  </a:outerShdw>
                </a:effectLst>
              </a:rPr>
              <a:t>.</a:t>
            </a:r>
          </a:p>
          <a:p>
            <a:endParaRPr lang="uk-UA"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8000" contrast="30000"/>
          </a:blip>
          <a:srcRect/>
          <a:stretch>
            <a:fillRect l="-15000" r="-1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00B050"/>
          </a:solidFill>
        </p:spPr>
        <p:txBody>
          <a:bodyPr>
            <a:normAutofit fontScale="90000"/>
          </a:bodyPr>
          <a:lstStyle/>
          <a:p>
            <a:r>
              <a:rPr lang="ru-RU" dirty="0" smtClean="0">
                <a:solidFill>
                  <a:schemeClr val="bg1"/>
                </a:solidFill>
              </a:rPr>
              <a:t>В </a:t>
            </a:r>
            <a:r>
              <a:rPr lang="ru-RU" dirty="0" err="1" smtClean="0">
                <a:solidFill>
                  <a:schemeClr val="bg1"/>
                </a:solidFill>
              </a:rPr>
              <a:t>перші</a:t>
            </a:r>
            <a:r>
              <a:rPr lang="ru-RU" dirty="0" smtClean="0">
                <a:solidFill>
                  <a:schemeClr val="bg1"/>
                </a:solidFill>
              </a:rPr>
              <a:t> </a:t>
            </a:r>
            <a:r>
              <a:rPr lang="ru-RU" dirty="0" err="1" smtClean="0">
                <a:solidFill>
                  <a:schemeClr val="bg1"/>
                </a:solidFill>
              </a:rPr>
              <a:t>повоєнні</a:t>
            </a:r>
            <a:r>
              <a:rPr lang="ru-RU" dirty="0" smtClean="0">
                <a:solidFill>
                  <a:schemeClr val="bg1"/>
                </a:solidFill>
              </a:rPr>
              <a:t> роки на долю США припадало:</a:t>
            </a:r>
            <a:endParaRPr lang="uk-UA" dirty="0">
              <a:solidFill>
                <a:schemeClr val="bg1"/>
              </a:solidFill>
            </a:endParaRPr>
          </a:p>
        </p:txBody>
      </p:sp>
      <p:sp>
        <p:nvSpPr>
          <p:cNvPr id="4" name="Содержимое 3"/>
          <p:cNvSpPr>
            <a:spLocks noGrp="1"/>
          </p:cNvSpPr>
          <p:nvPr>
            <p:ph idx="1"/>
          </p:nvPr>
        </p:nvSpPr>
        <p:spPr>
          <a:xfrm>
            <a:off x="457200" y="1600201"/>
            <a:ext cx="8219256" cy="1036711"/>
          </a:xfrm>
          <a:prstGeom prst="rect">
            <a:avLst/>
          </a:prstGeom>
          <a:solidFill>
            <a:srgbClr val="82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algn="ctr">
              <a:buNone/>
            </a:pPr>
            <a:r>
              <a:rPr lang="uk-UA" sz="4800" dirty="0" smtClean="0"/>
              <a:t>56% промислового виробництва</a:t>
            </a:r>
            <a:endParaRPr lang="uk-UA" sz="4800" dirty="0"/>
          </a:p>
        </p:txBody>
      </p:sp>
      <p:sp>
        <p:nvSpPr>
          <p:cNvPr id="5" name="Содержимое 3"/>
          <p:cNvSpPr txBox="1">
            <a:spLocks/>
          </p:cNvSpPr>
          <p:nvPr/>
        </p:nvSpPr>
        <p:spPr>
          <a:xfrm>
            <a:off x="467544" y="2780928"/>
            <a:ext cx="8219256" cy="1036711"/>
          </a:xfrm>
          <a:prstGeom prst="rect">
            <a:avLst/>
          </a:prstGeom>
          <a:solidFill>
            <a:srgbClr val="82BA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2500"/>
          </a:bodyPr>
          <a:lstStyle/>
          <a:p>
            <a:pPr marL="342900" lvl="0" indent="-342900" algn="ctr">
              <a:spcBef>
                <a:spcPct val="20000"/>
              </a:spcBef>
            </a:pPr>
            <a:r>
              <a:rPr lang="uk-UA" sz="4800" dirty="0" smtClean="0"/>
              <a:t>40% обсягів зовнішньої торгівлі</a:t>
            </a:r>
            <a:endParaRPr kumimoji="0" lang="uk-UA" sz="4800" b="0" i="0" u="none" strike="noStrike" kern="1200" cap="none" spc="0" normalizeH="0" baseline="0" noProof="0" dirty="0">
              <a:ln>
                <a:noFill/>
              </a:ln>
              <a:solidFill>
                <a:schemeClr val="lt1"/>
              </a:solidFill>
              <a:effectLst/>
              <a:uLnTx/>
              <a:uFillTx/>
              <a:latin typeface="+mn-lt"/>
              <a:ea typeface="+mn-ea"/>
              <a:cs typeface="+mn-cs"/>
            </a:endParaRPr>
          </a:p>
        </p:txBody>
      </p:sp>
      <p:sp>
        <p:nvSpPr>
          <p:cNvPr id="6" name="Содержимое 3"/>
          <p:cNvSpPr txBox="1">
            <a:spLocks/>
          </p:cNvSpPr>
          <p:nvPr/>
        </p:nvSpPr>
        <p:spPr>
          <a:xfrm>
            <a:off x="467544" y="4005064"/>
            <a:ext cx="8219256" cy="1036711"/>
          </a:xfrm>
          <a:prstGeom prst="rect">
            <a:avLst/>
          </a:prstGeom>
          <a:solidFill>
            <a:srgbClr val="82BA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5000" lnSpcReduction="10000"/>
          </a:bodyPr>
          <a:lstStyle/>
          <a:p>
            <a:pPr marL="342900" lvl="0" indent="-342900" algn="ctr">
              <a:spcBef>
                <a:spcPct val="20000"/>
              </a:spcBef>
            </a:pPr>
            <a:r>
              <a:rPr lang="uk-UA" sz="4800" dirty="0" smtClean="0"/>
              <a:t>70% централізованих запасів золота</a:t>
            </a:r>
            <a:endParaRPr kumimoji="0" lang="uk-UA" sz="4800" b="0" i="0" u="none" strike="noStrike" kern="1200" cap="none" spc="0" normalizeH="0" baseline="0" noProof="0" dirty="0">
              <a:ln>
                <a:noFill/>
              </a:ln>
              <a:solidFill>
                <a:schemeClr val="lt1"/>
              </a:solidFill>
              <a:effectLst/>
              <a:uLnTx/>
              <a:uFillTx/>
              <a:latin typeface="+mn-lt"/>
              <a:ea typeface="+mn-ea"/>
              <a:cs typeface="+mn-cs"/>
            </a:endParaRPr>
          </a:p>
        </p:txBody>
      </p:sp>
      <p:sp>
        <p:nvSpPr>
          <p:cNvPr id="7" name="Содержимое 3"/>
          <p:cNvSpPr txBox="1">
            <a:spLocks/>
          </p:cNvSpPr>
          <p:nvPr/>
        </p:nvSpPr>
        <p:spPr>
          <a:xfrm>
            <a:off x="467544" y="5157192"/>
            <a:ext cx="8219256" cy="1512168"/>
          </a:xfrm>
          <a:prstGeom prst="rect">
            <a:avLst/>
          </a:prstGeom>
          <a:solidFill>
            <a:srgbClr val="00B05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70000" lnSpcReduction="20000"/>
          </a:bodyPr>
          <a:lstStyle/>
          <a:p>
            <a:pPr marL="342900" lvl="0" indent="-342900" algn="ctr">
              <a:spcBef>
                <a:spcPct val="20000"/>
              </a:spcBef>
            </a:pPr>
            <a:r>
              <a:rPr lang="ru-RU" sz="4800" dirty="0" err="1" smtClean="0"/>
              <a:t>Кінець</a:t>
            </a:r>
            <a:r>
              <a:rPr lang="ru-RU" sz="4800" dirty="0" smtClean="0"/>
              <a:t> 50 - початок 60-х </a:t>
            </a:r>
            <a:r>
              <a:rPr lang="ru-RU" sz="4800" dirty="0" err="1" smtClean="0"/>
              <a:t>років</a:t>
            </a:r>
            <a:r>
              <a:rPr lang="ru-RU" sz="4800" dirty="0" smtClean="0"/>
              <a:t> </a:t>
            </a:r>
            <a:r>
              <a:rPr lang="ru-RU" sz="4800" dirty="0" err="1" smtClean="0"/>
              <a:t>відзначався</a:t>
            </a:r>
            <a:r>
              <a:rPr lang="ru-RU" sz="4800" dirty="0" smtClean="0"/>
              <a:t> для США </a:t>
            </a:r>
            <a:r>
              <a:rPr lang="ru-RU" sz="4800" dirty="0" err="1" smtClean="0"/>
              <a:t>значним</a:t>
            </a:r>
            <a:r>
              <a:rPr lang="ru-RU" sz="4800" dirty="0" smtClean="0"/>
              <a:t> </a:t>
            </a:r>
            <a:r>
              <a:rPr lang="ru-RU" sz="4800" dirty="0" err="1" smtClean="0"/>
              <a:t>погіршенням</a:t>
            </a:r>
            <a:r>
              <a:rPr lang="ru-RU" sz="4800" dirty="0" smtClean="0"/>
              <a:t> </a:t>
            </a:r>
            <a:r>
              <a:rPr lang="ru-RU" sz="4800" dirty="0" err="1" smtClean="0"/>
              <a:t>валютних</a:t>
            </a:r>
            <a:r>
              <a:rPr lang="ru-RU" sz="4800" dirty="0" smtClean="0"/>
              <a:t> </a:t>
            </a:r>
            <a:r>
              <a:rPr lang="ru-RU" sz="4800" dirty="0" err="1" smtClean="0"/>
              <a:t>позицій</a:t>
            </a:r>
            <a:r>
              <a:rPr lang="ru-RU" sz="4800" dirty="0" smtClean="0"/>
              <a:t> та сальдо </a:t>
            </a:r>
            <a:r>
              <a:rPr lang="ru-RU" sz="4800" dirty="0" err="1" smtClean="0"/>
              <a:t>платіжного</a:t>
            </a:r>
            <a:r>
              <a:rPr lang="ru-RU" sz="4800" dirty="0" smtClean="0"/>
              <a:t> балансу.</a:t>
            </a:r>
            <a:endParaRPr kumimoji="0" lang="uk-UA" sz="4800" b="0"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2000" r="-22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6672"/>
            <a:ext cx="8229600" cy="5649491"/>
          </a:xfrm>
          <a:solidFill>
            <a:srgbClr val="7030A0">
              <a:alpha val="80000"/>
            </a:srgbClr>
          </a:solidFill>
        </p:spPr>
        <p:txBody>
          <a:bodyPr>
            <a:normAutofit fontScale="70000" lnSpcReduction="20000"/>
          </a:bodyPr>
          <a:lstStyle/>
          <a:p>
            <a:r>
              <a:rPr lang="ru-RU" dirty="0" err="1" smtClean="0">
                <a:solidFill>
                  <a:schemeClr val="bg1"/>
                </a:solidFill>
              </a:rPr>
              <a:t>Починаючи</a:t>
            </a:r>
            <a:r>
              <a:rPr lang="ru-RU" dirty="0" smtClean="0">
                <a:solidFill>
                  <a:schemeClr val="bg1"/>
                </a:solidFill>
              </a:rPr>
              <a:t> </a:t>
            </a:r>
            <a:r>
              <a:rPr lang="ru-RU" dirty="0" err="1" smtClean="0">
                <a:solidFill>
                  <a:schemeClr val="bg1"/>
                </a:solidFill>
              </a:rPr>
              <a:t>з</a:t>
            </a:r>
            <a:r>
              <a:rPr lang="ru-RU" dirty="0" smtClean="0">
                <a:solidFill>
                  <a:schemeClr val="bg1"/>
                </a:solidFill>
              </a:rPr>
              <a:t> 1958 р. </a:t>
            </a:r>
            <a:r>
              <a:rPr lang="ru-RU" dirty="0" err="1" smtClean="0">
                <a:solidFill>
                  <a:schemeClr val="bg1"/>
                </a:solidFill>
              </a:rPr>
              <a:t>пасивне</a:t>
            </a:r>
            <a:r>
              <a:rPr lang="ru-RU" dirty="0" smtClean="0">
                <a:solidFill>
                  <a:schemeClr val="bg1"/>
                </a:solidFill>
              </a:rPr>
              <a:t> сальдо </a:t>
            </a:r>
            <a:r>
              <a:rPr lang="ru-RU" dirty="0" err="1" smtClean="0">
                <a:solidFill>
                  <a:schemeClr val="bg1"/>
                </a:solidFill>
              </a:rPr>
              <a:t>платіжного</a:t>
            </a:r>
            <a:r>
              <a:rPr lang="ru-RU" dirty="0" smtClean="0">
                <a:solidFill>
                  <a:schemeClr val="bg1"/>
                </a:solidFill>
              </a:rPr>
              <a:t> балансу США </a:t>
            </a:r>
            <a:r>
              <a:rPr lang="ru-RU" dirty="0" err="1" smtClean="0">
                <a:solidFill>
                  <a:schemeClr val="bg1"/>
                </a:solidFill>
              </a:rPr>
              <a:t>щорічно</a:t>
            </a:r>
            <a:r>
              <a:rPr lang="ru-RU" dirty="0" smtClean="0">
                <a:solidFill>
                  <a:schemeClr val="bg1"/>
                </a:solidFill>
              </a:rPr>
              <a:t> </a:t>
            </a:r>
            <a:r>
              <a:rPr lang="ru-RU" dirty="0" err="1" smtClean="0">
                <a:solidFill>
                  <a:schemeClr val="bg1"/>
                </a:solidFill>
              </a:rPr>
              <a:t>перевищувало</a:t>
            </a:r>
            <a:r>
              <a:rPr lang="ru-RU" dirty="0" smtClean="0">
                <a:solidFill>
                  <a:schemeClr val="bg1"/>
                </a:solidFill>
              </a:rPr>
              <a:t> </a:t>
            </a:r>
            <a:r>
              <a:rPr lang="ru-RU" b="1" dirty="0" smtClean="0">
                <a:solidFill>
                  <a:schemeClr val="bg1"/>
                </a:solidFill>
              </a:rPr>
              <a:t>З млрд. дол</a:t>
            </a:r>
            <a:r>
              <a:rPr lang="ru-RU" dirty="0" smtClean="0">
                <a:solidFill>
                  <a:schemeClr val="bg1"/>
                </a:solidFill>
              </a:rPr>
              <a:t>. </a:t>
            </a:r>
            <a:r>
              <a:rPr lang="ru-RU" dirty="0" err="1" smtClean="0">
                <a:solidFill>
                  <a:schemeClr val="bg1"/>
                </a:solidFill>
              </a:rPr>
              <a:t>Покривалось</a:t>
            </a:r>
            <a:r>
              <a:rPr lang="ru-RU" dirty="0" smtClean="0">
                <a:solidFill>
                  <a:schemeClr val="bg1"/>
                </a:solidFill>
              </a:rPr>
              <a:t> </a:t>
            </a:r>
            <a:r>
              <a:rPr lang="ru-RU" dirty="0" err="1" smtClean="0">
                <a:solidFill>
                  <a:schemeClr val="bg1"/>
                </a:solidFill>
              </a:rPr>
              <a:t>пасивне</a:t>
            </a:r>
            <a:r>
              <a:rPr lang="ru-RU" dirty="0" smtClean="0">
                <a:solidFill>
                  <a:schemeClr val="bg1"/>
                </a:solidFill>
              </a:rPr>
              <a:t> сальдо як </a:t>
            </a:r>
            <a:r>
              <a:rPr lang="ru-RU" dirty="0" err="1" smtClean="0">
                <a:solidFill>
                  <a:schemeClr val="bg1"/>
                </a:solidFill>
              </a:rPr>
              <a:t>короткостроковою</a:t>
            </a:r>
            <a:r>
              <a:rPr lang="ru-RU" dirty="0" smtClean="0">
                <a:solidFill>
                  <a:schemeClr val="bg1"/>
                </a:solidFill>
              </a:rPr>
              <a:t> </a:t>
            </a:r>
            <a:r>
              <a:rPr lang="ru-RU" dirty="0" err="1" smtClean="0">
                <a:solidFill>
                  <a:schemeClr val="bg1"/>
                </a:solidFill>
              </a:rPr>
              <a:t>доларовою</a:t>
            </a:r>
            <a:r>
              <a:rPr lang="ru-RU" dirty="0" smtClean="0">
                <a:solidFill>
                  <a:schemeClr val="bg1"/>
                </a:solidFill>
              </a:rPr>
              <a:t> </a:t>
            </a:r>
            <a:r>
              <a:rPr lang="ru-RU" dirty="0" err="1" smtClean="0">
                <a:solidFill>
                  <a:schemeClr val="bg1"/>
                </a:solidFill>
              </a:rPr>
              <a:t>заборгованістю</a:t>
            </a:r>
            <a:r>
              <a:rPr lang="ru-RU" dirty="0" smtClean="0">
                <a:solidFill>
                  <a:schemeClr val="bg1"/>
                </a:solidFill>
              </a:rPr>
              <a:t> </a:t>
            </a:r>
            <a:r>
              <a:rPr lang="ru-RU" dirty="0" err="1" smtClean="0">
                <a:solidFill>
                  <a:schemeClr val="bg1"/>
                </a:solidFill>
              </a:rPr>
              <a:t>інших</a:t>
            </a:r>
            <a:r>
              <a:rPr lang="ru-RU" dirty="0" smtClean="0">
                <a:solidFill>
                  <a:schemeClr val="bg1"/>
                </a:solidFill>
              </a:rPr>
              <a:t> </a:t>
            </a:r>
            <a:r>
              <a:rPr lang="ru-RU" dirty="0" err="1" smtClean="0">
                <a:solidFill>
                  <a:schemeClr val="bg1"/>
                </a:solidFill>
              </a:rPr>
              <a:t>країн</a:t>
            </a:r>
            <a:r>
              <a:rPr lang="ru-RU" dirty="0" smtClean="0">
                <a:solidFill>
                  <a:schemeClr val="bg1"/>
                </a:solidFill>
              </a:rPr>
              <a:t>, </a:t>
            </a:r>
            <a:r>
              <a:rPr lang="ru-RU" dirty="0" err="1" smtClean="0">
                <a:solidFill>
                  <a:schemeClr val="bg1"/>
                </a:solidFill>
              </a:rPr>
              <a:t>що</a:t>
            </a:r>
            <a:r>
              <a:rPr lang="ru-RU" dirty="0" smtClean="0">
                <a:solidFill>
                  <a:schemeClr val="bg1"/>
                </a:solidFill>
              </a:rPr>
              <a:t> </a:t>
            </a:r>
            <a:r>
              <a:rPr lang="ru-RU" dirty="0" err="1" smtClean="0">
                <a:solidFill>
                  <a:schemeClr val="bg1"/>
                </a:solidFill>
              </a:rPr>
              <a:t>створювали</a:t>
            </a:r>
            <a:r>
              <a:rPr lang="ru-RU" dirty="0" smtClean="0">
                <a:solidFill>
                  <a:schemeClr val="bg1"/>
                </a:solidFill>
              </a:rPr>
              <a:t> </a:t>
            </a:r>
            <a:r>
              <a:rPr lang="ru-RU" dirty="0" err="1" smtClean="0">
                <a:solidFill>
                  <a:schemeClr val="bg1"/>
                </a:solidFill>
              </a:rPr>
              <a:t>власні</a:t>
            </a:r>
            <a:r>
              <a:rPr lang="ru-RU" dirty="0" smtClean="0">
                <a:solidFill>
                  <a:schemeClr val="bg1"/>
                </a:solidFill>
              </a:rPr>
              <a:t> </a:t>
            </a:r>
            <a:r>
              <a:rPr lang="ru-RU" dirty="0" err="1" smtClean="0">
                <a:solidFill>
                  <a:schemeClr val="bg1"/>
                </a:solidFill>
              </a:rPr>
              <a:t>резерви</a:t>
            </a:r>
            <a:r>
              <a:rPr lang="ru-RU" dirty="0" smtClean="0">
                <a:solidFill>
                  <a:schemeClr val="bg1"/>
                </a:solidFill>
              </a:rPr>
              <a:t> </a:t>
            </a:r>
            <a:r>
              <a:rPr lang="ru-RU" dirty="0" err="1" smtClean="0">
                <a:solidFill>
                  <a:schemeClr val="bg1"/>
                </a:solidFill>
              </a:rPr>
              <a:t>доларів</a:t>
            </a:r>
            <a:r>
              <a:rPr lang="ru-RU" dirty="0" smtClean="0">
                <a:solidFill>
                  <a:schemeClr val="bg1"/>
                </a:solidFill>
              </a:rPr>
              <a:t> - </a:t>
            </a:r>
            <a:r>
              <a:rPr lang="ru-RU" dirty="0" err="1" smtClean="0">
                <a:solidFill>
                  <a:schemeClr val="bg1"/>
                </a:solidFill>
              </a:rPr>
              <a:t>міжнародних</a:t>
            </a:r>
            <a:r>
              <a:rPr lang="ru-RU" dirty="0" smtClean="0">
                <a:solidFill>
                  <a:schemeClr val="bg1"/>
                </a:solidFill>
              </a:rPr>
              <a:t> </a:t>
            </a:r>
            <a:r>
              <a:rPr lang="ru-RU" dirty="0" err="1" smtClean="0">
                <a:solidFill>
                  <a:schemeClr val="bg1"/>
                </a:solidFill>
              </a:rPr>
              <a:t>засобів</a:t>
            </a:r>
            <a:r>
              <a:rPr lang="ru-RU" dirty="0" smtClean="0">
                <a:solidFill>
                  <a:schemeClr val="bg1"/>
                </a:solidFill>
              </a:rPr>
              <a:t> платежу, так </a:t>
            </a:r>
            <a:r>
              <a:rPr lang="ru-RU" dirty="0" err="1" smtClean="0">
                <a:solidFill>
                  <a:schemeClr val="bg1"/>
                </a:solidFill>
              </a:rPr>
              <a:t>і</a:t>
            </a:r>
            <a:r>
              <a:rPr lang="ru-RU" dirty="0" smtClean="0">
                <a:solidFill>
                  <a:schemeClr val="bg1"/>
                </a:solidFill>
              </a:rPr>
              <a:t> золотим запасом США В </a:t>
            </a:r>
            <a:r>
              <a:rPr lang="ru-RU" dirty="0" err="1" smtClean="0">
                <a:solidFill>
                  <a:schemeClr val="bg1"/>
                </a:solidFill>
              </a:rPr>
              <a:t>результаті</a:t>
            </a:r>
            <a:r>
              <a:rPr lang="ru-RU" dirty="0" smtClean="0">
                <a:solidFill>
                  <a:schemeClr val="bg1"/>
                </a:solidFill>
              </a:rPr>
              <a:t> </a:t>
            </a:r>
            <a:r>
              <a:rPr lang="ru-RU" dirty="0" err="1" smtClean="0">
                <a:solidFill>
                  <a:schemeClr val="bg1"/>
                </a:solidFill>
              </a:rPr>
              <a:t>золотий</a:t>
            </a:r>
            <a:r>
              <a:rPr lang="ru-RU" dirty="0" smtClean="0">
                <a:solidFill>
                  <a:schemeClr val="bg1"/>
                </a:solidFill>
              </a:rPr>
              <a:t> запас </a:t>
            </a:r>
            <a:r>
              <a:rPr lang="ru-RU" dirty="0" err="1" smtClean="0">
                <a:solidFill>
                  <a:schemeClr val="bg1"/>
                </a:solidFill>
              </a:rPr>
              <a:t>країни</a:t>
            </a:r>
            <a:r>
              <a:rPr lang="ru-RU" dirty="0" smtClean="0">
                <a:solidFill>
                  <a:schemeClr val="bg1"/>
                </a:solidFill>
              </a:rPr>
              <a:t> </a:t>
            </a:r>
            <a:r>
              <a:rPr lang="ru-RU" dirty="0" err="1" smtClean="0">
                <a:solidFill>
                  <a:schemeClr val="bg1"/>
                </a:solidFill>
              </a:rPr>
              <a:t>зменшився</a:t>
            </a:r>
            <a:r>
              <a:rPr lang="ru-RU" dirty="0" smtClean="0">
                <a:solidFill>
                  <a:schemeClr val="bg1"/>
                </a:solidFill>
              </a:rPr>
              <a:t> </a:t>
            </a:r>
            <a:r>
              <a:rPr lang="ru-RU" dirty="0" err="1" smtClean="0">
                <a:solidFill>
                  <a:schemeClr val="bg1"/>
                </a:solidFill>
              </a:rPr>
              <a:t>з</a:t>
            </a:r>
            <a:r>
              <a:rPr lang="ru-RU" dirty="0" smtClean="0">
                <a:solidFill>
                  <a:schemeClr val="bg1"/>
                </a:solidFill>
              </a:rPr>
              <a:t> </a:t>
            </a:r>
            <a:r>
              <a:rPr lang="ru-RU" b="1" dirty="0" smtClean="0">
                <a:solidFill>
                  <a:schemeClr val="bg1"/>
                </a:solidFill>
              </a:rPr>
              <a:t>24.6 млрд. дол. в 1949 р. до 11.0 млрд. дол. в 1971 р.</a:t>
            </a:r>
          </a:p>
          <a:p>
            <a:r>
              <a:rPr lang="ru-RU" dirty="0" smtClean="0">
                <a:solidFill>
                  <a:schemeClr val="bg1"/>
                </a:solidFill>
              </a:rPr>
              <a:t>Коли </a:t>
            </a:r>
            <a:r>
              <a:rPr lang="ru-RU" dirty="0" err="1" smtClean="0">
                <a:solidFill>
                  <a:schemeClr val="bg1"/>
                </a:solidFill>
              </a:rPr>
              <a:t>золотий</a:t>
            </a:r>
            <a:r>
              <a:rPr lang="ru-RU" dirty="0" smtClean="0">
                <a:solidFill>
                  <a:schemeClr val="bg1"/>
                </a:solidFill>
              </a:rPr>
              <a:t> запас </a:t>
            </a:r>
            <a:r>
              <a:rPr lang="ru-RU" dirty="0" err="1" smtClean="0">
                <a:solidFill>
                  <a:schemeClr val="bg1"/>
                </a:solidFill>
              </a:rPr>
              <a:t>наблизився</a:t>
            </a:r>
            <a:r>
              <a:rPr lang="ru-RU" dirty="0" smtClean="0">
                <a:solidFill>
                  <a:schemeClr val="bg1"/>
                </a:solidFill>
              </a:rPr>
              <a:t> до </a:t>
            </a:r>
            <a:r>
              <a:rPr lang="ru-RU" b="1" dirty="0" smtClean="0">
                <a:solidFill>
                  <a:schemeClr val="bg1"/>
                </a:solidFill>
              </a:rPr>
              <a:t>25%</a:t>
            </a:r>
            <a:r>
              <a:rPr lang="ru-RU" dirty="0" smtClean="0">
                <a:solidFill>
                  <a:schemeClr val="bg1"/>
                </a:solidFill>
              </a:rPr>
              <a:t> </a:t>
            </a:r>
            <a:r>
              <a:rPr lang="ru-RU" dirty="0" err="1" smtClean="0">
                <a:solidFill>
                  <a:schemeClr val="bg1"/>
                </a:solidFill>
              </a:rPr>
              <a:t>забезпечення</a:t>
            </a:r>
            <a:r>
              <a:rPr lang="ru-RU" dirty="0" smtClean="0">
                <a:solidFill>
                  <a:schemeClr val="bg1"/>
                </a:solidFill>
              </a:rPr>
              <a:t> </a:t>
            </a:r>
            <a:r>
              <a:rPr lang="ru-RU" dirty="0" err="1" smtClean="0">
                <a:solidFill>
                  <a:schemeClr val="bg1"/>
                </a:solidFill>
              </a:rPr>
              <a:t>емісії</a:t>
            </a:r>
            <a:r>
              <a:rPr lang="ru-RU" dirty="0" smtClean="0">
                <a:solidFill>
                  <a:schemeClr val="bg1"/>
                </a:solidFill>
              </a:rPr>
              <a:t>, </a:t>
            </a:r>
            <a:r>
              <a:rPr lang="ru-RU" dirty="0" err="1" smtClean="0">
                <a:solidFill>
                  <a:schemeClr val="bg1"/>
                </a:solidFill>
              </a:rPr>
              <a:t>обов'язкове</a:t>
            </a:r>
            <a:r>
              <a:rPr lang="ru-RU" dirty="0" smtClean="0">
                <a:solidFill>
                  <a:schemeClr val="bg1"/>
                </a:solidFill>
              </a:rPr>
              <a:t> золоте </a:t>
            </a:r>
            <a:r>
              <a:rPr lang="ru-RU" dirty="0" err="1" smtClean="0">
                <a:solidFill>
                  <a:schemeClr val="bg1"/>
                </a:solidFill>
              </a:rPr>
              <a:t>покриття</a:t>
            </a:r>
            <a:r>
              <a:rPr lang="ru-RU" dirty="0" smtClean="0">
                <a:solidFill>
                  <a:schemeClr val="bg1"/>
                </a:solidFill>
              </a:rPr>
              <a:t> </a:t>
            </a:r>
            <a:r>
              <a:rPr lang="ru-RU" dirty="0" err="1" smtClean="0">
                <a:solidFill>
                  <a:schemeClr val="bg1"/>
                </a:solidFill>
              </a:rPr>
              <a:t>долара</a:t>
            </a:r>
            <a:r>
              <a:rPr lang="ru-RU" dirty="0" smtClean="0">
                <a:solidFill>
                  <a:schemeClr val="bg1"/>
                </a:solidFill>
              </a:rPr>
              <a:t> </a:t>
            </a:r>
            <a:r>
              <a:rPr lang="ru-RU" dirty="0" err="1" smtClean="0">
                <a:solidFill>
                  <a:schemeClr val="bg1"/>
                </a:solidFill>
              </a:rPr>
              <a:t>було</a:t>
            </a:r>
            <a:r>
              <a:rPr lang="ru-RU" dirty="0" smtClean="0">
                <a:solidFill>
                  <a:schemeClr val="bg1"/>
                </a:solidFill>
              </a:rPr>
              <a:t> </a:t>
            </a:r>
            <a:r>
              <a:rPr lang="ru-RU" dirty="0" err="1" smtClean="0">
                <a:solidFill>
                  <a:schemeClr val="bg1"/>
                </a:solidFill>
              </a:rPr>
              <a:t>скасовано</a:t>
            </a:r>
            <a:r>
              <a:rPr lang="ru-RU" dirty="0" smtClean="0">
                <a:solidFill>
                  <a:schemeClr val="bg1"/>
                </a:solidFill>
              </a:rPr>
              <a:t>. В США </a:t>
            </a:r>
            <a:r>
              <a:rPr lang="ru-RU" dirty="0" err="1" smtClean="0">
                <a:solidFill>
                  <a:schemeClr val="bg1"/>
                </a:solidFill>
              </a:rPr>
              <a:t>був</a:t>
            </a:r>
            <a:r>
              <a:rPr lang="ru-RU" dirty="0" smtClean="0">
                <a:solidFill>
                  <a:schemeClr val="bg1"/>
                </a:solidFill>
              </a:rPr>
              <a:t> </a:t>
            </a:r>
            <a:r>
              <a:rPr lang="ru-RU" dirty="0" err="1" smtClean="0">
                <a:solidFill>
                  <a:schemeClr val="bg1"/>
                </a:solidFill>
              </a:rPr>
              <a:t>встановлений</a:t>
            </a:r>
            <a:r>
              <a:rPr lang="ru-RU" dirty="0" smtClean="0">
                <a:solidFill>
                  <a:schemeClr val="bg1"/>
                </a:solidFill>
              </a:rPr>
              <a:t> </a:t>
            </a:r>
            <a:r>
              <a:rPr lang="ru-RU" dirty="0" err="1" smtClean="0">
                <a:solidFill>
                  <a:schemeClr val="bg1"/>
                </a:solidFill>
              </a:rPr>
              <a:t>мінімальний</a:t>
            </a:r>
            <a:r>
              <a:rPr lang="ru-RU" dirty="0" smtClean="0">
                <a:solidFill>
                  <a:schemeClr val="bg1"/>
                </a:solidFill>
              </a:rPr>
              <a:t> </a:t>
            </a:r>
            <a:r>
              <a:rPr lang="ru-RU" dirty="0" err="1" smtClean="0">
                <a:solidFill>
                  <a:schemeClr val="bg1"/>
                </a:solidFill>
              </a:rPr>
              <a:t>рівень</a:t>
            </a:r>
            <a:r>
              <a:rPr lang="ru-RU" dirty="0" smtClean="0">
                <a:solidFill>
                  <a:schemeClr val="bg1"/>
                </a:solidFill>
              </a:rPr>
              <a:t> золотого запасу як </a:t>
            </a:r>
            <a:r>
              <a:rPr lang="ru-RU" dirty="0" err="1" smtClean="0">
                <a:solidFill>
                  <a:schemeClr val="bg1"/>
                </a:solidFill>
              </a:rPr>
              <a:t>військове</a:t>
            </a:r>
            <a:r>
              <a:rPr lang="ru-RU" dirty="0" smtClean="0">
                <a:solidFill>
                  <a:schemeClr val="bg1"/>
                </a:solidFill>
              </a:rPr>
              <a:t> - </a:t>
            </a:r>
            <a:r>
              <a:rPr lang="ru-RU" dirty="0" err="1" smtClean="0">
                <a:solidFill>
                  <a:schemeClr val="bg1"/>
                </a:solidFill>
              </a:rPr>
              <a:t>стратегічного</a:t>
            </a:r>
            <a:r>
              <a:rPr lang="ru-RU" dirty="0" smtClean="0">
                <a:solidFill>
                  <a:schemeClr val="bg1"/>
                </a:solidFill>
              </a:rPr>
              <a:t> резерву (</a:t>
            </a:r>
            <a:r>
              <a:rPr lang="ru-RU" b="1" dirty="0" err="1" smtClean="0">
                <a:solidFill>
                  <a:schemeClr val="bg1"/>
                </a:solidFill>
              </a:rPr>
              <a:t>близько</a:t>
            </a:r>
            <a:r>
              <a:rPr lang="ru-RU" b="1" dirty="0" smtClean="0">
                <a:solidFill>
                  <a:schemeClr val="bg1"/>
                </a:solidFill>
              </a:rPr>
              <a:t> 10 млрд. дол.). </a:t>
            </a:r>
            <a:r>
              <a:rPr lang="ru-RU" dirty="0" err="1" smtClean="0">
                <a:solidFill>
                  <a:schemeClr val="bg1"/>
                </a:solidFill>
              </a:rPr>
              <a:t>Негативний</a:t>
            </a:r>
            <a:r>
              <a:rPr lang="ru-RU" dirty="0" smtClean="0">
                <a:solidFill>
                  <a:schemeClr val="bg1"/>
                </a:solidFill>
              </a:rPr>
              <a:t> стан </a:t>
            </a:r>
            <a:r>
              <a:rPr lang="ru-RU" dirty="0" err="1" smtClean="0">
                <a:solidFill>
                  <a:schemeClr val="bg1"/>
                </a:solidFill>
              </a:rPr>
              <a:t>платіжного</a:t>
            </a:r>
            <a:r>
              <a:rPr lang="ru-RU" dirty="0" smtClean="0">
                <a:solidFill>
                  <a:schemeClr val="bg1"/>
                </a:solidFill>
              </a:rPr>
              <a:t> балансу та </a:t>
            </a:r>
            <a:r>
              <a:rPr lang="ru-RU" dirty="0" err="1" smtClean="0">
                <a:solidFill>
                  <a:schemeClr val="bg1"/>
                </a:solidFill>
              </a:rPr>
              <a:t>посилення</a:t>
            </a:r>
            <a:r>
              <a:rPr lang="ru-RU" dirty="0" smtClean="0">
                <a:solidFill>
                  <a:schemeClr val="bg1"/>
                </a:solidFill>
              </a:rPr>
              <a:t> </a:t>
            </a:r>
            <a:r>
              <a:rPr lang="ru-RU" dirty="0" err="1" smtClean="0">
                <a:solidFill>
                  <a:schemeClr val="bg1"/>
                </a:solidFill>
              </a:rPr>
              <a:t>темпів</a:t>
            </a:r>
            <a:r>
              <a:rPr lang="ru-RU" dirty="0" smtClean="0">
                <a:solidFill>
                  <a:schemeClr val="bg1"/>
                </a:solidFill>
              </a:rPr>
              <a:t> </a:t>
            </a:r>
            <a:r>
              <a:rPr lang="ru-RU" dirty="0" err="1" smtClean="0">
                <a:solidFill>
                  <a:schemeClr val="bg1"/>
                </a:solidFill>
              </a:rPr>
              <a:t>інфляції</a:t>
            </a:r>
            <a:r>
              <a:rPr lang="ru-RU" dirty="0" smtClean="0">
                <a:solidFill>
                  <a:schemeClr val="bg1"/>
                </a:solidFill>
              </a:rPr>
              <a:t> в США </a:t>
            </a:r>
            <a:r>
              <a:rPr lang="ru-RU" dirty="0" err="1" smtClean="0">
                <a:solidFill>
                  <a:schemeClr val="bg1"/>
                </a:solidFill>
              </a:rPr>
              <a:t>викликали</a:t>
            </a:r>
            <a:r>
              <a:rPr lang="ru-RU" dirty="0" smtClean="0">
                <a:solidFill>
                  <a:schemeClr val="bg1"/>
                </a:solidFill>
              </a:rPr>
              <a:t> "</a:t>
            </a:r>
            <a:r>
              <a:rPr lang="ru-RU" dirty="0" err="1" smtClean="0">
                <a:solidFill>
                  <a:schemeClr val="bg1"/>
                </a:solidFill>
              </a:rPr>
              <a:t>втечу</a:t>
            </a:r>
            <a:r>
              <a:rPr lang="ru-RU" dirty="0" smtClean="0">
                <a:solidFill>
                  <a:schemeClr val="bg1"/>
                </a:solidFill>
              </a:rPr>
              <a:t>" </a:t>
            </a:r>
            <a:r>
              <a:rPr lang="ru-RU" dirty="0" err="1" smtClean="0">
                <a:solidFill>
                  <a:schemeClr val="bg1"/>
                </a:solidFill>
              </a:rPr>
              <a:t>від</a:t>
            </a:r>
            <a:r>
              <a:rPr lang="ru-RU" dirty="0" smtClean="0">
                <a:solidFill>
                  <a:schemeClr val="bg1"/>
                </a:solidFill>
              </a:rPr>
              <a:t> </a:t>
            </a:r>
            <a:r>
              <a:rPr lang="ru-RU" dirty="0" err="1" smtClean="0">
                <a:solidFill>
                  <a:schemeClr val="bg1"/>
                </a:solidFill>
              </a:rPr>
              <a:t>долара</a:t>
            </a:r>
            <a:r>
              <a:rPr lang="ru-RU" dirty="0" smtClean="0">
                <a:solidFill>
                  <a:schemeClr val="bg1"/>
                </a:solidFill>
              </a:rPr>
              <a:t>. В </a:t>
            </a:r>
            <a:r>
              <a:rPr lang="ru-RU" dirty="0" err="1" smtClean="0">
                <a:solidFill>
                  <a:schemeClr val="bg1"/>
                </a:solidFill>
              </a:rPr>
              <a:t>зв'язку</a:t>
            </a:r>
            <a:r>
              <a:rPr lang="ru-RU" dirty="0" smtClean="0">
                <a:solidFill>
                  <a:schemeClr val="bg1"/>
                </a:solidFill>
              </a:rPr>
              <a:t> </a:t>
            </a:r>
            <a:r>
              <a:rPr lang="ru-RU" dirty="0" err="1" smtClean="0">
                <a:solidFill>
                  <a:schemeClr val="bg1"/>
                </a:solidFill>
              </a:rPr>
              <a:t>з</a:t>
            </a:r>
            <a:r>
              <a:rPr lang="ru-RU" dirty="0" smtClean="0">
                <a:solidFill>
                  <a:schemeClr val="bg1"/>
                </a:solidFill>
              </a:rPr>
              <a:t> </a:t>
            </a:r>
            <a:r>
              <a:rPr lang="ru-RU" dirty="0" err="1" smtClean="0">
                <a:solidFill>
                  <a:schemeClr val="bg1"/>
                </a:solidFill>
              </a:rPr>
              <a:t>неможливістю</a:t>
            </a:r>
            <a:r>
              <a:rPr lang="ru-RU" dirty="0" smtClean="0">
                <a:solidFill>
                  <a:schemeClr val="bg1"/>
                </a:solidFill>
              </a:rPr>
              <a:t> </a:t>
            </a:r>
            <a:r>
              <a:rPr lang="ru-RU" dirty="0" err="1" smtClean="0">
                <a:solidFill>
                  <a:schemeClr val="bg1"/>
                </a:solidFill>
              </a:rPr>
              <a:t>обміняти</a:t>
            </a:r>
            <a:r>
              <a:rPr lang="ru-RU" dirty="0" smtClean="0">
                <a:solidFill>
                  <a:schemeClr val="bg1"/>
                </a:solidFill>
              </a:rPr>
              <a:t> </a:t>
            </a:r>
            <a:r>
              <a:rPr lang="ru-RU" dirty="0" err="1" smtClean="0">
                <a:solidFill>
                  <a:schemeClr val="bg1"/>
                </a:solidFill>
              </a:rPr>
              <a:t>всі</a:t>
            </a:r>
            <a:r>
              <a:rPr lang="ru-RU" dirty="0" smtClean="0">
                <a:solidFill>
                  <a:schemeClr val="bg1"/>
                </a:solidFill>
              </a:rPr>
              <a:t> </a:t>
            </a:r>
            <a:r>
              <a:rPr lang="ru-RU" dirty="0" err="1" smtClean="0">
                <a:solidFill>
                  <a:schemeClr val="bg1"/>
                </a:solidFill>
              </a:rPr>
              <a:t>долари</a:t>
            </a:r>
            <a:r>
              <a:rPr lang="ru-RU" dirty="0" smtClean="0">
                <a:solidFill>
                  <a:schemeClr val="bg1"/>
                </a:solidFill>
              </a:rPr>
              <a:t> на золото, уряд США </a:t>
            </a:r>
            <a:r>
              <a:rPr lang="ru-RU" dirty="0" err="1" smtClean="0">
                <a:solidFill>
                  <a:schemeClr val="bg1"/>
                </a:solidFill>
              </a:rPr>
              <a:t>припинив</a:t>
            </a:r>
            <a:r>
              <a:rPr lang="ru-RU" dirty="0" smtClean="0">
                <a:solidFill>
                  <a:schemeClr val="bg1"/>
                </a:solidFill>
              </a:rPr>
              <a:t> </a:t>
            </a:r>
            <a:r>
              <a:rPr lang="ru-RU" dirty="0" err="1" smtClean="0">
                <a:solidFill>
                  <a:schemeClr val="bg1"/>
                </a:solidFill>
              </a:rPr>
              <a:t>розмін</a:t>
            </a:r>
            <a:r>
              <a:rPr lang="ru-RU" dirty="0" smtClean="0">
                <a:solidFill>
                  <a:schemeClr val="bg1"/>
                </a:solidFill>
              </a:rPr>
              <a:t> в </a:t>
            </a:r>
            <a:r>
              <a:rPr lang="ru-RU" dirty="0" err="1" smtClean="0">
                <a:solidFill>
                  <a:schemeClr val="bg1"/>
                </a:solidFill>
              </a:rPr>
              <a:t>серпні</a:t>
            </a:r>
            <a:r>
              <a:rPr lang="ru-RU" dirty="0" smtClean="0">
                <a:solidFill>
                  <a:schemeClr val="bg1"/>
                </a:solidFill>
              </a:rPr>
              <a:t> 1971 р.</a:t>
            </a:r>
          </a:p>
          <a:p>
            <a:r>
              <a:rPr lang="ru-RU" dirty="0" smtClean="0">
                <a:solidFill>
                  <a:schemeClr val="bg1"/>
                </a:solidFill>
              </a:rPr>
              <a:t>Для того, </a:t>
            </a:r>
            <a:r>
              <a:rPr lang="ru-RU" dirty="0" err="1" smtClean="0">
                <a:solidFill>
                  <a:schemeClr val="bg1"/>
                </a:solidFill>
              </a:rPr>
              <a:t>щоб</a:t>
            </a:r>
            <a:r>
              <a:rPr lang="ru-RU" dirty="0" smtClean="0">
                <a:solidFill>
                  <a:schemeClr val="bg1"/>
                </a:solidFill>
              </a:rPr>
              <a:t> </a:t>
            </a:r>
            <a:r>
              <a:rPr lang="ru-RU" dirty="0" err="1" smtClean="0">
                <a:solidFill>
                  <a:schemeClr val="bg1"/>
                </a:solidFill>
              </a:rPr>
              <a:t>покращати</a:t>
            </a:r>
            <a:r>
              <a:rPr lang="ru-RU" dirty="0" smtClean="0">
                <a:solidFill>
                  <a:schemeClr val="bg1"/>
                </a:solidFill>
              </a:rPr>
              <a:t> стан </a:t>
            </a:r>
            <a:r>
              <a:rPr lang="ru-RU" dirty="0" err="1" smtClean="0">
                <a:solidFill>
                  <a:schemeClr val="bg1"/>
                </a:solidFill>
              </a:rPr>
              <a:t>платіжного</a:t>
            </a:r>
            <a:r>
              <a:rPr lang="ru-RU" dirty="0" smtClean="0">
                <a:solidFill>
                  <a:schemeClr val="bg1"/>
                </a:solidFill>
              </a:rPr>
              <a:t> балансу, в першу </a:t>
            </a:r>
            <a:r>
              <a:rPr lang="ru-RU" dirty="0" err="1" smtClean="0">
                <a:solidFill>
                  <a:schemeClr val="bg1"/>
                </a:solidFill>
              </a:rPr>
              <a:t>чергу</a:t>
            </a:r>
            <a:r>
              <a:rPr lang="ru-RU" dirty="0" smtClean="0">
                <a:solidFill>
                  <a:schemeClr val="bg1"/>
                </a:solidFill>
              </a:rPr>
              <a:t> - </a:t>
            </a:r>
            <a:r>
              <a:rPr lang="ru-RU" dirty="0" err="1" smtClean="0">
                <a:solidFill>
                  <a:schemeClr val="bg1"/>
                </a:solidFill>
              </a:rPr>
              <a:t>торговельного</a:t>
            </a:r>
            <a:r>
              <a:rPr lang="ru-RU" dirty="0" smtClean="0">
                <a:solidFill>
                  <a:schemeClr val="bg1"/>
                </a:solidFill>
              </a:rPr>
              <a:t> балансу, в </a:t>
            </a:r>
            <a:r>
              <a:rPr lang="ru-RU" dirty="0" err="1" smtClean="0">
                <a:solidFill>
                  <a:schemeClr val="bg1"/>
                </a:solidFill>
              </a:rPr>
              <a:t>грудні</a:t>
            </a:r>
            <a:r>
              <a:rPr lang="ru-RU" dirty="0" smtClean="0">
                <a:solidFill>
                  <a:schemeClr val="bg1"/>
                </a:solidFill>
              </a:rPr>
              <a:t> 1971р. та в лютому 1973 р. </a:t>
            </a:r>
            <a:r>
              <a:rPr lang="ru-RU" dirty="0" err="1" smtClean="0">
                <a:solidFill>
                  <a:schemeClr val="bg1"/>
                </a:solidFill>
              </a:rPr>
              <a:t>були</a:t>
            </a:r>
            <a:r>
              <a:rPr lang="ru-RU" dirty="0" smtClean="0">
                <a:solidFill>
                  <a:schemeClr val="bg1"/>
                </a:solidFill>
              </a:rPr>
              <a:t> </a:t>
            </a:r>
            <a:r>
              <a:rPr lang="ru-RU" dirty="0" err="1" smtClean="0">
                <a:solidFill>
                  <a:schemeClr val="bg1"/>
                </a:solidFill>
              </a:rPr>
              <a:t>проведені</a:t>
            </a:r>
            <a:r>
              <a:rPr lang="ru-RU" dirty="0" smtClean="0">
                <a:solidFill>
                  <a:schemeClr val="bg1"/>
                </a:solidFill>
              </a:rPr>
              <a:t> </a:t>
            </a:r>
            <a:r>
              <a:rPr lang="ru-RU" dirty="0" err="1" smtClean="0">
                <a:solidFill>
                  <a:schemeClr val="bg1"/>
                </a:solidFill>
              </a:rPr>
              <a:t>девальвації</a:t>
            </a:r>
            <a:r>
              <a:rPr lang="ru-RU" dirty="0" smtClean="0">
                <a:solidFill>
                  <a:schemeClr val="bg1"/>
                </a:solidFill>
              </a:rPr>
              <a:t> </a:t>
            </a:r>
            <a:r>
              <a:rPr lang="ru-RU" dirty="0" err="1" smtClean="0">
                <a:solidFill>
                  <a:schemeClr val="bg1"/>
                </a:solidFill>
              </a:rPr>
              <a:t>долара</a:t>
            </a:r>
            <a:r>
              <a:rPr lang="ru-RU" dirty="0" smtClean="0">
                <a:solidFill>
                  <a:schemeClr val="bg1"/>
                </a:solidFill>
              </a:rPr>
              <a:t> на </a:t>
            </a:r>
            <a:r>
              <a:rPr lang="ru-RU" b="1" dirty="0" smtClean="0">
                <a:solidFill>
                  <a:schemeClr val="bg1"/>
                </a:solidFill>
              </a:rPr>
              <a:t>7.9% </a:t>
            </a:r>
            <a:r>
              <a:rPr lang="ru-RU" dirty="0" smtClean="0">
                <a:solidFill>
                  <a:schemeClr val="bg1"/>
                </a:solidFill>
              </a:rPr>
              <a:t>та на </a:t>
            </a:r>
            <a:r>
              <a:rPr lang="ru-RU" b="1" dirty="0" smtClean="0">
                <a:solidFill>
                  <a:schemeClr val="bg1"/>
                </a:solidFill>
              </a:rPr>
              <a:t>10%</a:t>
            </a:r>
            <a:r>
              <a:rPr lang="ru-RU" dirty="0" smtClean="0">
                <a:solidFill>
                  <a:schemeClr val="bg1"/>
                </a:solidFill>
              </a:rPr>
              <a:t> </a:t>
            </a:r>
            <a:r>
              <a:rPr lang="ru-RU" dirty="0" err="1" smtClean="0">
                <a:solidFill>
                  <a:schemeClr val="bg1"/>
                </a:solidFill>
              </a:rPr>
              <a:t>відповідно</a:t>
            </a:r>
            <a:r>
              <a:rPr lang="ru-RU" dirty="0" smtClean="0">
                <a:solidFill>
                  <a:schemeClr val="bg1"/>
                </a:solidFill>
              </a:rPr>
              <a:t>. </a:t>
            </a:r>
            <a:r>
              <a:rPr lang="ru-RU" dirty="0" err="1" smtClean="0">
                <a:solidFill>
                  <a:schemeClr val="bg1"/>
                </a:solidFill>
              </a:rPr>
              <a:t>Офіційна</a:t>
            </a:r>
            <a:r>
              <a:rPr lang="ru-RU" dirty="0" smtClean="0">
                <a:solidFill>
                  <a:schemeClr val="bg1"/>
                </a:solidFill>
              </a:rPr>
              <a:t> </a:t>
            </a:r>
            <a:r>
              <a:rPr lang="ru-RU" dirty="0" err="1" smtClean="0">
                <a:solidFill>
                  <a:schemeClr val="bg1"/>
                </a:solidFill>
              </a:rPr>
              <a:t>ціна</a:t>
            </a:r>
            <a:r>
              <a:rPr lang="ru-RU" dirty="0" smtClean="0">
                <a:solidFill>
                  <a:schemeClr val="bg1"/>
                </a:solidFill>
              </a:rPr>
              <a:t> на золото </a:t>
            </a:r>
            <a:r>
              <a:rPr lang="ru-RU" dirty="0" err="1" smtClean="0">
                <a:solidFill>
                  <a:schemeClr val="bg1"/>
                </a:solidFill>
              </a:rPr>
              <a:t>зросла</a:t>
            </a:r>
            <a:r>
              <a:rPr lang="ru-RU" dirty="0" smtClean="0">
                <a:solidFill>
                  <a:schemeClr val="bg1"/>
                </a:solidFill>
              </a:rPr>
              <a:t> в лютому 1973 р. до </a:t>
            </a:r>
            <a:r>
              <a:rPr lang="ru-RU" b="1" dirty="0" smtClean="0">
                <a:solidFill>
                  <a:schemeClr val="bg1"/>
                </a:solidFill>
              </a:rPr>
              <a:t>42.22 дол. </a:t>
            </a:r>
            <a:r>
              <a:rPr lang="ru-RU" dirty="0" smtClean="0">
                <a:solidFill>
                  <a:schemeClr val="bg1"/>
                </a:solidFill>
              </a:rPr>
              <a:t>за </a:t>
            </a:r>
            <a:r>
              <a:rPr lang="ru-RU" b="1" dirty="0" smtClean="0">
                <a:solidFill>
                  <a:schemeClr val="bg1"/>
                </a:solidFill>
              </a:rPr>
              <a:t>1</a:t>
            </a:r>
            <a:r>
              <a:rPr lang="ru-RU" dirty="0" smtClean="0">
                <a:solidFill>
                  <a:schemeClr val="bg1"/>
                </a:solidFill>
              </a:rPr>
              <a:t> </a:t>
            </a:r>
            <a:r>
              <a:rPr lang="ru-RU" dirty="0" err="1" smtClean="0">
                <a:solidFill>
                  <a:schemeClr val="bg1"/>
                </a:solidFill>
              </a:rPr>
              <a:t>тройську</a:t>
            </a:r>
            <a:r>
              <a:rPr lang="ru-RU" dirty="0" smtClean="0">
                <a:solidFill>
                  <a:schemeClr val="bg1"/>
                </a:solidFill>
              </a:rPr>
              <a:t> </a:t>
            </a:r>
            <a:r>
              <a:rPr lang="ru-RU" dirty="0" err="1" smtClean="0">
                <a:solidFill>
                  <a:schemeClr val="bg1"/>
                </a:solidFill>
              </a:rPr>
              <a:t>унцію</a:t>
            </a:r>
            <a:r>
              <a:rPr lang="ru-RU" dirty="0" smtClean="0">
                <a:solidFill>
                  <a:schemeClr val="bg1"/>
                </a:solidFill>
              </a:rPr>
              <a:t>.</a:t>
            </a:r>
          </a:p>
          <a:p>
            <a:endParaRPr lang="uk-UA"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6672"/>
            <a:ext cx="8229600" cy="4896544"/>
          </a:xfrm>
          <a:solidFill>
            <a:srgbClr val="03B3B2">
              <a:alpha val="50196"/>
            </a:srgbClr>
          </a:solidFill>
        </p:spPr>
        <p:txBody>
          <a:bodyPr>
            <a:normAutofit fontScale="70000" lnSpcReduction="20000"/>
          </a:bodyPr>
          <a:lstStyle/>
          <a:p>
            <a:r>
              <a:rPr lang="uk-UA" dirty="0" smtClean="0">
                <a:solidFill>
                  <a:schemeClr val="bg1"/>
                </a:solidFill>
                <a:effectLst>
                  <a:outerShdw blurRad="38100" dist="38100" dir="2700000" algn="tl">
                    <a:srgbClr val="000000">
                      <a:alpha val="43137"/>
                    </a:srgbClr>
                  </a:outerShdw>
                </a:effectLst>
              </a:rPr>
              <a:t>Довгий строк безперервного зниження курсу долара негативно вплинув на його роль головної світової резервної валюти. </a:t>
            </a:r>
            <a:r>
              <a:rPr lang="uk-UA" b="1" dirty="0" smtClean="0">
                <a:solidFill>
                  <a:schemeClr val="bg1"/>
                </a:solidFill>
                <a:effectLst>
                  <a:outerShdw blurRad="38100" dist="38100" dir="2700000" algn="tl">
                    <a:srgbClr val="000000">
                      <a:alpha val="43137"/>
                    </a:srgbClr>
                  </a:outerShdw>
                </a:effectLst>
              </a:rPr>
              <a:t>Його доля в інвалютних резервах інших країн зменшилась з 84.7% в 1973р. до 65% в 1985р.</a:t>
            </a:r>
            <a:r>
              <a:rPr lang="uk-UA" dirty="0" smtClean="0">
                <a:solidFill>
                  <a:schemeClr val="bg1"/>
                </a:solidFill>
                <a:effectLst>
                  <a:outerShdw blurRad="38100" dist="38100" dir="2700000" algn="tl">
                    <a:srgbClr val="000000">
                      <a:alpha val="43137"/>
                    </a:srgbClr>
                  </a:outerShdw>
                </a:effectLst>
              </a:rPr>
              <a:t> Проте на початку 80-х років керівництво ФРС активно проводило антиінфляційну політику і курс долара по відношенню до валютної корзини країн ЄЕС почав зростати. Курс досяг максимуму в 1985 р. і мав негативні наслідки для стану торговельного балансу США - зменшення експорту </a:t>
            </a:r>
            <a:r>
              <a:rPr lang="uk-UA" dirty="0" err="1" smtClean="0">
                <a:solidFill>
                  <a:schemeClr val="bg1"/>
                </a:solidFill>
                <a:effectLst>
                  <a:outerShdw blurRad="38100" dist="38100" dir="2700000" algn="tl">
                    <a:srgbClr val="000000">
                      <a:alpha val="43137"/>
                    </a:srgbClr>
                  </a:outerShdw>
                </a:effectLst>
              </a:rPr>
              <a:t>амери-канських</a:t>
            </a:r>
            <a:r>
              <a:rPr lang="uk-UA" dirty="0" smtClean="0">
                <a:solidFill>
                  <a:schemeClr val="bg1"/>
                </a:solidFill>
                <a:effectLst>
                  <a:outerShdw blurRad="38100" dist="38100" dir="2700000" algn="tl">
                    <a:srgbClr val="000000">
                      <a:alpha val="43137"/>
                    </a:srgbClr>
                  </a:outerShdw>
                </a:effectLst>
              </a:rPr>
              <a:t> </a:t>
            </a:r>
            <a:r>
              <a:rPr lang="uk-UA" dirty="0" smtClean="0">
                <a:solidFill>
                  <a:schemeClr val="bg1"/>
                </a:solidFill>
                <a:effectLst>
                  <a:outerShdw blurRad="38100" dist="38100" dir="2700000" algn="tl">
                    <a:srgbClr val="000000">
                      <a:alpha val="43137"/>
                    </a:srgbClr>
                  </a:outerShdw>
                </a:effectLst>
              </a:rPr>
              <a:t>товарів і стимулювання імпорту більш дешевих </a:t>
            </a:r>
            <a:r>
              <a:rPr lang="uk-UA" dirty="0" err="1" smtClean="0">
                <a:solidFill>
                  <a:schemeClr val="bg1"/>
                </a:solidFill>
                <a:effectLst>
                  <a:outerShdw blurRad="38100" dist="38100" dir="2700000" algn="tl">
                    <a:srgbClr val="000000">
                      <a:alpha val="43137"/>
                    </a:srgbClr>
                  </a:outerShdw>
                </a:effectLst>
              </a:rPr>
              <a:t>зарубі-жних</a:t>
            </a:r>
            <a:r>
              <a:rPr lang="uk-UA" dirty="0" smtClean="0">
                <a:solidFill>
                  <a:schemeClr val="bg1"/>
                </a:solidFill>
                <a:effectLst>
                  <a:outerShdw blurRad="38100" dist="38100" dir="2700000" algn="tl">
                    <a:srgbClr val="000000">
                      <a:alpha val="43137"/>
                    </a:srgbClr>
                  </a:outerShdw>
                </a:effectLst>
              </a:rPr>
              <a:t> </a:t>
            </a:r>
            <a:r>
              <a:rPr lang="uk-UA" dirty="0" smtClean="0">
                <a:solidFill>
                  <a:schemeClr val="bg1"/>
                </a:solidFill>
                <a:effectLst>
                  <a:outerShdw blurRad="38100" dist="38100" dir="2700000" algn="tl">
                    <a:srgbClr val="000000">
                      <a:alpha val="43137"/>
                    </a:srgbClr>
                  </a:outerShdw>
                </a:effectLst>
              </a:rPr>
              <a:t>товарів. З вересня 1985 р. для виправлення такого </a:t>
            </a:r>
            <a:r>
              <a:rPr lang="uk-UA" dirty="0" err="1" smtClean="0">
                <a:solidFill>
                  <a:schemeClr val="bg1"/>
                </a:solidFill>
                <a:effectLst>
                  <a:outerShdw blurRad="38100" dist="38100" dir="2700000" algn="tl">
                    <a:srgbClr val="000000">
                      <a:alpha val="43137"/>
                    </a:srgbClr>
                  </a:outerShdw>
                </a:effectLst>
              </a:rPr>
              <a:t>стано-вища</a:t>
            </a:r>
            <a:r>
              <a:rPr lang="uk-UA" dirty="0" smtClean="0">
                <a:solidFill>
                  <a:schemeClr val="bg1"/>
                </a:solidFill>
                <a:effectLst>
                  <a:outerShdw blurRad="38100" dist="38100" dir="2700000" algn="tl">
                    <a:srgbClr val="000000">
                      <a:alpha val="43137"/>
                    </a:srgbClr>
                  </a:outerShdw>
                </a:effectLst>
              </a:rPr>
              <a:t> </a:t>
            </a:r>
            <a:r>
              <a:rPr lang="uk-UA" dirty="0" smtClean="0">
                <a:solidFill>
                  <a:schemeClr val="bg1"/>
                </a:solidFill>
                <a:effectLst>
                  <a:outerShdw blurRad="38100" dist="38100" dir="2700000" algn="tl">
                    <a:srgbClr val="000000">
                      <a:alpha val="43137"/>
                    </a:srgbClr>
                  </a:outerShdw>
                </a:effectLst>
              </a:rPr>
              <a:t>уряд США почав постійні контакти з урядами інших </a:t>
            </a:r>
            <a:r>
              <a:rPr lang="uk-UA" dirty="0" err="1" smtClean="0">
                <a:solidFill>
                  <a:schemeClr val="bg1"/>
                </a:solidFill>
                <a:effectLst>
                  <a:outerShdw blurRad="38100" dist="38100" dir="2700000" algn="tl">
                    <a:srgbClr val="000000">
                      <a:alpha val="43137"/>
                    </a:srgbClr>
                  </a:outerShdw>
                </a:effectLst>
              </a:rPr>
              <a:t>еконо-мічно</a:t>
            </a:r>
            <a:r>
              <a:rPr lang="uk-UA" dirty="0" smtClean="0">
                <a:solidFill>
                  <a:schemeClr val="bg1"/>
                </a:solidFill>
                <a:effectLst>
                  <a:outerShdw blurRad="38100" dist="38100" dir="2700000" algn="tl">
                    <a:srgbClr val="000000">
                      <a:alpha val="43137"/>
                    </a:srgbClr>
                  </a:outerShdw>
                </a:effectLst>
              </a:rPr>
              <a:t> </a:t>
            </a:r>
            <a:r>
              <a:rPr lang="uk-UA" dirty="0" smtClean="0">
                <a:solidFill>
                  <a:schemeClr val="bg1"/>
                </a:solidFill>
                <a:effectLst>
                  <a:outerShdw blurRad="38100" dist="38100" dir="2700000" algn="tl">
                    <a:srgbClr val="000000">
                      <a:alpha val="43137"/>
                    </a:srgbClr>
                  </a:outerShdw>
                </a:effectLst>
              </a:rPr>
              <a:t>розвинутих країн з метою координації валютної політики і спільних дії на валютних ринках. Так, у вересні 1989 р. підписана угода країн "великої сімки" про узгоджену </a:t>
            </a:r>
            <a:r>
              <a:rPr lang="uk-UA" dirty="0" smtClean="0">
                <a:solidFill>
                  <a:schemeClr val="bg1"/>
                </a:solidFill>
                <a:effectLst>
                  <a:outerShdw blurRad="38100" dist="38100" dir="2700000" algn="tl">
                    <a:srgbClr val="000000">
                      <a:alpha val="43137"/>
                    </a:srgbClr>
                  </a:outerShdw>
                </a:effectLst>
              </a:rPr>
              <a:t>інтервенційну </a:t>
            </a:r>
            <a:r>
              <a:rPr lang="uk-UA" dirty="0" err="1" smtClean="0">
                <a:solidFill>
                  <a:schemeClr val="bg1"/>
                </a:solidFill>
                <a:effectLst>
                  <a:outerShdw blurRad="38100" dist="38100" dir="2700000" algn="tl">
                    <a:srgbClr val="000000">
                      <a:alpha val="43137"/>
                    </a:srgbClr>
                  </a:outerShdw>
                </a:effectLst>
              </a:rPr>
              <a:t>про-даж</a:t>
            </a:r>
            <a:r>
              <a:rPr lang="uk-UA" dirty="0" smtClean="0">
                <a:solidFill>
                  <a:schemeClr val="bg1"/>
                </a:solidFill>
                <a:effectLst>
                  <a:outerShdw blurRad="38100" dist="38100" dir="2700000" algn="tl">
                    <a:srgbClr val="000000">
                      <a:alpha val="43137"/>
                    </a:srgbClr>
                  </a:outerShdw>
                </a:effectLst>
              </a:rPr>
              <a:t> </a:t>
            </a:r>
            <a:r>
              <a:rPr lang="uk-UA" dirty="0" smtClean="0">
                <a:solidFill>
                  <a:schemeClr val="bg1"/>
                </a:solidFill>
                <a:effectLst>
                  <a:outerShdw blurRad="38100" dist="38100" dir="2700000" algn="tl">
                    <a:srgbClr val="000000">
                      <a:alpha val="43137"/>
                    </a:srgbClr>
                  </a:outerShdw>
                </a:effectLst>
              </a:rPr>
              <a:t>доларів, у квітні1990 р. - про узгоджену політику отримання падіння </a:t>
            </a:r>
            <a:r>
              <a:rPr lang="uk-UA" dirty="0" err="1" smtClean="0">
                <a:solidFill>
                  <a:schemeClr val="bg1"/>
                </a:solidFill>
                <a:effectLst>
                  <a:outerShdw blurRad="38100" dist="38100" dir="2700000" algn="tl">
                    <a:srgbClr val="000000">
                      <a:alpha val="43137"/>
                    </a:srgbClr>
                  </a:outerShdw>
                </a:effectLst>
              </a:rPr>
              <a:t>йєни</a:t>
            </a:r>
            <a:r>
              <a:rPr lang="uk-UA" dirty="0" smtClean="0">
                <a:solidFill>
                  <a:schemeClr val="bg1"/>
                </a:solidFill>
                <a:effectLst>
                  <a:outerShdw blurRad="38100" dist="38100" dir="2700000" algn="tl">
                    <a:srgbClr val="000000">
                      <a:alpha val="43137"/>
                    </a:srgbClr>
                  </a:outerShdw>
                </a:effectLst>
              </a:rPr>
              <a:t>. У вересні 1992 р. велика криза </a:t>
            </a:r>
            <a:r>
              <a:rPr lang="uk-UA" dirty="0" smtClean="0">
                <a:solidFill>
                  <a:schemeClr val="bg1"/>
                </a:solidFill>
                <a:effectLst>
                  <a:outerShdw blurRad="38100" dist="38100" dir="2700000" algn="tl">
                    <a:srgbClr val="000000">
                      <a:alpha val="43137"/>
                    </a:srgbClr>
                  </a:outerShdw>
                </a:effectLst>
              </a:rPr>
              <a:t>європейських </a:t>
            </a:r>
            <a:r>
              <a:rPr lang="uk-UA" dirty="0" err="1" smtClean="0">
                <a:solidFill>
                  <a:schemeClr val="bg1"/>
                </a:solidFill>
                <a:effectLst>
                  <a:outerShdw blurRad="38100" dist="38100" dir="2700000" algn="tl">
                    <a:srgbClr val="000000">
                      <a:alpha val="43137"/>
                    </a:srgbClr>
                  </a:outerShdw>
                </a:effectLst>
              </a:rPr>
              <a:t>ва-лют</a:t>
            </a:r>
            <a:r>
              <a:rPr lang="uk-UA" dirty="0" smtClean="0">
                <a:solidFill>
                  <a:schemeClr val="bg1"/>
                </a:solidFill>
                <a:effectLst>
                  <a:outerShdw blurRad="38100" dist="38100" dir="2700000" algn="tl">
                    <a:srgbClr val="000000">
                      <a:alpha val="43137"/>
                    </a:srgbClr>
                  </a:outerShdw>
                </a:effectLst>
              </a:rPr>
              <a:t> </a:t>
            </a:r>
            <a:r>
              <a:rPr lang="uk-UA" dirty="0" smtClean="0">
                <a:solidFill>
                  <a:schemeClr val="bg1"/>
                </a:solidFill>
                <a:effectLst>
                  <a:outerShdw blurRad="38100" dist="38100" dir="2700000" algn="tl">
                    <a:srgbClr val="000000">
                      <a:alpha val="43137"/>
                    </a:srgbClr>
                  </a:outerShdw>
                </a:effectLst>
              </a:rPr>
              <a:t>змусила активізувати політику оптимізації курсу долара </a:t>
            </a:r>
            <a:endParaRPr lang="uk-UA"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0072C6"/>
          </a:solidFill>
        </p:spPr>
        <p:txBody>
          <a:bodyPr/>
          <a:lstStyle/>
          <a:p>
            <a:r>
              <a:rPr lang="uk-UA" dirty="0" smtClean="0"/>
              <a:t> </a:t>
            </a:r>
            <a:r>
              <a:rPr lang="uk-UA" dirty="0" smtClean="0">
                <a:solidFill>
                  <a:schemeClr val="bg1"/>
                </a:solidFill>
              </a:rPr>
              <a:t>Динамка курсу долара США.</a:t>
            </a:r>
            <a:endParaRPr lang="uk-UA" dirty="0">
              <a:solidFill>
                <a:schemeClr val="bg1"/>
              </a:solidFill>
            </a:endParaRPr>
          </a:p>
        </p:txBody>
      </p:sp>
      <p:pic>
        <p:nvPicPr>
          <p:cNvPr id="52228" name="Picture 4" descr="http://index.minfin.com.ua/chart/png.php?10&amp;USD&amp;week&amp;bar"/>
          <p:cNvPicPr>
            <a:picLocks noChangeAspect="1" noChangeArrowheads="1"/>
          </p:cNvPicPr>
          <p:nvPr/>
        </p:nvPicPr>
        <p:blipFill>
          <a:blip r:embed="rId2" cstate="print"/>
          <a:srcRect/>
          <a:stretch>
            <a:fillRect/>
          </a:stretch>
        </p:blipFill>
        <p:spPr bwMode="auto">
          <a:xfrm>
            <a:off x="467543" y="1556792"/>
            <a:ext cx="8208913" cy="4608512"/>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50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6672"/>
            <a:ext cx="8229600" cy="5649491"/>
          </a:xfrm>
          <a:solidFill>
            <a:srgbClr val="FFFFFF">
              <a:alpha val="60000"/>
            </a:srgbClr>
          </a:solidFill>
        </p:spPr>
        <p:txBody>
          <a:bodyPr>
            <a:normAutofit fontScale="92500" lnSpcReduction="10000"/>
          </a:bodyPr>
          <a:lstStyle/>
          <a:p>
            <a:r>
              <a:rPr lang="uk-UA" dirty="0" smtClean="0">
                <a:solidFill>
                  <a:srgbClr val="AC193D"/>
                </a:solidFill>
              </a:rPr>
              <a:t>В США емісію грошей здійснює казначейство, ФРС та комерційні банки. Казначейство випускає в обіг дрібні купюри в 1, 5, 10 доларів, срібні долари та розмінну монету в 1, 5, 10, 25 та 50 центів. 1 долар США = 100 центам.</a:t>
            </a:r>
          </a:p>
          <a:p>
            <a:r>
              <a:rPr lang="uk-UA" dirty="0" smtClean="0">
                <a:solidFill>
                  <a:srgbClr val="AC193D"/>
                </a:solidFill>
              </a:rPr>
              <a:t>Банкноти ФРС 20, 50, 100 доларів - головний засіб готівкового грошового обігу США. Комерційні банки залучають депозити на </a:t>
            </a:r>
            <a:r>
              <a:rPr lang="uk-UA" dirty="0" err="1" smtClean="0">
                <a:solidFill>
                  <a:srgbClr val="AC193D"/>
                </a:solidFill>
              </a:rPr>
              <a:t>транзакційні</a:t>
            </a:r>
            <a:r>
              <a:rPr lang="uk-UA" dirty="0" smtClean="0">
                <a:solidFill>
                  <a:srgbClr val="AC193D"/>
                </a:solidFill>
              </a:rPr>
              <a:t> вклади і створюють гроші для безготівкового обігу (Табл. " При цьому 90% всіх платежів США відбувається шляхом безготівкових розрахунків.</a:t>
            </a:r>
          </a:p>
          <a:p>
            <a:endParaRPr lang="uk-UA" dirty="0">
              <a:solidFill>
                <a:srgbClr val="AC193D"/>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pic>
        <p:nvPicPr>
          <p:cNvPr id="57346" name="Picture 2" descr="http://upload.wikimedia.org/wikipedia/commons/f/f4/Federal_Reserv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6084168" y="3933056"/>
            <a:ext cx="2736304" cy="2520280"/>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6000" dirty="0" smtClean="0"/>
              <a:t>ФРС</a:t>
            </a:r>
          </a:p>
          <a:p>
            <a:pPr algn="ctr"/>
            <a:r>
              <a:rPr lang="uk-UA" sz="6000" dirty="0" smtClean="0"/>
              <a:t>Штаб</a:t>
            </a:r>
            <a:endParaRPr lang="uk-UA" sz="6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6000" r="-26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60648"/>
            <a:ext cx="8229600" cy="6192688"/>
          </a:xfrm>
          <a:solidFill>
            <a:srgbClr val="82BA00">
              <a:alpha val="89804"/>
            </a:srgbClr>
          </a:solidFill>
        </p:spPr>
        <p:txBody>
          <a:bodyPr>
            <a:normAutofit fontScale="70000" lnSpcReduction="20000"/>
          </a:bodyPr>
          <a:lstStyle/>
          <a:p>
            <a:r>
              <a:rPr lang="uk-UA" dirty="0" smtClean="0">
                <a:solidFill>
                  <a:schemeClr val="bg1"/>
                </a:solidFill>
                <a:effectLst>
                  <a:outerShdw blurRad="38100" dist="38100" dir="2700000" algn="tl">
                    <a:srgbClr val="000000">
                      <a:alpha val="43137"/>
                    </a:srgbClr>
                  </a:outerShdw>
                </a:effectLst>
              </a:rPr>
              <a:t>Важливою основою безготівкових розрахунків у США є </a:t>
            </a:r>
            <a:r>
              <a:rPr lang="uk-UA" dirty="0" err="1" smtClean="0">
                <a:solidFill>
                  <a:schemeClr val="bg1"/>
                </a:solidFill>
                <a:effectLst>
                  <a:outerShdw blurRad="38100" dist="38100" dir="2700000" algn="tl">
                    <a:srgbClr val="000000">
                      <a:alpha val="43137"/>
                    </a:srgbClr>
                  </a:outerShdw>
                </a:effectLst>
              </a:rPr>
              <a:t>трансакційні</a:t>
            </a:r>
            <a:r>
              <a:rPr lang="uk-UA" dirty="0" smtClean="0">
                <a:solidFill>
                  <a:schemeClr val="bg1"/>
                </a:solidFill>
                <a:effectLst>
                  <a:outerShdw blurRad="38100" dist="38100" dir="2700000" algn="tl">
                    <a:srgbClr val="000000">
                      <a:alpha val="43137"/>
                    </a:srgbClr>
                  </a:outerShdw>
                </a:effectLst>
              </a:rPr>
              <a:t> вклади, які досить легко можуть бути використані як гроші. Кошти на цих рахунках належать в основному великим корпораціям та просто багатим особам. 53% загальної суми таких депозитів належить </a:t>
            </a:r>
            <a:r>
              <a:rPr lang="uk-UA" dirty="0" err="1" smtClean="0">
                <a:solidFill>
                  <a:schemeClr val="bg1"/>
                </a:solidFill>
                <a:effectLst>
                  <a:outerShdw blurRad="38100" dist="38100" dir="2700000" algn="tl">
                    <a:srgbClr val="000000">
                      <a:alpha val="43137"/>
                    </a:srgbClr>
                  </a:outerShdw>
                </a:effectLst>
              </a:rPr>
              <a:t>нефінансовим</a:t>
            </a:r>
            <a:r>
              <a:rPr lang="uk-UA" dirty="0" smtClean="0">
                <a:solidFill>
                  <a:schemeClr val="bg1"/>
                </a:solidFill>
                <a:effectLst>
                  <a:outerShdw blurRad="38100" dist="38100" dir="2700000" algn="tl">
                    <a:srgbClr val="000000">
                      <a:alpha val="43137"/>
                    </a:srgbClr>
                  </a:outerShdw>
                </a:effectLst>
              </a:rPr>
              <a:t> корпораціям, 8,4% - кредитно-фінансовим інститутам, 32,6% - фізичним особам та біля 6% - іноземним власникам.</a:t>
            </a:r>
          </a:p>
          <a:p>
            <a:r>
              <a:rPr lang="uk-UA" dirty="0" smtClean="0">
                <a:solidFill>
                  <a:schemeClr val="bg1"/>
                </a:solidFill>
                <a:effectLst>
                  <a:outerShdw blurRad="38100" dist="38100" dir="2700000" algn="tl">
                    <a:srgbClr val="000000">
                      <a:alpha val="43137"/>
                    </a:srgbClr>
                  </a:outerShdw>
                </a:effectLst>
              </a:rPr>
              <a:t>Головним інструментом </a:t>
            </a:r>
            <a:r>
              <a:rPr lang="uk-UA" dirty="0" err="1" smtClean="0">
                <a:solidFill>
                  <a:schemeClr val="bg1"/>
                </a:solidFill>
                <a:effectLst>
                  <a:outerShdw blurRad="38100" dist="38100" dir="2700000" algn="tl">
                    <a:srgbClr val="000000">
                      <a:alpha val="43137"/>
                    </a:srgbClr>
                  </a:outerShdw>
                </a:effectLst>
              </a:rPr>
              <a:t>безготівкого</a:t>
            </a:r>
            <a:r>
              <a:rPr lang="uk-UA" dirty="0" smtClean="0">
                <a:solidFill>
                  <a:schemeClr val="bg1"/>
                </a:solidFill>
                <a:effectLst>
                  <a:outerShdw blurRad="38100" dist="38100" dir="2700000" algn="tl">
                    <a:srgbClr val="000000">
                      <a:alpha val="43137"/>
                    </a:srgbClr>
                  </a:outerShdw>
                </a:effectLst>
              </a:rPr>
              <a:t> обігу США є чек. Чековий обіг тут отримав найбільшого розвитку порівняно з іншими країнами. Іншою формою безготівкових розрахунків є використання пластикових карток, які дають змогу здійснювати розрахунки за товари та послуги без використання готівки та чеків та одночасно є інструментом короткострокового споживчого кредиту.</a:t>
            </a:r>
          </a:p>
          <a:p>
            <a:r>
              <a:rPr lang="uk-UA" dirty="0" smtClean="0">
                <a:solidFill>
                  <a:schemeClr val="bg1"/>
                </a:solidFill>
                <a:effectLst>
                  <a:outerShdw blurRad="38100" dist="38100" dir="2700000" algn="tl">
                    <a:srgbClr val="000000">
                      <a:alpha val="43137"/>
                    </a:srgbClr>
                  </a:outerShdw>
                </a:effectLst>
              </a:rPr>
              <a:t>Останнім часом у США активно використовується така форма безготівкових розрахунків як система попередньо повідомлених платежів (</a:t>
            </a:r>
            <a:r>
              <a:rPr lang="en-US" dirty="0" err="1" smtClean="0">
                <a:solidFill>
                  <a:schemeClr val="bg1"/>
                </a:solidFill>
                <a:effectLst>
                  <a:outerShdw blurRad="38100" dist="38100" dir="2700000" algn="tl">
                    <a:srgbClr val="000000">
                      <a:alpha val="43137"/>
                    </a:srgbClr>
                  </a:outerShdw>
                </a:effectLst>
              </a:rPr>
              <a:t>preathorized</a:t>
            </a:r>
            <a:r>
              <a:rPr lang="en-US" dirty="0" smtClean="0">
                <a:solidFill>
                  <a:schemeClr val="bg1"/>
                </a:solidFill>
                <a:effectLst>
                  <a:outerShdw blurRad="38100" dist="38100" dir="2700000" algn="tl">
                    <a:srgbClr val="000000">
                      <a:alpha val="43137"/>
                    </a:srgbClr>
                  </a:outerShdw>
                </a:effectLst>
              </a:rPr>
              <a:t> payments). </a:t>
            </a:r>
            <a:r>
              <a:rPr lang="uk-UA" dirty="0" smtClean="0">
                <a:solidFill>
                  <a:schemeClr val="bg1"/>
                </a:solidFill>
                <a:effectLst>
                  <a:outerShdw blurRad="38100" dist="38100" dir="2700000" algn="tl">
                    <a:srgbClr val="000000">
                      <a:alpha val="43137"/>
                    </a:srgbClr>
                  </a:outerShdw>
                </a:effectLst>
              </a:rPr>
              <a:t>За цією системою банк автоматично зараховує на поточний рахунок клієнта або, навпаки, списує з його рахунку кошти згідно укладених угод. Це стосується комунальних платежів, страхових внесків та </a:t>
            </a:r>
            <a:r>
              <a:rPr lang="uk-UA" dirty="0" err="1" smtClean="0">
                <a:solidFill>
                  <a:schemeClr val="bg1"/>
                </a:solidFill>
                <a:effectLst>
                  <a:outerShdw blurRad="38100" dist="38100" dir="2700000" algn="tl">
                    <a:srgbClr val="000000">
                      <a:alpha val="43137"/>
                    </a:srgbClr>
                  </a:outerShdw>
                </a:effectLst>
              </a:rPr>
              <a:t>інш</a:t>
            </a:r>
            <a:r>
              <a:rPr lang="uk-UA" dirty="0" smtClean="0">
                <a:solidFill>
                  <a:schemeClr val="bg1"/>
                </a:solidFill>
                <a:effectLst>
                  <a:outerShdw blurRad="38100" dist="38100" dir="2700000" algn="tl">
                    <a:srgbClr val="000000">
                      <a:alpha val="43137"/>
                    </a:srgbClr>
                  </a:outerShdw>
                </a:effectLst>
              </a:rPr>
              <a:t>. Серед надходжень – заробітна платня, пенсії, рентні платежі та </a:t>
            </a:r>
            <a:r>
              <a:rPr lang="uk-UA" dirty="0" err="1" smtClean="0">
                <a:solidFill>
                  <a:schemeClr val="bg1"/>
                </a:solidFill>
                <a:effectLst>
                  <a:outerShdw blurRad="38100" dist="38100" dir="2700000" algn="tl">
                    <a:srgbClr val="000000">
                      <a:alpha val="43137"/>
                    </a:srgbClr>
                  </a:outerShdw>
                </a:effectLst>
              </a:rPr>
              <a:t>інш</a:t>
            </a:r>
            <a:r>
              <a:rPr lang="uk-UA" dirty="0" smtClean="0">
                <a:solidFill>
                  <a:schemeClr val="bg1"/>
                </a:solidFill>
                <a:effectLst>
                  <a:outerShdw blurRad="38100" dist="38100" dir="2700000" algn="tl">
                    <a:srgbClr val="000000">
                      <a:alpha val="43137"/>
                    </a:srgbClr>
                  </a:outerShdw>
                </a:effectLst>
              </a:rPr>
              <a:t>.</a:t>
            </a:r>
          </a:p>
          <a:p>
            <a:endParaRPr lang="uk-UA"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260648"/>
            <a:ext cx="8229600" cy="6336704"/>
          </a:xfrm>
          <a:solidFill>
            <a:srgbClr val="03B3B2">
              <a:alpha val="89804"/>
            </a:srgbClr>
          </a:solidFill>
        </p:spPr>
        <p:txBody>
          <a:bodyPr>
            <a:normAutofit fontScale="70000" lnSpcReduction="20000"/>
          </a:bodyPr>
          <a:lstStyle/>
          <a:p>
            <a:pPr algn="just"/>
            <a:r>
              <a:rPr lang="uk-UA" dirty="0">
                <a:solidFill>
                  <a:schemeClr val="bg1"/>
                </a:solidFill>
              </a:rPr>
              <a:t>Історично першим різновидом біметалізму була </a:t>
            </a:r>
            <a:r>
              <a:rPr lang="uk-UA" b="1" u="sng" dirty="0">
                <a:solidFill>
                  <a:schemeClr val="bg1"/>
                </a:solidFill>
              </a:rPr>
              <a:t>система </a:t>
            </a:r>
            <a:r>
              <a:rPr lang="uk-UA" b="1" u="sng" dirty="0" err="1" smtClean="0">
                <a:solidFill>
                  <a:schemeClr val="bg1"/>
                </a:solidFill>
              </a:rPr>
              <a:t>пара-лельної</a:t>
            </a:r>
            <a:r>
              <a:rPr lang="uk-UA" b="1" u="sng" dirty="0" smtClean="0">
                <a:solidFill>
                  <a:schemeClr val="bg1"/>
                </a:solidFill>
              </a:rPr>
              <a:t> </a:t>
            </a:r>
            <a:r>
              <a:rPr lang="uk-UA" b="1" u="sng" dirty="0">
                <a:solidFill>
                  <a:schemeClr val="bg1"/>
                </a:solidFill>
              </a:rPr>
              <a:t>валюти</a:t>
            </a:r>
            <a:r>
              <a:rPr lang="uk-UA" dirty="0">
                <a:solidFill>
                  <a:schemeClr val="bg1"/>
                </a:solidFill>
              </a:rPr>
              <a:t>, згідно з якою співвідношення між </a:t>
            </a:r>
            <a:r>
              <a:rPr lang="uk-UA" dirty="0" smtClean="0">
                <a:solidFill>
                  <a:schemeClr val="bg1"/>
                </a:solidFill>
              </a:rPr>
              <a:t>золотими </a:t>
            </a:r>
            <a:r>
              <a:rPr lang="uk-UA" dirty="0">
                <a:solidFill>
                  <a:schemeClr val="bg1"/>
                </a:solidFill>
              </a:rPr>
              <a:t>та срібними монетами встановлювалося на ринку стихійно, тобто під час здійснення платежів золоті та срібні монети приймалися відповідно до ринкової вартості золота та срібла. Це створювало деякі труднощі, що були пов'язані з існуванням на ринках двох загальних еквівалентів, а значить, двох мір вартості, двох систем цін. Ситуація ускладнювалася постійною зміною співвідношення між золотом та сріблом за вартістю. Тому держава </a:t>
            </a:r>
            <a:r>
              <a:rPr lang="uk-UA" dirty="0" err="1" smtClean="0">
                <a:solidFill>
                  <a:schemeClr val="bg1"/>
                </a:solidFill>
              </a:rPr>
              <a:t>встановлюва-ла</a:t>
            </a:r>
            <a:r>
              <a:rPr lang="uk-UA" dirty="0" smtClean="0">
                <a:solidFill>
                  <a:schemeClr val="bg1"/>
                </a:solidFill>
              </a:rPr>
              <a:t> </a:t>
            </a:r>
            <a:r>
              <a:rPr lang="uk-UA" dirty="0">
                <a:solidFill>
                  <a:schemeClr val="bg1"/>
                </a:solidFill>
              </a:rPr>
              <a:t>у законодавчому порядку обов'язкове вартісне </a:t>
            </a:r>
            <a:r>
              <a:rPr lang="uk-UA" dirty="0" err="1" smtClean="0">
                <a:solidFill>
                  <a:schemeClr val="bg1"/>
                </a:solidFill>
              </a:rPr>
              <a:t>співвідноше-ння</a:t>
            </a:r>
            <a:r>
              <a:rPr lang="uk-UA" dirty="0" smtClean="0">
                <a:solidFill>
                  <a:schemeClr val="bg1"/>
                </a:solidFill>
              </a:rPr>
              <a:t> </a:t>
            </a:r>
            <a:r>
              <a:rPr lang="uk-UA" dirty="0">
                <a:solidFill>
                  <a:schemeClr val="bg1"/>
                </a:solidFill>
              </a:rPr>
              <a:t>між двома металами, що оберталися на однакових засадах за їх відкритого карбування. Такий різновид біметалізму дістав назву "система подвійної валюти</a:t>
            </a:r>
            <a:r>
              <a:rPr lang="uk-UA" dirty="0" smtClean="0">
                <a:solidFill>
                  <a:schemeClr val="bg1"/>
                </a:solidFill>
              </a:rPr>
              <a:t>".</a:t>
            </a:r>
          </a:p>
          <a:p>
            <a:pPr algn="just"/>
            <a:r>
              <a:rPr lang="uk-UA" dirty="0">
                <a:solidFill>
                  <a:schemeClr val="bg1"/>
                </a:solidFill>
              </a:rPr>
              <a:t>Але встановлене фіксоване вартісне співвідношення часто не </a:t>
            </a:r>
            <a:r>
              <a:rPr lang="uk-UA" dirty="0" smtClean="0">
                <a:solidFill>
                  <a:schemeClr val="bg1"/>
                </a:solidFill>
              </a:rPr>
              <a:t>збігалося </a:t>
            </a:r>
            <a:r>
              <a:rPr lang="uk-UA" dirty="0">
                <a:solidFill>
                  <a:schemeClr val="bg1"/>
                </a:solidFill>
              </a:rPr>
              <a:t>з реальним ринковим, що зумовлювалося </a:t>
            </a:r>
            <a:r>
              <a:rPr lang="uk-UA" dirty="0" err="1" smtClean="0">
                <a:solidFill>
                  <a:schemeClr val="bg1"/>
                </a:solidFill>
              </a:rPr>
              <a:t>нерівномі-рним</a:t>
            </a:r>
            <a:r>
              <a:rPr lang="uk-UA" dirty="0" smtClean="0">
                <a:solidFill>
                  <a:schemeClr val="bg1"/>
                </a:solidFill>
              </a:rPr>
              <a:t> </a:t>
            </a:r>
            <a:r>
              <a:rPr lang="uk-UA" dirty="0">
                <a:solidFill>
                  <a:schemeClr val="bg1"/>
                </a:solidFill>
              </a:rPr>
              <a:t>зростанням продуктивності праці при видобутку золота та срібла. Як наслідок, вартість одного грошового металу </a:t>
            </a:r>
            <a:r>
              <a:rPr lang="uk-UA" dirty="0" err="1" smtClean="0">
                <a:solidFill>
                  <a:schemeClr val="bg1"/>
                </a:solidFill>
              </a:rPr>
              <a:t>переоці-нювалася</a:t>
            </a:r>
            <a:r>
              <a:rPr lang="uk-UA" dirty="0" smtClean="0">
                <a:solidFill>
                  <a:schemeClr val="bg1"/>
                </a:solidFill>
              </a:rPr>
              <a:t>, </a:t>
            </a:r>
            <a:r>
              <a:rPr lang="uk-UA" dirty="0">
                <a:solidFill>
                  <a:schemeClr val="bg1"/>
                </a:solidFill>
              </a:rPr>
              <a:t>а іншого - недооцінювалася. Той метал, який був за законом недооціненим, витіснявся з обігу металом, вартість </a:t>
            </a:r>
            <a:r>
              <a:rPr lang="uk-UA" dirty="0" smtClean="0">
                <a:solidFill>
                  <a:schemeClr val="bg1"/>
                </a:solidFill>
              </a:rPr>
              <a:t>якого </a:t>
            </a:r>
            <a:r>
              <a:rPr lang="uk-UA" dirty="0">
                <a:solidFill>
                  <a:schemeClr val="bg1"/>
                </a:solidFill>
              </a:rPr>
              <a:t>переоцінювалася. У цьому проявлялася дія закону </a:t>
            </a:r>
            <a:r>
              <a:rPr lang="uk-UA" dirty="0" err="1" smtClean="0">
                <a:solidFill>
                  <a:schemeClr val="bg1"/>
                </a:solidFill>
              </a:rPr>
              <a:t>Копер-ника-Грешема</a:t>
            </a:r>
            <a:r>
              <a:rPr lang="uk-UA" dirty="0">
                <a:solidFill>
                  <a:schemeClr val="bg1"/>
                </a:solidFill>
              </a:rPr>
              <a:t>: </a:t>
            </a:r>
            <a:r>
              <a:rPr lang="uk-UA" i="1" dirty="0">
                <a:solidFill>
                  <a:schemeClr val="bg1"/>
                </a:solidFill>
              </a:rPr>
              <a:t>"Гірші гроші витісняють з обігу кращі".</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cxnSp>
        <p:nvCxnSpPr>
          <p:cNvPr id="28" name="Прямая соединительная линия 27"/>
          <p:cNvCxnSpPr/>
          <p:nvPr/>
        </p:nvCxnSpPr>
        <p:spPr>
          <a:xfrm>
            <a:off x="6948264" y="1844824"/>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6948264" y="908720"/>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3419872" y="3717032"/>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3419872" y="4581128"/>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3419872" y="5517232"/>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Скругленный прямоугольник 2"/>
          <p:cNvSpPr/>
          <p:nvPr/>
        </p:nvSpPr>
        <p:spPr>
          <a:xfrm>
            <a:off x="1619672" y="188640"/>
            <a:ext cx="6408712" cy="72008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t>Грошово-кредитна система США</a:t>
            </a:r>
            <a:endParaRPr lang="uk-UA" sz="3200" dirty="0"/>
          </a:p>
        </p:txBody>
      </p:sp>
      <p:sp>
        <p:nvSpPr>
          <p:cNvPr id="4" name="Скругленный прямоугольник 3"/>
          <p:cNvSpPr/>
          <p:nvPr/>
        </p:nvSpPr>
        <p:spPr>
          <a:xfrm>
            <a:off x="179512" y="1124744"/>
            <a:ext cx="4320480" cy="79208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600" dirty="0" smtClean="0"/>
              <a:t>Банківська система</a:t>
            </a:r>
            <a:endParaRPr lang="uk-UA" sz="3600" dirty="0"/>
          </a:p>
        </p:txBody>
      </p:sp>
      <p:sp>
        <p:nvSpPr>
          <p:cNvPr id="5" name="Скругленный прямоугольник 4"/>
          <p:cNvSpPr/>
          <p:nvPr/>
        </p:nvSpPr>
        <p:spPr>
          <a:xfrm>
            <a:off x="4644008" y="1124744"/>
            <a:ext cx="4320480" cy="79208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smtClean="0"/>
              <a:t>Небанківські кредитно – фінансові установи </a:t>
            </a:r>
            <a:endParaRPr lang="uk-UA" sz="2400" dirty="0"/>
          </a:p>
        </p:txBody>
      </p:sp>
      <p:sp>
        <p:nvSpPr>
          <p:cNvPr id="6" name="Скругленный прямоугольник 5"/>
          <p:cNvSpPr/>
          <p:nvPr/>
        </p:nvSpPr>
        <p:spPr>
          <a:xfrm>
            <a:off x="179512" y="2060848"/>
            <a:ext cx="4320480" cy="79208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smtClean="0"/>
              <a:t>Федеральна резервна система</a:t>
            </a:r>
            <a:endParaRPr lang="uk-UA" sz="2400" dirty="0"/>
          </a:p>
        </p:txBody>
      </p:sp>
      <p:sp>
        <p:nvSpPr>
          <p:cNvPr id="7" name="Скругленный прямоугольник 6"/>
          <p:cNvSpPr/>
          <p:nvPr/>
        </p:nvSpPr>
        <p:spPr>
          <a:xfrm>
            <a:off x="4644008" y="2060848"/>
            <a:ext cx="4320480" cy="79208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smtClean="0"/>
              <a:t>Федеральні кредитні установи </a:t>
            </a:r>
            <a:endParaRPr lang="uk-UA" sz="2400" dirty="0"/>
          </a:p>
        </p:txBody>
      </p:sp>
      <p:sp>
        <p:nvSpPr>
          <p:cNvPr id="8" name="Скругленный прямоугольник 7"/>
          <p:cNvSpPr/>
          <p:nvPr/>
        </p:nvSpPr>
        <p:spPr>
          <a:xfrm>
            <a:off x="179512" y="2996952"/>
            <a:ext cx="4320480" cy="72008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t>Комерційні банки</a:t>
            </a:r>
            <a:endParaRPr lang="uk-UA" sz="3200" dirty="0"/>
          </a:p>
        </p:txBody>
      </p:sp>
      <p:sp>
        <p:nvSpPr>
          <p:cNvPr id="9" name="Скругленный прямоугольник 8"/>
          <p:cNvSpPr/>
          <p:nvPr/>
        </p:nvSpPr>
        <p:spPr>
          <a:xfrm>
            <a:off x="4644008" y="2996952"/>
            <a:ext cx="4320480" cy="72008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t>Пенсійні фонди</a:t>
            </a:r>
            <a:endParaRPr lang="uk-UA" sz="3200" dirty="0"/>
          </a:p>
        </p:txBody>
      </p:sp>
      <p:sp>
        <p:nvSpPr>
          <p:cNvPr id="10" name="Скругленный прямоугольник 9"/>
          <p:cNvSpPr/>
          <p:nvPr/>
        </p:nvSpPr>
        <p:spPr>
          <a:xfrm>
            <a:off x="4644008" y="3861048"/>
            <a:ext cx="4320480" cy="93610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t>Страхові компанії</a:t>
            </a:r>
            <a:endParaRPr lang="uk-UA" sz="3200" dirty="0"/>
          </a:p>
        </p:txBody>
      </p:sp>
      <p:sp>
        <p:nvSpPr>
          <p:cNvPr id="11" name="Скругленный прямоугольник 10"/>
          <p:cNvSpPr/>
          <p:nvPr/>
        </p:nvSpPr>
        <p:spPr>
          <a:xfrm>
            <a:off x="4644008" y="4869160"/>
            <a:ext cx="4320480" cy="144016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smtClean="0"/>
              <a:t>Інші небанківські кредитно-фінансові установи</a:t>
            </a:r>
            <a:endParaRPr lang="uk-UA" sz="2800" dirty="0"/>
          </a:p>
        </p:txBody>
      </p:sp>
      <p:sp>
        <p:nvSpPr>
          <p:cNvPr id="12" name="Скругленный прямоугольник 11"/>
          <p:cNvSpPr/>
          <p:nvPr/>
        </p:nvSpPr>
        <p:spPr>
          <a:xfrm>
            <a:off x="179512" y="3861048"/>
            <a:ext cx="2088232" cy="79208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smtClean="0"/>
              <a:t>Універсальні банки</a:t>
            </a:r>
            <a:endParaRPr lang="uk-UA" sz="2400" dirty="0"/>
          </a:p>
        </p:txBody>
      </p:sp>
      <p:sp>
        <p:nvSpPr>
          <p:cNvPr id="13" name="Скругленный прямоугольник 12"/>
          <p:cNvSpPr/>
          <p:nvPr/>
        </p:nvSpPr>
        <p:spPr>
          <a:xfrm>
            <a:off x="2339752" y="3861048"/>
            <a:ext cx="2160240" cy="79208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smtClean="0"/>
              <a:t>Спеціалізовані банки</a:t>
            </a:r>
            <a:endParaRPr lang="uk-UA" sz="2400" dirty="0"/>
          </a:p>
        </p:txBody>
      </p:sp>
      <p:sp>
        <p:nvSpPr>
          <p:cNvPr id="15" name="Скругленный прямоугольник 14"/>
          <p:cNvSpPr/>
          <p:nvPr/>
        </p:nvSpPr>
        <p:spPr>
          <a:xfrm>
            <a:off x="2339752" y="4797152"/>
            <a:ext cx="2160240" cy="72008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smtClean="0"/>
              <a:t>Інвестиційні банки</a:t>
            </a:r>
            <a:endParaRPr lang="uk-UA" sz="2400" dirty="0"/>
          </a:p>
        </p:txBody>
      </p:sp>
      <p:sp>
        <p:nvSpPr>
          <p:cNvPr id="16" name="Скругленный прямоугольник 15"/>
          <p:cNvSpPr/>
          <p:nvPr/>
        </p:nvSpPr>
        <p:spPr>
          <a:xfrm>
            <a:off x="2339752" y="5661248"/>
            <a:ext cx="2160240" cy="10081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dirty="0" smtClean="0"/>
              <a:t>Експортно-імпортний  банк</a:t>
            </a:r>
            <a:endParaRPr lang="uk-UA" sz="2400" dirty="0"/>
          </a:p>
        </p:txBody>
      </p:sp>
      <p:cxnSp>
        <p:nvCxnSpPr>
          <p:cNvPr id="20" name="Прямая соединительная линия 19"/>
          <p:cNvCxnSpPr/>
          <p:nvPr/>
        </p:nvCxnSpPr>
        <p:spPr>
          <a:xfrm>
            <a:off x="2339752" y="908720"/>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2339752" y="1844824"/>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2339752" y="2780928"/>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1259632" y="3645024"/>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6948264" y="2708920"/>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6948264" y="3717032"/>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6948264" y="4725144"/>
            <a:ext cx="0" cy="3600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9000" contrast="13000"/>
          </a:blip>
          <a:srcRect/>
          <a:stretch>
            <a:fillRect l="-25000" r="-25000"/>
          </a:stretch>
        </a:blip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611560" y="2204864"/>
            <a:ext cx="8229600" cy="2376264"/>
          </a:xfrm>
          <a:prstGeom prst="rect">
            <a:avLst/>
          </a:prstGeom>
          <a:solidFill>
            <a:srgbClr val="AC193D">
              <a:alpha val="69804"/>
            </a:srgb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uk-UA" sz="7200" b="0" i="0" u="none" strike="noStrike" kern="1200" cap="none" spc="0" normalizeH="0" baseline="0" noProof="0" dirty="0" smtClean="0">
                <a:ln>
                  <a:noFill/>
                </a:ln>
                <a:solidFill>
                  <a:schemeClr val="bg1"/>
                </a:solidFill>
                <a:effectLst/>
                <a:uLnTx/>
                <a:uFillTx/>
                <a:latin typeface="+mj-lt"/>
                <a:ea typeface="+mj-ea"/>
                <a:cs typeface="+mj-cs"/>
              </a:rPr>
              <a:t>Грошова система </a:t>
            </a:r>
            <a:r>
              <a:rPr kumimoji="0" lang="en-US" sz="7200" b="0" i="0" u="none" strike="noStrike" kern="1200" cap="none" spc="0" normalizeH="0" baseline="0" noProof="0" dirty="0" smtClean="0">
                <a:ln>
                  <a:noFill/>
                </a:ln>
                <a:solidFill>
                  <a:schemeClr val="bg1"/>
                </a:solidFill>
                <a:effectLst/>
                <a:uLnTx/>
                <a:uFillTx/>
                <a:latin typeface="+mj-lt"/>
                <a:ea typeface="+mj-ea"/>
                <a:cs typeface="+mj-cs"/>
              </a:rPr>
              <a:t/>
            </a:r>
            <a:br>
              <a:rPr kumimoji="0" lang="en-US" sz="7200" b="0" i="0" u="none" strike="noStrike" kern="1200" cap="none" spc="0" normalizeH="0" baseline="0" noProof="0" dirty="0" smtClean="0">
                <a:ln>
                  <a:noFill/>
                </a:ln>
                <a:solidFill>
                  <a:schemeClr val="bg1"/>
                </a:solidFill>
                <a:effectLst/>
                <a:uLnTx/>
                <a:uFillTx/>
                <a:latin typeface="+mj-lt"/>
                <a:ea typeface="+mj-ea"/>
                <a:cs typeface="+mj-cs"/>
              </a:rPr>
            </a:br>
            <a:r>
              <a:rPr lang="uk-UA" sz="7200" dirty="0" smtClean="0">
                <a:solidFill>
                  <a:schemeClr val="bg1"/>
                </a:solidFill>
                <a:latin typeface="+mj-lt"/>
                <a:ea typeface="+mj-ea"/>
                <a:cs typeface="+mj-cs"/>
              </a:rPr>
              <a:t>Німеччини</a:t>
            </a:r>
            <a:endParaRPr kumimoji="0" lang="uk-UA" sz="72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bright="10000" contrast="48000"/>
          </a:blip>
          <a:srcRect/>
          <a:stretch>
            <a:fillRect l="-15000" r="-1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008A17">
              <a:alpha val="60000"/>
            </a:srgbClr>
          </a:solidFill>
        </p:spPr>
        <p:txBody>
          <a:bodyPr>
            <a:normAutofit/>
          </a:bodyPr>
          <a:lstStyle/>
          <a:p>
            <a:r>
              <a:rPr lang="uk-UA" dirty="0" smtClean="0">
                <a:solidFill>
                  <a:schemeClr val="bg1"/>
                </a:solidFill>
              </a:rPr>
              <a:t>Грошова система </a:t>
            </a:r>
            <a:r>
              <a:rPr lang="uk-UA" dirty="0" smtClean="0">
                <a:solidFill>
                  <a:schemeClr val="bg1"/>
                </a:solidFill>
              </a:rPr>
              <a:t>Німеччини</a:t>
            </a:r>
            <a:endParaRPr lang="uk-UA" dirty="0">
              <a:solidFill>
                <a:schemeClr val="bg1"/>
              </a:solidFill>
            </a:endParaRPr>
          </a:p>
        </p:txBody>
      </p:sp>
      <p:sp>
        <p:nvSpPr>
          <p:cNvPr id="3" name="Содержимое 2"/>
          <p:cNvSpPr>
            <a:spLocks noGrp="1"/>
          </p:cNvSpPr>
          <p:nvPr>
            <p:ph idx="1"/>
          </p:nvPr>
        </p:nvSpPr>
        <p:spPr>
          <a:xfrm>
            <a:off x="457200" y="1600200"/>
            <a:ext cx="8229600" cy="4853136"/>
          </a:xfrm>
          <a:solidFill>
            <a:schemeClr val="bg1"/>
          </a:solidFill>
        </p:spPr>
        <p:txBody>
          <a:bodyPr>
            <a:normAutofit fontScale="77500" lnSpcReduction="20000"/>
          </a:bodyPr>
          <a:lstStyle/>
          <a:p>
            <a:r>
              <a:rPr lang="ru-RU" b="1" dirty="0" smtClean="0">
                <a:solidFill>
                  <a:srgbClr val="008A17"/>
                </a:solidFill>
              </a:rPr>
              <a:t>До 70-х </a:t>
            </a:r>
            <a:r>
              <a:rPr lang="ru-RU" b="1" dirty="0" err="1" smtClean="0">
                <a:solidFill>
                  <a:srgbClr val="008A17"/>
                </a:solidFill>
              </a:rPr>
              <a:t>рр</a:t>
            </a:r>
            <a:r>
              <a:rPr lang="ru-RU" b="1" dirty="0" smtClean="0">
                <a:solidFill>
                  <a:srgbClr val="008A17"/>
                </a:solidFill>
              </a:rPr>
              <a:t>. Х1Х ст. на </a:t>
            </a:r>
            <a:r>
              <a:rPr lang="ru-RU" b="1" dirty="0" err="1" smtClean="0">
                <a:solidFill>
                  <a:srgbClr val="008A17"/>
                </a:solidFill>
              </a:rPr>
              <a:t>території</a:t>
            </a:r>
            <a:r>
              <a:rPr lang="ru-RU" b="1" dirty="0" smtClean="0">
                <a:solidFill>
                  <a:srgbClr val="008A17"/>
                </a:solidFill>
              </a:rPr>
              <a:t> </a:t>
            </a:r>
            <a:r>
              <a:rPr lang="ru-RU" b="1" dirty="0" err="1" smtClean="0">
                <a:solidFill>
                  <a:srgbClr val="008A17"/>
                </a:solidFill>
              </a:rPr>
              <a:t>сучасної</a:t>
            </a:r>
            <a:r>
              <a:rPr lang="ru-RU" b="1" dirty="0" smtClean="0">
                <a:solidFill>
                  <a:srgbClr val="008A17"/>
                </a:solidFill>
              </a:rPr>
              <a:t> </a:t>
            </a:r>
            <a:r>
              <a:rPr lang="ru-RU" b="1" dirty="0" err="1" smtClean="0">
                <a:solidFill>
                  <a:srgbClr val="008A17"/>
                </a:solidFill>
              </a:rPr>
              <a:t>Німеччини</a:t>
            </a:r>
            <a:r>
              <a:rPr lang="ru-RU" b="1" dirty="0" smtClean="0">
                <a:solidFill>
                  <a:srgbClr val="008A17"/>
                </a:solidFill>
              </a:rPr>
              <a:t> </a:t>
            </a:r>
            <a:r>
              <a:rPr lang="ru-RU" b="1" dirty="0" err="1" smtClean="0">
                <a:solidFill>
                  <a:srgbClr val="008A17"/>
                </a:solidFill>
              </a:rPr>
              <a:t>знаходилася</a:t>
            </a:r>
            <a:r>
              <a:rPr lang="ru-RU" b="1" dirty="0" smtClean="0">
                <a:solidFill>
                  <a:srgbClr val="008A17"/>
                </a:solidFill>
              </a:rPr>
              <a:t> 21 держава, </a:t>
            </a:r>
            <a:r>
              <a:rPr lang="ru-RU" b="1" dirty="0" err="1" smtClean="0">
                <a:solidFill>
                  <a:srgbClr val="008A17"/>
                </a:solidFill>
              </a:rPr>
              <a:t>які</a:t>
            </a:r>
            <a:r>
              <a:rPr lang="ru-RU" b="1" dirty="0" smtClean="0">
                <a:solidFill>
                  <a:srgbClr val="008A17"/>
                </a:solidFill>
              </a:rPr>
              <a:t> </a:t>
            </a:r>
            <a:r>
              <a:rPr lang="ru-RU" b="1" dirty="0" err="1" smtClean="0">
                <a:solidFill>
                  <a:srgbClr val="008A17"/>
                </a:solidFill>
              </a:rPr>
              <a:t>користувалися</a:t>
            </a:r>
            <a:r>
              <a:rPr lang="ru-RU" b="1" dirty="0" smtClean="0">
                <a:solidFill>
                  <a:srgbClr val="008A17"/>
                </a:solidFill>
              </a:rPr>
              <a:t> </a:t>
            </a:r>
            <a:r>
              <a:rPr lang="ru-RU" b="1" dirty="0" err="1" smtClean="0">
                <a:solidFill>
                  <a:srgbClr val="008A17"/>
                </a:solidFill>
              </a:rPr>
              <a:t>різними</a:t>
            </a:r>
            <a:r>
              <a:rPr lang="ru-RU" b="1" dirty="0" smtClean="0">
                <a:solidFill>
                  <a:srgbClr val="008A17"/>
                </a:solidFill>
              </a:rPr>
              <a:t> </a:t>
            </a:r>
            <a:r>
              <a:rPr lang="ru-RU" b="1" dirty="0" err="1" smtClean="0">
                <a:solidFill>
                  <a:srgbClr val="008A17"/>
                </a:solidFill>
              </a:rPr>
              <a:t>грошовими</a:t>
            </a:r>
            <a:r>
              <a:rPr lang="ru-RU" b="1" dirty="0" smtClean="0">
                <a:solidFill>
                  <a:srgbClr val="008A17"/>
                </a:solidFill>
              </a:rPr>
              <a:t> системами. Вони </a:t>
            </a:r>
            <a:r>
              <a:rPr lang="ru-RU" b="1" dirty="0" err="1" smtClean="0">
                <a:solidFill>
                  <a:srgbClr val="008A17"/>
                </a:solidFill>
              </a:rPr>
              <a:t>базувалися</a:t>
            </a:r>
            <a:r>
              <a:rPr lang="ru-RU" b="1" dirty="0" smtClean="0">
                <a:solidFill>
                  <a:srgbClr val="008A17"/>
                </a:solidFill>
              </a:rPr>
              <a:t>, як правило, на </a:t>
            </a:r>
            <a:r>
              <a:rPr lang="ru-RU" b="1" dirty="0" err="1" smtClean="0">
                <a:solidFill>
                  <a:srgbClr val="008A17"/>
                </a:solidFill>
              </a:rPr>
              <a:t>срібному</a:t>
            </a:r>
            <a:r>
              <a:rPr lang="ru-RU" b="1" dirty="0" smtClean="0">
                <a:solidFill>
                  <a:srgbClr val="008A17"/>
                </a:solidFill>
              </a:rPr>
              <a:t> </a:t>
            </a:r>
            <a:r>
              <a:rPr lang="ru-RU" b="1" dirty="0" err="1" smtClean="0">
                <a:solidFill>
                  <a:srgbClr val="008A17"/>
                </a:solidFill>
              </a:rPr>
              <a:t>монометалізмі</a:t>
            </a:r>
            <a:r>
              <a:rPr lang="ru-RU" b="1" dirty="0" smtClean="0">
                <a:solidFill>
                  <a:srgbClr val="008A17"/>
                </a:solidFill>
              </a:rPr>
              <a:t>, </a:t>
            </a:r>
            <a:r>
              <a:rPr lang="ru-RU" b="1" dirty="0" err="1" smtClean="0">
                <a:solidFill>
                  <a:srgbClr val="008A17"/>
                </a:solidFill>
              </a:rPr>
              <a:t>лише</a:t>
            </a:r>
            <a:r>
              <a:rPr lang="ru-RU" b="1" dirty="0" smtClean="0">
                <a:solidFill>
                  <a:srgbClr val="008A17"/>
                </a:solidFill>
              </a:rPr>
              <a:t> в </a:t>
            </a:r>
            <a:r>
              <a:rPr lang="ru-RU" b="1" dirty="0" err="1" smtClean="0">
                <a:solidFill>
                  <a:srgbClr val="008A17"/>
                </a:solidFill>
              </a:rPr>
              <a:t>Бременській</a:t>
            </a:r>
            <a:r>
              <a:rPr lang="ru-RU" b="1" dirty="0" smtClean="0">
                <a:solidFill>
                  <a:srgbClr val="008A17"/>
                </a:solidFill>
              </a:rPr>
              <a:t> </a:t>
            </a:r>
            <a:r>
              <a:rPr lang="ru-RU" b="1" dirty="0" err="1" smtClean="0">
                <a:solidFill>
                  <a:srgbClr val="008A17"/>
                </a:solidFill>
              </a:rPr>
              <a:t>системі</a:t>
            </a:r>
            <a:r>
              <a:rPr lang="ru-RU" b="1" dirty="0" smtClean="0">
                <a:solidFill>
                  <a:srgbClr val="008A17"/>
                </a:solidFill>
              </a:rPr>
              <a:t> основою </a:t>
            </a:r>
            <a:r>
              <a:rPr lang="ru-RU" b="1" dirty="0" err="1" smtClean="0">
                <a:solidFill>
                  <a:srgbClr val="008A17"/>
                </a:solidFill>
              </a:rPr>
              <a:t>виступав</a:t>
            </a:r>
            <a:r>
              <a:rPr lang="ru-RU" b="1" dirty="0" smtClean="0">
                <a:solidFill>
                  <a:srgbClr val="008A17"/>
                </a:solidFill>
              </a:rPr>
              <a:t> </a:t>
            </a:r>
            <a:r>
              <a:rPr lang="ru-RU" b="1" dirty="0" err="1" smtClean="0">
                <a:solidFill>
                  <a:srgbClr val="008A17"/>
                </a:solidFill>
              </a:rPr>
              <a:t>золотий</a:t>
            </a:r>
            <a:r>
              <a:rPr lang="ru-RU" b="1" dirty="0" smtClean="0">
                <a:solidFill>
                  <a:srgbClr val="008A17"/>
                </a:solidFill>
              </a:rPr>
              <a:t> талер. В </a:t>
            </a:r>
            <a:r>
              <a:rPr lang="ru-RU" b="1" dirty="0" err="1" smtClean="0">
                <a:solidFill>
                  <a:srgbClr val="008A17"/>
                </a:solidFill>
              </a:rPr>
              <a:t>обізі</a:t>
            </a:r>
            <a:r>
              <a:rPr lang="ru-RU" b="1" dirty="0" smtClean="0">
                <a:solidFill>
                  <a:srgbClr val="008A17"/>
                </a:solidFill>
              </a:rPr>
              <a:t> </a:t>
            </a:r>
            <a:r>
              <a:rPr lang="ru-RU" b="1" dirty="0" err="1" smtClean="0">
                <a:solidFill>
                  <a:srgbClr val="008A17"/>
                </a:solidFill>
              </a:rPr>
              <a:t>також</a:t>
            </a:r>
            <a:r>
              <a:rPr lang="ru-RU" b="1" dirty="0" smtClean="0">
                <a:solidFill>
                  <a:srgbClr val="008A17"/>
                </a:solidFill>
              </a:rPr>
              <a:t> </a:t>
            </a:r>
            <a:r>
              <a:rPr lang="ru-RU" b="1" dirty="0" err="1" smtClean="0">
                <a:solidFill>
                  <a:srgbClr val="008A17"/>
                </a:solidFill>
              </a:rPr>
              <a:t>знаходилися</a:t>
            </a:r>
            <a:r>
              <a:rPr lang="ru-RU" b="1" dirty="0" smtClean="0">
                <a:solidFill>
                  <a:srgbClr val="008A17"/>
                </a:solidFill>
              </a:rPr>
              <a:t> </a:t>
            </a:r>
            <a:r>
              <a:rPr lang="ru-RU" b="1" dirty="0" err="1" smtClean="0">
                <a:solidFill>
                  <a:srgbClr val="008A17"/>
                </a:solidFill>
              </a:rPr>
              <a:t>банкноти</a:t>
            </a:r>
            <a:r>
              <a:rPr lang="ru-RU" b="1" dirty="0" smtClean="0">
                <a:solidFill>
                  <a:srgbClr val="008A17"/>
                </a:solidFill>
              </a:rPr>
              <a:t> та </a:t>
            </a:r>
            <a:r>
              <a:rPr lang="ru-RU" b="1" dirty="0" err="1" smtClean="0">
                <a:solidFill>
                  <a:srgbClr val="008A17"/>
                </a:solidFill>
              </a:rPr>
              <a:t>паперові</a:t>
            </a:r>
            <a:r>
              <a:rPr lang="ru-RU" b="1" dirty="0" smtClean="0">
                <a:solidFill>
                  <a:srgbClr val="008A17"/>
                </a:solidFill>
              </a:rPr>
              <a:t> </a:t>
            </a:r>
            <a:r>
              <a:rPr lang="ru-RU" b="1" dirty="0" err="1" smtClean="0">
                <a:solidFill>
                  <a:srgbClr val="008A17"/>
                </a:solidFill>
              </a:rPr>
              <a:t>гроші</a:t>
            </a:r>
            <a:endParaRPr lang="ru-RU" dirty="0" smtClean="0">
              <a:solidFill>
                <a:srgbClr val="008A17"/>
              </a:solidFill>
            </a:endParaRPr>
          </a:p>
          <a:p>
            <a:r>
              <a:rPr lang="ru-RU" dirty="0" smtClean="0">
                <a:solidFill>
                  <a:srgbClr val="008A17"/>
                </a:solidFill>
              </a:rPr>
              <a:t>У 1871 -1873р. </a:t>
            </a:r>
            <a:r>
              <a:rPr lang="ru-RU" dirty="0" err="1" smtClean="0">
                <a:solidFill>
                  <a:srgbClr val="008A17"/>
                </a:solidFill>
              </a:rPr>
              <a:t>під</a:t>
            </a:r>
            <a:r>
              <a:rPr lang="ru-RU" dirty="0" smtClean="0">
                <a:solidFill>
                  <a:srgbClr val="008A17"/>
                </a:solidFill>
              </a:rPr>
              <a:t> </a:t>
            </a:r>
            <a:r>
              <a:rPr lang="ru-RU" dirty="0" err="1" smtClean="0">
                <a:solidFill>
                  <a:srgbClr val="008A17"/>
                </a:solidFill>
              </a:rPr>
              <a:t>керівництвом</a:t>
            </a:r>
            <a:r>
              <a:rPr lang="ru-RU" dirty="0" smtClean="0">
                <a:solidFill>
                  <a:srgbClr val="008A17"/>
                </a:solidFill>
              </a:rPr>
              <a:t> </a:t>
            </a:r>
            <a:r>
              <a:rPr lang="ru-RU" dirty="0" err="1" smtClean="0">
                <a:solidFill>
                  <a:srgbClr val="008A17"/>
                </a:solidFill>
              </a:rPr>
              <a:t>Отто</a:t>
            </a:r>
            <a:r>
              <a:rPr lang="ru-RU" dirty="0" smtClean="0">
                <a:solidFill>
                  <a:srgbClr val="008A17"/>
                </a:solidFill>
              </a:rPr>
              <a:t> </a:t>
            </a:r>
            <a:r>
              <a:rPr lang="ru-RU" dirty="0" err="1" smtClean="0">
                <a:solidFill>
                  <a:srgbClr val="008A17"/>
                </a:solidFill>
              </a:rPr>
              <a:t>Бісмарка</a:t>
            </a:r>
            <a:r>
              <a:rPr lang="ru-RU" dirty="0" smtClean="0">
                <a:solidFill>
                  <a:srgbClr val="008A17"/>
                </a:solidFill>
              </a:rPr>
              <a:t> </a:t>
            </a:r>
            <a:r>
              <a:rPr lang="ru-RU" dirty="0" err="1" smtClean="0">
                <a:solidFill>
                  <a:srgbClr val="008A17"/>
                </a:solidFill>
              </a:rPr>
              <a:t>було</a:t>
            </a:r>
            <a:r>
              <a:rPr lang="ru-RU" dirty="0" smtClean="0">
                <a:solidFill>
                  <a:srgbClr val="008A17"/>
                </a:solidFill>
              </a:rPr>
              <a:t> </a:t>
            </a:r>
            <a:r>
              <a:rPr lang="ru-RU" dirty="0" err="1" smtClean="0">
                <a:solidFill>
                  <a:srgbClr val="008A17"/>
                </a:solidFill>
              </a:rPr>
              <a:t>здійснено</a:t>
            </a:r>
            <a:r>
              <a:rPr lang="ru-RU" dirty="0" smtClean="0">
                <a:solidFill>
                  <a:srgbClr val="008A17"/>
                </a:solidFill>
              </a:rPr>
              <a:t> </a:t>
            </a:r>
            <a:r>
              <a:rPr lang="ru-RU" dirty="0" err="1" smtClean="0">
                <a:solidFill>
                  <a:srgbClr val="008A17"/>
                </a:solidFill>
              </a:rPr>
              <a:t>політичне</a:t>
            </a:r>
            <a:r>
              <a:rPr lang="ru-RU" dirty="0" smtClean="0">
                <a:solidFill>
                  <a:srgbClr val="008A17"/>
                </a:solidFill>
              </a:rPr>
              <a:t> </a:t>
            </a:r>
            <a:r>
              <a:rPr lang="ru-RU" dirty="0" err="1" smtClean="0">
                <a:solidFill>
                  <a:srgbClr val="008A17"/>
                </a:solidFill>
              </a:rPr>
              <a:t>поєднання</a:t>
            </a:r>
            <a:r>
              <a:rPr lang="ru-RU" dirty="0" smtClean="0">
                <a:solidFill>
                  <a:srgbClr val="008A17"/>
                </a:solidFill>
              </a:rPr>
              <a:t> </a:t>
            </a:r>
            <a:r>
              <a:rPr lang="ru-RU" dirty="0" err="1" smtClean="0">
                <a:solidFill>
                  <a:srgbClr val="008A17"/>
                </a:solidFill>
              </a:rPr>
              <a:t>німецьких</a:t>
            </a:r>
            <a:r>
              <a:rPr lang="ru-RU" dirty="0" smtClean="0">
                <a:solidFill>
                  <a:srgbClr val="008A17"/>
                </a:solidFill>
              </a:rPr>
              <a:t> земель та створено </a:t>
            </a:r>
            <a:r>
              <a:rPr lang="ru-RU" dirty="0" err="1" smtClean="0">
                <a:solidFill>
                  <a:srgbClr val="008A17"/>
                </a:solidFill>
              </a:rPr>
              <a:t>єдину</a:t>
            </a:r>
            <a:r>
              <a:rPr lang="ru-RU" dirty="0" smtClean="0">
                <a:solidFill>
                  <a:srgbClr val="008A17"/>
                </a:solidFill>
              </a:rPr>
              <a:t> </a:t>
            </a:r>
            <a:r>
              <a:rPr lang="ru-RU" dirty="0" err="1" smtClean="0">
                <a:solidFill>
                  <a:srgbClr val="008A17"/>
                </a:solidFill>
              </a:rPr>
              <a:t>німецьку</a:t>
            </a:r>
            <a:r>
              <a:rPr lang="ru-RU" dirty="0" smtClean="0">
                <a:solidFill>
                  <a:srgbClr val="008A17"/>
                </a:solidFill>
              </a:rPr>
              <a:t> державу, а на </a:t>
            </a:r>
            <a:r>
              <a:rPr lang="ru-RU" dirty="0" err="1" smtClean="0">
                <a:solidFill>
                  <a:srgbClr val="008A17"/>
                </a:solidFill>
              </a:rPr>
              <a:t>її</a:t>
            </a:r>
            <a:r>
              <a:rPr lang="ru-RU" dirty="0" smtClean="0">
                <a:solidFill>
                  <a:srgbClr val="008A17"/>
                </a:solidFill>
              </a:rPr>
              <a:t> </a:t>
            </a:r>
            <a:r>
              <a:rPr lang="ru-RU" dirty="0" err="1" smtClean="0">
                <a:solidFill>
                  <a:srgbClr val="008A17"/>
                </a:solidFill>
              </a:rPr>
              <a:t>основі</a:t>
            </a:r>
            <a:r>
              <a:rPr lang="ru-RU" dirty="0" smtClean="0">
                <a:solidFill>
                  <a:srgbClr val="008A17"/>
                </a:solidFill>
              </a:rPr>
              <a:t> – шляхом </a:t>
            </a:r>
            <a:r>
              <a:rPr lang="ru-RU" dirty="0" err="1" smtClean="0">
                <a:solidFill>
                  <a:srgbClr val="008A17"/>
                </a:solidFill>
              </a:rPr>
              <a:t>проведення</a:t>
            </a:r>
            <a:r>
              <a:rPr lang="ru-RU" dirty="0" smtClean="0">
                <a:solidFill>
                  <a:srgbClr val="008A17"/>
                </a:solidFill>
              </a:rPr>
              <a:t> </a:t>
            </a:r>
            <a:r>
              <a:rPr lang="ru-RU" dirty="0" err="1" smtClean="0">
                <a:solidFill>
                  <a:srgbClr val="008A17"/>
                </a:solidFill>
              </a:rPr>
              <a:t>грошової</a:t>
            </a:r>
            <a:r>
              <a:rPr lang="ru-RU" dirty="0" smtClean="0">
                <a:solidFill>
                  <a:srgbClr val="008A17"/>
                </a:solidFill>
              </a:rPr>
              <a:t> </a:t>
            </a:r>
            <a:r>
              <a:rPr lang="ru-RU" dirty="0" err="1" smtClean="0">
                <a:solidFill>
                  <a:srgbClr val="008A17"/>
                </a:solidFill>
              </a:rPr>
              <a:t>реформи</a:t>
            </a:r>
            <a:r>
              <a:rPr lang="ru-RU" dirty="0" smtClean="0">
                <a:solidFill>
                  <a:srgbClr val="008A17"/>
                </a:solidFill>
              </a:rPr>
              <a:t> 1875 р. – </a:t>
            </a:r>
            <a:r>
              <a:rPr lang="ru-RU" dirty="0" err="1" smtClean="0">
                <a:solidFill>
                  <a:srgbClr val="008A17"/>
                </a:solidFill>
              </a:rPr>
              <a:t>єдину</a:t>
            </a:r>
            <a:r>
              <a:rPr lang="ru-RU" dirty="0" smtClean="0">
                <a:solidFill>
                  <a:srgbClr val="008A17"/>
                </a:solidFill>
              </a:rPr>
              <a:t> </a:t>
            </a:r>
            <a:r>
              <a:rPr lang="ru-RU" dirty="0" err="1" smtClean="0">
                <a:solidFill>
                  <a:srgbClr val="008A17"/>
                </a:solidFill>
              </a:rPr>
              <a:t>грошову</a:t>
            </a:r>
            <a:r>
              <a:rPr lang="ru-RU" dirty="0" smtClean="0">
                <a:solidFill>
                  <a:srgbClr val="008A17"/>
                </a:solidFill>
              </a:rPr>
              <a:t> систему. </a:t>
            </a:r>
            <a:r>
              <a:rPr lang="ru-RU" dirty="0" err="1" smtClean="0">
                <a:solidFill>
                  <a:srgbClr val="008A17"/>
                </a:solidFill>
              </a:rPr>
              <a:t>Було</a:t>
            </a:r>
            <a:r>
              <a:rPr lang="ru-RU" dirty="0" smtClean="0">
                <a:solidFill>
                  <a:srgbClr val="008A17"/>
                </a:solidFill>
              </a:rPr>
              <a:t> заборонено </a:t>
            </a:r>
            <a:r>
              <a:rPr lang="ru-RU" dirty="0" err="1" smtClean="0">
                <a:solidFill>
                  <a:srgbClr val="008A17"/>
                </a:solidFill>
              </a:rPr>
              <a:t>карбування</a:t>
            </a:r>
            <a:r>
              <a:rPr lang="ru-RU" dirty="0" smtClean="0">
                <a:solidFill>
                  <a:srgbClr val="008A17"/>
                </a:solidFill>
              </a:rPr>
              <a:t> </a:t>
            </a:r>
            <a:r>
              <a:rPr lang="ru-RU" dirty="0" err="1" smtClean="0">
                <a:solidFill>
                  <a:srgbClr val="008A17"/>
                </a:solidFill>
              </a:rPr>
              <a:t>срібних</a:t>
            </a:r>
            <a:r>
              <a:rPr lang="ru-RU" dirty="0" smtClean="0">
                <a:solidFill>
                  <a:srgbClr val="008A17"/>
                </a:solidFill>
              </a:rPr>
              <a:t> монет. На </a:t>
            </a:r>
            <a:r>
              <a:rPr lang="ru-RU" dirty="0" err="1" smtClean="0">
                <a:solidFill>
                  <a:srgbClr val="008A17"/>
                </a:solidFill>
              </a:rPr>
              <a:t>всій</a:t>
            </a:r>
            <a:r>
              <a:rPr lang="ru-RU" dirty="0" smtClean="0">
                <a:solidFill>
                  <a:srgbClr val="008A17"/>
                </a:solidFill>
              </a:rPr>
              <a:t> </a:t>
            </a:r>
            <a:r>
              <a:rPr lang="ru-RU" dirty="0" err="1" smtClean="0">
                <a:solidFill>
                  <a:srgbClr val="008A17"/>
                </a:solidFill>
              </a:rPr>
              <a:t>території</a:t>
            </a:r>
            <a:r>
              <a:rPr lang="ru-RU" dirty="0" smtClean="0">
                <a:solidFill>
                  <a:srgbClr val="008A17"/>
                </a:solidFill>
              </a:rPr>
              <a:t> </a:t>
            </a:r>
            <a:r>
              <a:rPr lang="ru-RU" dirty="0" err="1" smtClean="0">
                <a:solidFill>
                  <a:srgbClr val="008A17"/>
                </a:solidFill>
              </a:rPr>
              <a:t>вводилася</a:t>
            </a:r>
            <a:r>
              <a:rPr lang="ru-RU" dirty="0" smtClean="0">
                <a:solidFill>
                  <a:srgbClr val="008A17"/>
                </a:solidFill>
              </a:rPr>
              <a:t> </a:t>
            </a:r>
            <a:r>
              <a:rPr lang="ru-RU" dirty="0" err="1" smtClean="0">
                <a:solidFill>
                  <a:srgbClr val="008A17"/>
                </a:solidFill>
              </a:rPr>
              <a:t>єдина</a:t>
            </a:r>
            <a:r>
              <a:rPr lang="ru-RU" dirty="0" smtClean="0">
                <a:solidFill>
                  <a:srgbClr val="008A17"/>
                </a:solidFill>
              </a:rPr>
              <a:t> валюта - </a:t>
            </a:r>
            <a:r>
              <a:rPr lang="ru-RU" dirty="0" err="1" smtClean="0">
                <a:solidFill>
                  <a:srgbClr val="008A17"/>
                </a:solidFill>
              </a:rPr>
              <a:t>рейхсмарка</a:t>
            </a:r>
            <a:r>
              <a:rPr lang="ru-RU" dirty="0" smtClean="0">
                <a:solidFill>
                  <a:srgbClr val="008A17"/>
                </a:solidFill>
              </a:rPr>
              <a:t> </a:t>
            </a:r>
            <a:r>
              <a:rPr lang="ru-RU" dirty="0" err="1" smtClean="0">
                <a:solidFill>
                  <a:srgbClr val="008A17"/>
                </a:solidFill>
              </a:rPr>
              <a:t>із</a:t>
            </a:r>
            <a:r>
              <a:rPr lang="ru-RU" dirty="0" smtClean="0">
                <a:solidFill>
                  <a:srgbClr val="008A17"/>
                </a:solidFill>
              </a:rPr>
              <a:t> золотим </a:t>
            </a:r>
            <a:r>
              <a:rPr lang="ru-RU" dirty="0" err="1" smtClean="0">
                <a:solidFill>
                  <a:srgbClr val="008A17"/>
                </a:solidFill>
              </a:rPr>
              <a:t>вмістом</a:t>
            </a:r>
            <a:r>
              <a:rPr lang="ru-RU" dirty="0" smtClean="0">
                <a:solidFill>
                  <a:srgbClr val="008A17"/>
                </a:solidFill>
              </a:rPr>
              <a:t> </a:t>
            </a:r>
            <a:r>
              <a:rPr lang="ru-RU" b="1" dirty="0" smtClean="0">
                <a:solidFill>
                  <a:srgbClr val="008A17"/>
                </a:solidFill>
              </a:rPr>
              <a:t>0,358423</a:t>
            </a:r>
            <a:r>
              <a:rPr lang="ru-RU" dirty="0" smtClean="0">
                <a:solidFill>
                  <a:srgbClr val="008A17"/>
                </a:solidFill>
              </a:rPr>
              <a:t> г </a:t>
            </a:r>
            <a:r>
              <a:rPr lang="ru-RU" dirty="0" err="1" smtClean="0">
                <a:solidFill>
                  <a:srgbClr val="008A17"/>
                </a:solidFill>
              </a:rPr>
              <a:t>щирого</a:t>
            </a:r>
            <a:r>
              <a:rPr lang="ru-RU" dirty="0" smtClean="0">
                <a:solidFill>
                  <a:srgbClr val="008A17"/>
                </a:solidFill>
              </a:rPr>
              <a:t> золота. В </a:t>
            </a:r>
            <a:r>
              <a:rPr lang="ru-RU" dirty="0" err="1" smtClean="0">
                <a:solidFill>
                  <a:srgbClr val="008A17"/>
                </a:solidFill>
              </a:rPr>
              <a:t>обіг</a:t>
            </a:r>
            <a:r>
              <a:rPr lang="ru-RU" dirty="0" smtClean="0">
                <a:solidFill>
                  <a:srgbClr val="008A17"/>
                </a:solidFill>
              </a:rPr>
              <a:t> </a:t>
            </a:r>
            <a:r>
              <a:rPr lang="ru-RU" dirty="0" err="1" smtClean="0">
                <a:solidFill>
                  <a:srgbClr val="008A17"/>
                </a:solidFill>
              </a:rPr>
              <a:t>було</a:t>
            </a:r>
            <a:r>
              <a:rPr lang="ru-RU" dirty="0" smtClean="0">
                <a:solidFill>
                  <a:srgbClr val="008A17"/>
                </a:solidFill>
              </a:rPr>
              <a:t> </a:t>
            </a:r>
            <a:r>
              <a:rPr lang="ru-RU" dirty="0" err="1" smtClean="0">
                <a:solidFill>
                  <a:srgbClr val="008A17"/>
                </a:solidFill>
              </a:rPr>
              <a:t>впроваджено</a:t>
            </a:r>
            <a:r>
              <a:rPr lang="ru-RU" dirty="0" smtClean="0">
                <a:solidFill>
                  <a:srgbClr val="008A17"/>
                </a:solidFill>
              </a:rPr>
              <a:t> </a:t>
            </a:r>
            <a:r>
              <a:rPr lang="ru-RU" dirty="0" err="1" smtClean="0">
                <a:solidFill>
                  <a:srgbClr val="008A17"/>
                </a:solidFill>
              </a:rPr>
              <a:t>золоті</a:t>
            </a:r>
            <a:r>
              <a:rPr lang="ru-RU" dirty="0" smtClean="0">
                <a:solidFill>
                  <a:srgbClr val="008A17"/>
                </a:solidFill>
              </a:rPr>
              <a:t> </a:t>
            </a:r>
            <a:r>
              <a:rPr lang="ru-RU" dirty="0" err="1" smtClean="0">
                <a:solidFill>
                  <a:srgbClr val="008A17"/>
                </a:solidFill>
              </a:rPr>
              <a:t>монети</a:t>
            </a:r>
            <a:r>
              <a:rPr lang="ru-RU" dirty="0" smtClean="0">
                <a:solidFill>
                  <a:srgbClr val="008A17"/>
                </a:solidFill>
              </a:rPr>
              <a:t> у 5,10 та 20 марок.</a:t>
            </a:r>
          </a:p>
          <a:p>
            <a:endParaRPr lang="uk-UA"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2000" r="-22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20688"/>
            <a:ext cx="8229600" cy="5505475"/>
          </a:xfrm>
          <a:solidFill>
            <a:srgbClr val="7030A0"/>
          </a:solidFill>
        </p:spPr>
        <p:txBody>
          <a:bodyPr>
            <a:normAutofit fontScale="77500" lnSpcReduction="20000"/>
          </a:bodyPr>
          <a:lstStyle/>
          <a:p>
            <a:r>
              <a:rPr lang="uk-UA" dirty="0" smtClean="0">
                <a:solidFill>
                  <a:schemeClr val="bg1"/>
                </a:solidFill>
              </a:rPr>
              <a:t>Це означало перехід до золотого монометалізму, чому в значній мірі сприяла </a:t>
            </a:r>
            <a:r>
              <a:rPr lang="uk-UA" dirty="0" err="1" smtClean="0">
                <a:solidFill>
                  <a:schemeClr val="bg1"/>
                </a:solidFill>
              </a:rPr>
              <a:t>контрібуція</a:t>
            </a:r>
            <a:r>
              <a:rPr lang="uk-UA" dirty="0" smtClean="0">
                <a:solidFill>
                  <a:schemeClr val="bg1"/>
                </a:solidFill>
              </a:rPr>
              <a:t> в 5 млрд. франків, що була отримана від Франції внаслідок її поразки у </a:t>
            </a:r>
            <a:r>
              <a:rPr lang="uk-UA" dirty="0" err="1" smtClean="0">
                <a:solidFill>
                  <a:schemeClr val="bg1"/>
                </a:solidFill>
              </a:rPr>
              <a:t>франко-пруській</a:t>
            </a:r>
            <a:r>
              <a:rPr lang="uk-UA" dirty="0" smtClean="0">
                <a:solidFill>
                  <a:schemeClr val="bg1"/>
                </a:solidFill>
              </a:rPr>
              <a:t> війні 1870-1871 рр. В обігу поряд із монетами також були кредитні гроші – банкноти у 100 та більше марок. По закону їх емісія не повинна була перевищувати більш ніж у 3 рази їх золоте забезпечення.</a:t>
            </a:r>
          </a:p>
          <a:p>
            <a:r>
              <a:rPr lang="uk-UA" dirty="0" smtClean="0">
                <a:solidFill>
                  <a:schemeClr val="bg1"/>
                </a:solidFill>
              </a:rPr>
              <a:t>З початком першої світової війни розмін банкнот </a:t>
            </a:r>
            <a:r>
              <a:rPr lang="uk-UA" dirty="0" err="1" smtClean="0">
                <a:solidFill>
                  <a:schemeClr val="bg1"/>
                </a:solidFill>
              </a:rPr>
              <a:t>Рейхсбанку</a:t>
            </a:r>
            <a:r>
              <a:rPr lang="uk-UA" dirty="0" smtClean="0">
                <a:solidFill>
                  <a:schemeClr val="bg1"/>
                </a:solidFill>
              </a:rPr>
              <a:t> на золото було припинено. Грошова система Німеччини в цей активно використовувалась як джерело фінансування війни. Під час та особливо після війни у великих обсягах здійснювалась грошова емісія, що викликало гіперінфляцію у країні. Німеччина опинилася на межі економічної катастрофи. Напередодні 1923 р. промислове виробництво в країні скоротилося до 40% рівня 1913 р.</a:t>
            </a:r>
          </a:p>
          <a:p>
            <a:endParaRPr lang="uk-UA"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92696"/>
            <a:ext cx="8229600" cy="5433467"/>
          </a:xfrm>
          <a:solidFill>
            <a:srgbClr val="FF8F32"/>
          </a:solidFill>
        </p:spPr>
        <p:txBody>
          <a:bodyPr>
            <a:normAutofit fontScale="85000" lnSpcReduction="20000"/>
          </a:bodyPr>
          <a:lstStyle/>
          <a:p>
            <a:r>
              <a:rPr lang="uk-UA" dirty="0" smtClean="0">
                <a:solidFill>
                  <a:schemeClr val="bg1"/>
                </a:solidFill>
              </a:rPr>
              <a:t>Зростання інфляції було пов‘язане із проблемою репарацій. На вимогу країн Атланти сплатити репарації (132 млрд. марок) золотом або іноземною валютою Німеччина відповіла свідомим посиленням інфляції. Внаслідок чого вона мала найбільшу інфляцію </a:t>
            </a:r>
            <a:r>
              <a:rPr lang="uk-UA" dirty="0" err="1" smtClean="0">
                <a:solidFill>
                  <a:schemeClr val="bg1"/>
                </a:solidFill>
              </a:rPr>
              <a:t>зв</a:t>
            </a:r>
            <a:r>
              <a:rPr lang="uk-UA" dirty="0" smtClean="0">
                <a:solidFill>
                  <a:schemeClr val="bg1"/>
                </a:solidFill>
              </a:rPr>
              <a:t> період після першої світової війни. У 1923 р. обсяг паперових грошей в обігу складав 496 </a:t>
            </a:r>
            <a:r>
              <a:rPr lang="uk-UA" dirty="0" err="1" smtClean="0">
                <a:solidFill>
                  <a:schemeClr val="bg1"/>
                </a:solidFill>
              </a:rPr>
              <a:t>квінтіліонів</a:t>
            </a:r>
            <a:r>
              <a:rPr lang="uk-UA" dirty="0" smtClean="0">
                <a:solidFill>
                  <a:schemeClr val="bg1"/>
                </a:solidFill>
              </a:rPr>
              <a:t> марок, грошова одиниця знецінилась в 1,6 трлн. раз порівняно із довоєнним рівнем. Швидкість знецінення грошей була такою, що відбувалося втечу від них до товарів. Гроші "палили руки". Гіперінфляція викликала "грошовий голод", бо темп зростання цін випереджав темп зростання емісії грошей. Казначейство не встигало друкувати гроші та проставляло червоний штемпель на старих банкнотах, підвищуючи їх </a:t>
            </a:r>
            <a:r>
              <a:rPr lang="uk-UA" dirty="0" smtClean="0">
                <a:solidFill>
                  <a:schemeClr val="bg1"/>
                </a:solidFill>
              </a:rPr>
              <a:t>номінал.</a:t>
            </a:r>
            <a:endParaRPr lang="uk-UA" dirty="0">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92697"/>
            <a:ext cx="8229600" cy="3600399"/>
          </a:xfrm>
          <a:solidFill>
            <a:srgbClr val="0070C0"/>
          </a:solidFill>
        </p:spPr>
        <p:txBody>
          <a:bodyPr>
            <a:normAutofit fontScale="92500"/>
          </a:bodyPr>
          <a:lstStyle/>
          <a:p>
            <a:r>
              <a:rPr lang="uk-UA" dirty="0" smtClean="0">
                <a:solidFill>
                  <a:schemeClr val="bg1"/>
                </a:solidFill>
              </a:rPr>
              <a:t>За таких умов США та Великобританія надали позики за "планом </a:t>
            </a:r>
            <a:r>
              <a:rPr lang="uk-UA" dirty="0" err="1" smtClean="0">
                <a:solidFill>
                  <a:schemeClr val="bg1"/>
                </a:solidFill>
              </a:rPr>
              <a:t>Дауеса</a:t>
            </a:r>
            <a:r>
              <a:rPr lang="uk-UA" dirty="0" smtClean="0">
                <a:solidFill>
                  <a:schemeClr val="bg1"/>
                </a:solidFill>
              </a:rPr>
              <a:t>", що був затверджений Лондонською Конференцією країн-переможниць в 1924 р. </a:t>
            </a:r>
            <a:r>
              <a:rPr lang="uk-UA" dirty="0" smtClean="0">
                <a:solidFill>
                  <a:schemeClr val="bg1"/>
                </a:solidFill>
              </a:rPr>
              <a:t>"</a:t>
            </a:r>
            <a:r>
              <a:rPr lang="uk-UA" dirty="0" smtClean="0">
                <a:solidFill>
                  <a:schemeClr val="bg1"/>
                </a:solidFill>
              </a:rPr>
              <a:t>План </a:t>
            </a:r>
            <a:r>
              <a:rPr lang="uk-UA" dirty="0" err="1" smtClean="0">
                <a:solidFill>
                  <a:schemeClr val="bg1"/>
                </a:solidFill>
              </a:rPr>
              <a:t>Дауеса</a:t>
            </a:r>
            <a:r>
              <a:rPr lang="uk-UA" dirty="0" smtClean="0">
                <a:solidFill>
                  <a:schemeClr val="bg1"/>
                </a:solidFill>
              </a:rPr>
              <a:t>" призвів до різкого збільшення іноземних позик Німеччині. "Золотий дощ" американських доларів сприяв відродженню Німеччини.</a:t>
            </a:r>
            <a:endParaRPr lang="uk-UA" dirty="0">
              <a:solidFill>
                <a:schemeClr val="bg1"/>
              </a:solidFill>
            </a:endParaRPr>
          </a:p>
        </p:txBody>
      </p:sp>
      <p:sp>
        <p:nvSpPr>
          <p:cNvPr id="4" name="Прямоугольник 3"/>
          <p:cNvSpPr/>
          <p:nvPr/>
        </p:nvSpPr>
        <p:spPr>
          <a:xfrm>
            <a:off x="467544" y="4437112"/>
            <a:ext cx="8208912" cy="1938992"/>
          </a:xfrm>
          <a:prstGeom prst="rect">
            <a:avLst/>
          </a:prstGeom>
          <a:solidFill>
            <a:schemeClr val="bg1"/>
          </a:solidFill>
        </p:spPr>
        <p:txBody>
          <a:bodyPr wrap="square">
            <a:spAutoFit/>
          </a:bodyPr>
          <a:lstStyle/>
          <a:p>
            <a:r>
              <a:rPr lang="uk-UA" sz="4000" dirty="0" smtClean="0">
                <a:solidFill>
                  <a:srgbClr val="0070C0"/>
                </a:solidFill>
              </a:rPr>
              <a:t>Німеччина отримала репараційну позику на суму 200 млн. дол., з яких 110 млн. було розміщено в США. </a:t>
            </a:r>
            <a:endParaRPr lang="uk-UA" sz="4000" dirty="0">
              <a:solidFill>
                <a:srgbClr val="0070C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332657"/>
            <a:ext cx="8229600" cy="4248472"/>
          </a:xfrm>
          <a:solidFill>
            <a:srgbClr val="AC193D"/>
          </a:solidFill>
        </p:spPr>
        <p:txBody>
          <a:bodyPr>
            <a:normAutofit fontScale="92500" lnSpcReduction="20000"/>
          </a:bodyPr>
          <a:lstStyle/>
          <a:p>
            <a:r>
              <a:rPr lang="ru-RU" dirty="0" smtClean="0">
                <a:solidFill>
                  <a:schemeClr val="bg1"/>
                </a:solidFill>
              </a:rPr>
              <a:t>У 1924 р. У </a:t>
            </a:r>
            <a:r>
              <a:rPr lang="ru-RU" dirty="0" err="1" smtClean="0">
                <a:solidFill>
                  <a:schemeClr val="bg1"/>
                </a:solidFill>
              </a:rPr>
              <a:t>Німеччині</a:t>
            </a:r>
            <a:r>
              <a:rPr lang="ru-RU" dirty="0" smtClean="0">
                <a:solidFill>
                  <a:schemeClr val="bg1"/>
                </a:solidFill>
              </a:rPr>
              <a:t> проводиться </a:t>
            </a:r>
            <a:r>
              <a:rPr lang="ru-RU" dirty="0" err="1" smtClean="0">
                <a:solidFill>
                  <a:schemeClr val="bg1"/>
                </a:solidFill>
              </a:rPr>
              <a:t>грошова</a:t>
            </a:r>
            <a:r>
              <a:rPr lang="ru-RU" dirty="0" smtClean="0">
                <a:solidFill>
                  <a:schemeClr val="bg1"/>
                </a:solidFill>
              </a:rPr>
              <a:t> реформа: нова </a:t>
            </a:r>
            <a:r>
              <a:rPr lang="ru-RU" dirty="0" err="1" smtClean="0">
                <a:solidFill>
                  <a:schemeClr val="bg1"/>
                </a:solidFill>
              </a:rPr>
              <a:t>рейхсмарка</a:t>
            </a:r>
            <a:r>
              <a:rPr lang="ru-RU" dirty="0" smtClean="0">
                <a:solidFill>
                  <a:schemeClr val="bg1"/>
                </a:solidFill>
              </a:rPr>
              <a:t> </a:t>
            </a:r>
            <a:r>
              <a:rPr lang="ru-RU" dirty="0" err="1" smtClean="0">
                <a:solidFill>
                  <a:schemeClr val="bg1"/>
                </a:solidFill>
              </a:rPr>
              <a:t>обмінювалась</a:t>
            </a:r>
            <a:r>
              <a:rPr lang="ru-RU" dirty="0" smtClean="0">
                <a:solidFill>
                  <a:schemeClr val="bg1"/>
                </a:solidFill>
              </a:rPr>
              <a:t> у </a:t>
            </a:r>
            <a:r>
              <a:rPr lang="ru-RU" dirty="0" err="1" smtClean="0">
                <a:solidFill>
                  <a:schemeClr val="bg1"/>
                </a:solidFill>
              </a:rPr>
              <a:t>співвідношенні</a:t>
            </a:r>
            <a:r>
              <a:rPr lang="ru-RU" dirty="0" smtClean="0">
                <a:solidFill>
                  <a:schemeClr val="bg1"/>
                </a:solidFill>
              </a:rPr>
              <a:t> 1:1 трлн. </a:t>
            </a:r>
            <a:r>
              <a:rPr lang="ru-RU" dirty="0" err="1" smtClean="0">
                <a:solidFill>
                  <a:schemeClr val="bg1"/>
                </a:solidFill>
              </a:rPr>
              <a:t>старих</a:t>
            </a:r>
            <a:r>
              <a:rPr lang="ru-RU" dirty="0" smtClean="0">
                <a:solidFill>
                  <a:schemeClr val="bg1"/>
                </a:solidFill>
              </a:rPr>
              <a:t>. </a:t>
            </a:r>
            <a:r>
              <a:rPr lang="ru-RU" dirty="0" err="1" smtClean="0">
                <a:solidFill>
                  <a:schemeClr val="bg1"/>
                </a:solidFill>
              </a:rPr>
              <a:t>Наслідком</a:t>
            </a:r>
            <a:r>
              <a:rPr lang="ru-RU" dirty="0" smtClean="0">
                <a:solidFill>
                  <a:schemeClr val="bg1"/>
                </a:solidFill>
              </a:rPr>
              <a:t> </a:t>
            </a:r>
            <a:r>
              <a:rPr lang="ru-RU" dirty="0" err="1" smtClean="0">
                <a:solidFill>
                  <a:schemeClr val="bg1"/>
                </a:solidFill>
              </a:rPr>
              <a:t>реформи</a:t>
            </a:r>
            <a:r>
              <a:rPr lang="ru-RU" dirty="0" smtClean="0">
                <a:solidFill>
                  <a:schemeClr val="bg1"/>
                </a:solidFill>
              </a:rPr>
              <a:t> </a:t>
            </a:r>
            <a:r>
              <a:rPr lang="ru-RU" dirty="0" err="1" smtClean="0">
                <a:solidFill>
                  <a:schemeClr val="bg1"/>
                </a:solidFill>
              </a:rPr>
              <a:t>стався</a:t>
            </a:r>
            <a:r>
              <a:rPr lang="ru-RU" dirty="0" smtClean="0">
                <a:solidFill>
                  <a:schemeClr val="bg1"/>
                </a:solidFill>
              </a:rPr>
              <a:t> </a:t>
            </a:r>
            <a:r>
              <a:rPr lang="ru-RU" dirty="0" err="1" smtClean="0">
                <a:solidFill>
                  <a:schemeClr val="bg1"/>
                </a:solidFill>
              </a:rPr>
              <a:t>перехід</a:t>
            </a:r>
            <a:r>
              <a:rPr lang="ru-RU" dirty="0" smtClean="0">
                <a:solidFill>
                  <a:schemeClr val="bg1"/>
                </a:solidFill>
              </a:rPr>
              <a:t> до </a:t>
            </a:r>
            <a:r>
              <a:rPr lang="ru-RU" dirty="0" err="1" smtClean="0">
                <a:solidFill>
                  <a:schemeClr val="bg1"/>
                </a:solidFill>
              </a:rPr>
              <a:t>золотодевізного</a:t>
            </a:r>
            <a:r>
              <a:rPr lang="ru-RU" dirty="0" smtClean="0">
                <a:solidFill>
                  <a:schemeClr val="bg1"/>
                </a:solidFill>
              </a:rPr>
              <a:t> стандарту. Нова </a:t>
            </a:r>
            <a:r>
              <a:rPr lang="ru-RU" dirty="0" err="1" smtClean="0">
                <a:solidFill>
                  <a:schemeClr val="bg1"/>
                </a:solidFill>
              </a:rPr>
              <a:t>рейхсмарка</a:t>
            </a:r>
            <a:r>
              <a:rPr lang="ru-RU" dirty="0" smtClean="0">
                <a:solidFill>
                  <a:schemeClr val="bg1"/>
                </a:solidFill>
              </a:rPr>
              <a:t> </a:t>
            </a:r>
            <a:r>
              <a:rPr lang="ru-RU" dirty="0" err="1" smtClean="0">
                <a:solidFill>
                  <a:schemeClr val="bg1"/>
                </a:solidFill>
              </a:rPr>
              <a:t>забезпечувалась</a:t>
            </a:r>
            <a:r>
              <a:rPr lang="ru-RU" dirty="0" smtClean="0">
                <a:solidFill>
                  <a:schemeClr val="bg1"/>
                </a:solidFill>
              </a:rPr>
              <a:t> на 40% золотом та </a:t>
            </a:r>
            <a:r>
              <a:rPr lang="ru-RU" dirty="0" err="1" smtClean="0">
                <a:solidFill>
                  <a:schemeClr val="bg1"/>
                </a:solidFill>
              </a:rPr>
              <a:t>іноземною</a:t>
            </a:r>
            <a:r>
              <a:rPr lang="ru-RU" dirty="0" smtClean="0">
                <a:solidFill>
                  <a:schemeClr val="bg1"/>
                </a:solidFill>
              </a:rPr>
              <a:t> валютою. </a:t>
            </a:r>
            <a:r>
              <a:rPr lang="ru-RU" dirty="0" err="1" smtClean="0">
                <a:solidFill>
                  <a:schemeClr val="bg1"/>
                </a:solidFill>
              </a:rPr>
              <a:t>Золотодевізний</a:t>
            </a:r>
            <a:r>
              <a:rPr lang="ru-RU" dirty="0" smtClean="0">
                <a:solidFill>
                  <a:schemeClr val="bg1"/>
                </a:solidFill>
              </a:rPr>
              <a:t> стандарт у </a:t>
            </a:r>
            <a:r>
              <a:rPr lang="ru-RU" dirty="0" err="1" smtClean="0">
                <a:solidFill>
                  <a:schemeClr val="bg1"/>
                </a:solidFill>
              </a:rPr>
              <a:t>Німеччині</a:t>
            </a:r>
            <a:r>
              <a:rPr lang="ru-RU" dirty="0" smtClean="0">
                <a:solidFill>
                  <a:schemeClr val="bg1"/>
                </a:solidFill>
              </a:rPr>
              <a:t> </a:t>
            </a:r>
            <a:r>
              <a:rPr lang="ru-RU" dirty="0" err="1" smtClean="0">
                <a:solidFill>
                  <a:schemeClr val="bg1"/>
                </a:solidFill>
              </a:rPr>
              <a:t>було</a:t>
            </a:r>
            <a:r>
              <a:rPr lang="ru-RU" dirty="0" smtClean="0">
                <a:solidFill>
                  <a:schemeClr val="bg1"/>
                </a:solidFill>
              </a:rPr>
              <a:t> </a:t>
            </a:r>
            <a:r>
              <a:rPr lang="ru-RU" dirty="0" err="1" smtClean="0">
                <a:solidFill>
                  <a:schemeClr val="bg1"/>
                </a:solidFill>
              </a:rPr>
              <a:t>відмінено</a:t>
            </a:r>
            <a:r>
              <a:rPr lang="ru-RU" dirty="0" smtClean="0">
                <a:solidFill>
                  <a:schemeClr val="bg1"/>
                </a:solidFill>
              </a:rPr>
              <a:t> </a:t>
            </a:r>
            <a:r>
              <a:rPr lang="ru-RU" dirty="0" err="1" smtClean="0">
                <a:solidFill>
                  <a:schemeClr val="bg1"/>
                </a:solidFill>
              </a:rPr>
              <a:t>у</a:t>
            </a:r>
            <a:r>
              <a:rPr lang="ru-RU" dirty="0" smtClean="0">
                <a:solidFill>
                  <a:schemeClr val="bg1"/>
                </a:solidFill>
              </a:rPr>
              <a:t> 1931 р. </a:t>
            </a:r>
            <a:r>
              <a:rPr lang="ru-RU" dirty="0" err="1" smtClean="0">
                <a:solidFill>
                  <a:schemeClr val="bg1"/>
                </a:solidFill>
              </a:rPr>
              <a:t>внаслідок</a:t>
            </a:r>
            <a:r>
              <a:rPr lang="ru-RU" dirty="0" smtClean="0">
                <a:solidFill>
                  <a:schemeClr val="bg1"/>
                </a:solidFill>
              </a:rPr>
              <a:t> </a:t>
            </a:r>
            <a:r>
              <a:rPr lang="ru-RU" dirty="0" err="1" smtClean="0">
                <a:solidFill>
                  <a:schemeClr val="bg1"/>
                </a:solidFill>
              </a:rPr>
              <a:t>світової</a:t>
            </a:r>
            <a:r>
              <a:rPr lang="ru-RU" dirty="0" smtClean="0">
                <a:solidFill>
                  <a:schemeClr val="bg1"/>
                </a:solidFill>
              </a:rPr>
              <a:t> </a:t>
            </a:r>
            <a:r>
              <a:rPr lang="ru-RU" dirty="0" err="1" smtClean="0">
                <a:solidFill>
                  <a:schemeClr val="bg1"/>
                </a:solidFill>
              </a:rPr>
              <a:t>економічної</a:t>
            </a:r>
            <a:r>
              <a:rPr lang="ru-RU" dirty="0" smtClean="0">
                <a:solidFill>
                  <a:schemeClr val="bg1"/>
                </a:solidFill>
              </a:rPr>
              <a:t> </a:t>
            </a:r>
            <a:r>
              <a:rPr lang="ru-RU" dirty="0" err="1" smtClean="0">
                <a:solidFill>
                  <a:schemeClr val="bg1"/>
                </a:solidFill>
              </a:rPr>
              <a:t>кризи</a:t>
            </a:r>
            <a:r>
              <a:rPr lang="ru-RU" dirty="0" smtClean="0">
                <a:solidFill>
                  <a:schemeClr val="bg1"/>
                </a:solidFill>
              </a:rPr>
              <a:t> та </a:t>
            </a:r>
            <a:r>
              <a:rPr lang="ru-RU" dirty="0" err="1" smtClean="0">
                <a:solidFill>
                  <a:schemeClr val="bg1"/>
                </a:solidFill>
              </a:rPr>
              <a:t>була</a:t>
            </a:r>
            <a:r>
              <a:rPr lang="ru-RU" dirty="0" smtClean="0">
                <a:solidFill>
                  <a:schemeClr val="bg1"/>
                </a:solidFill>
              </a:rPr>
              <a:t> </a:t>
            </a:r>
            <a:r>
              <a:rPr lang="ru-RU" dirty="0" err="1" smtClean="0">
                <a:solidFill>
                  <a:schemeClr val="bg1"/>
                </a:solidFill>
              </a:rPr>
              <a:t>встановлена</a:t>
            </a:r>
            <a:r>
              <a:rPr lang="ru-RU" dirty="0" smtClean="0">
                <a:solidFill>
                  <a:schemeClr val="bg1"/>
                </a:solidFill>
              </a:rPr>
              <a:t> система </a:t>
            </a:r>
            <a:r>
              <a:rPr lang="ru-RU" dirty="0" err="1" smtClean="0">
                <a:solidFill>
                  <a:schemeClr val="bg1"/>
                </a:solidFill>
              </a:rPr>
              <a:t>нерозмінних</a:t>
            </a:r>
            <a:r>
              <a:rPr lang="ru-RU" dirty="0" smtClean="0">
                <a:solidFill>
                  <a:schemeClr val="bg1"/>
                </a:solidFill>
              </a:rPr>
              <a:t> на золото </a:t>
            </a:r>
            <a:r>
              <a:rPr lang="ru-RU" dirty="0" err="1" smtClean="0">
                <a:solidFill>
                  <a:schemeClr val="bg1"/>
                </a:solidFill>
              </a:rPr>
              <a:t>кредитних</a:t>
            </a:r>
            <a:r>
              <a:rPr lang="ru-RU" dirty="0" smtClean="0">
                <a:solidFill>
                  <a:schemeClr val="bg1"/>
                </a:solidFill>
              </a:rPr>
              <a:t> грошей.</a:t>
            </a:r>
            <a:endParaRPr lang="uk-UA" dirty="0">
              <a:solidFill>
                <a:schemeClr val="bg1"/>
              </a:solidFill>
            </a:endParaRPr>
          </a:p>
        </p:txBody>
      </p:sp>
      <p:pic>
        <p:nvPicPr>
          <p:cNvPr id="4" name="Рисунок 3" descr="Reichsmark_(1933).jpg"/>
          <p:cNvPicPr>
            <a:picLocks noChangeAspect="1"/>
          </p:cNvPicPr>
          <p:nvPr/>
        </p:nvPicPr>
        <p:blipFill>
          <a:blip r:embed="rId3" cstate="print"/>
          <a:stretch>
            <a:fillRect/>
          </a:stretch>
        </p:blipFill>
        <p:spPr>
          <a:xfrm>
            <a:off x="467544" y="4725143"/>
            <a:ext cx="4104456" cy="1909049"/>
          </a:xfrm>
          <a:prstGeom prst="rect">
            <a:avLst/>
          </a:prstGeom>
        </p:spPr>
      </p:pic>
      <p:pic>
        <p:nvPicPr>
          <p:cNvPr id="5" name="Рисунок 4" descr="reichsmark.jpg"/>
          <p:cNvPicPr>
            <a:picLocks noChangeAspect="1"/>
          </p:cNvPicPr>
          <p:nvPr/>
        </p:nvPicPr>
        <p:blipFill>
          <a:blip r:embed="rId4" cstate="print"/>
          <a:stretch>
            <a:fillRect/>
          </a:stretch>
        </p:blipFill>
        <p:spPr>
          <a:xfrm>
            <a:off x="4716016" y="4725144"/>
            <a:ext cx="3960440" cy="194421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755576" y="5301208"/>
            <a:ext cx="7416824" cy="1224136"/>
          </a:xfrm>
          <a:prstGeom prst="rect">
            <a:avLst/>
          </a:prstGeom>
          <a:solidFill>
            <a:srgbClr val="03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5400" dirty="0" smtClean="0"/>
              <a:t>1000  </a:t>
            </a:r>
            <a:r>
              <a:rPr lang="uk-UA" sz="5400" dirty="0" err="1" smtClean="0"/>
              <a:t>рейхсмарок</a:t>
            </a:r>
            <a:r>
              <a:rPr lang="uk-UA" sz="5400" dirty="0" smtClean="0"/>
              <a:t> </a:t>
            </a:r>
            <a:endParaRPr lang="uk-UA" sz="5400" dirty="0"/>
          </a:p>
        </p:txBody>
      </p:sp>
      <p:pic>
        <p:nvPicPr>
          <p:cNvPr id="6" name="Рисунок 5" descr="692916_original.jpg"/>
          <p:cNvPicPr>
            <a:picLocks noChangeAspect="1"/>
          </p:cNvPicPr>
          <p:nvPr/>
        </p:nvPicPr>
        <p:blipFill>
          <a:blip r:embed="rId3" cstate="print"/>
          <a:stretch>
            <a:fillRect/>
          </a:stretch>
        </p:blipFill>
        <p:spPr>
          <a:xfrm>
            <a:off x="0" y="-1"/>
            <a:ext cx="9144000" cy="508518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45224"/>
            <a:ext cx="8229600" cy="1143000"/>
          </a:xfrm>
          <a:solidFill>
            <a:srgbClr val="7030A0"/>
          </a:solidFill>
        </p:spPr>
        <p:txBody>
          <a:bodyPr>
            <a:normAutofit/>
          </a:bodyPr>
          <a:lstStyle/>
          <a:p>
            <a:r>
              <a:rPr lang="uk-UA" sz="5400" dirty="0" smtClean="0">
                <a:solidFill>
                  <a:schemeClr val="bg1"/>
                </a:solidFill>
              </a:rPr>
              <a:t>50 </a:t>
            </a:r>
            <a:r>
              <a:rPr lang="uk-UA" sz="5400" dirty="0" err="1" smtClean="0">
                <a:solidFill>
                  <a:schemeClr val="bg1"/>
                </a:solidFill>
              </a:rPr>
              <a:t>рейхсмарок</a:t>
            </a:r>
            <a:endParaRPr lang="uk-UA" sz="5400" dirty="0">
              <a:solidFill>
                <a:schemeClr val="bg1"/>
              </a:solidFill>
            </a:endParaRPr>
          </a:p>
        </p:txBody>
      </p:sp>
      <p:pic>
        <p:nvPicPr>
          <p:cNvPr id="4" name="Содержимое 3" descr="x0012a.jpg"/>
          <p:cNvPicPr>
            <a:picLocks noGrp="1" noChangeAspect="1"/>
          </p:cNvPicPr>
          <p:nvPr>
            <p:ph idx="1"/>
          </p:nvPr>
        </p:nvPicPr>
        <p:blipFill>
          <a:blip r:embed="rId3" cstate="print"/>
          <a:stretch>
            <a:fillRect/>
          </a:stretch>
        </p:blipFill>
        <p:spPr>
          <a:xfrm>
            <a:off x="-1" y="0"/>
            <a:ext cx="9129599" cy="5013176"/>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32240" y="260648"/>
            <a:ext cx="1964904" cy="6111552"/>
          </a:xfrm>
          <a:solidFill>
            <a:srgbClr val="AC193D"/>
          </a:solidFill>
        </p:spPr>
        <p:txBody>
          <a:bodyPr vert="vert">
            <a:normAutofit/>
          </a:bodyPr>
          <a:lstStyle/>
          <a:p>
            <a:r>
              <a:rPr lang="uk-UA" sz="6600" dirty="0" smtClean="0">
                <a:solidFill>
                  <a:schemeClr val="bg1"/>
                </a:solidFill>
              </a:rPr>
              <a:t>20 </a:t>
            </a:r>
            <a:r>
              <a:rPr lang="uk-UA" sz="6600" dirty="0" err="1" smtClean="0">
                <a:solidFill>
                  <a:schemeClr val="bg1"/>
                </a:solidFill>
              </a:rPr>
              <a:t>рейхсмарок</a:t>
            </a:r>
            <a:endParaRPr lang="uk-UA" sz="6600" dirty="0">
              <a:solidFill>
                <a:schemeClr val="bg1"/>
              </a:solidFill>
            </a:endParaRPr>
          </a:p>
        </p:txBody>
      </p:sp>
      <p:pic>
        <p:nvPicPr>
          <p:cNvPr id="4" name="Содержимое 3" descr="images.jpg"/>
          <p:cNvPicPr>
            <a:picLocks noGrp="1" noChangeAspect="1"/>
          </p:cNvPicPr>
          <p:nvPr>
            <p:ph idx="1"/>
          </p:nvPr>
        </p:nvPicPr>
        <p:blipFill>
          <a:blip r:embed="rId3" cstate="print"/>
          <a:stretch>
            <a:fillRect/>
          </a:stretch>
        </p:blipFill>
        <p:spPr>
          <a:xfrm>
            <a:off x="-1" y="1"/>
            <a:ext cx="6264769" cy="68184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260648"/>
            <a:ext cx="8229600" cy="6048672"/>
          </a:xfrm>
          <a:solidFill>
            <a:srgbClr val="82BA00"/>
          </a:solidFill>
        </p:spPr>
        <p:txBody>
          <a:bodyPr>
            <a:normAutofit fontScale="85000" lnSpcReduction="10000"/>
          </a:bodyPr>
          <a:lstStyle/>
          <a:p>
            <a:r>
              <a:rPr lang="ru-RU" dirty="0">
                <a:solidFill>
                  <a:schemeClr val="bg1"/>
                </a:solidFill>
              </a:rPr>
              <a:t>У </a:t>
            </a:r>
            <a:r>
              <a:rPr lang="ru-RU" dirty="0" err="1">
                <a:solidFill>
                  <a:schemeClr val="bg1"/>
                </a:solidFill>
              </a:rPr>
              <a:t>різних</a:t>
            </a:r>
            <a:r>
              <a:rPr lang="ru-RU" dirty="0">
                <a:solidFill>
                  <a:schemeClr val="bg1"/>
                </a:solidFill>
              </a:rPr>
              <a:t> </a:t>
            </a:r>
            <a:r>
              <a:rPr lang="ru-RU" dirty="0" err="1">
                <a:solidFill>
                  <a:schemeClr val="bg1"/>
                </a:solidFill>
              </a:rPr>
              <a:t>країнах</a:t>
            </a:r>
            <a:r>
              <a:rPr lang="ru-RU" dirty="0">
                <a:solidFill>
                  <a:schemeClr val="bg1"/>
                </a:solidFill>
              </a:rPr>
              <a:t> в один </a:t>
            </a:r>
            <a:r>
              <a:rPr lang="ru-RU" dirty="0" err="1">
                <a:solidFill>
                  <a:schemeClr val="bg1"/>
                </a:solidFill>
              </a:rPr>
              <a:t>і</a:t>
            </a:r>
            <a:r>
              <a:rPr lang="ru-RU" dirty="0">
                <a:solidFill>
                  <a:schemeClr val="bg1"/>
                </a:solidFill>
              </a:rPr>
              <a:t> той </a:t>
            </a:r>
            <a:r>
              <a:rPr lang="ru-RU" dirty="0" err="1">
                <a:solidFill>
                  <a:schemeClr val="bg1"/>
                </a:solidFill>
              </a:rPr>
              <a:t>самий</a:t>
            </a:r>
            <a:r>
              <a:rPr lang="ru-RU" dirty="0">
                <a:solidFill>
                  <a:schemeClr val="bg1"/>
                </a:solidFill>
              </a:rPr>
              <a:t> час </a:t>
            </a:r>
            <a:r>
              <a:rPr lang="ru-RU" dirty="0" err="1" smtClean="0">
                <a:solidFill>
                  <a:schemeClr val="bg1"/>
                </a:solidFill>
              </a:rPr>
              <a:t>установлю-валося</a:t>
            </a:r>
            <a:r>
              <a:rPr lang="ru-RU" dirty="0" smtClean="0">
                <a:solidFill>
                  <a:schemeClr val="bg1"/>
                </a:solidFill>
              </a:rPr>
              <a:t> </a:t>
            </a:r>
            <a:r>
              <a:rPr lang="ru-RU" dirty="0" err="1">
                <a:solidFill>
                  <a:schemeClr val="bg1"/>
                </a:solidFill>
              </a:rPr>
              <a:t>неоднакове</a:t>
            </a:r>
            <a:r>
              <a:rPr lang="ru-RU" dirty="0">
                <a:solidFill>
                  <a:schemeClr val="bg1"/>
                </a:solidFill>
              </a:rPr>
              <a:t> </a:t>
            </a:r>
            <a:r>
              <a:rPr lang="ru-RU" dirty="0" err="1">
                <a:solidFill>
                  <a:schemeClr val="bg1"/>
                </a:solidFill>
              </a:rPr>
              <a:t>співвідношення</a:t>
            </a:r>
            <a:r>
              <a:rPr lang="ru-RU" dirty="0">
                <a:solidFill>
                  <a:schemeClr val="bg1"/>
                </a:solidFill>
              </a:rPr>
              <a:t> </a:t>
            </a:r>
            <a:r>
              <a:rPr lang="ru-RU" dirty="0" err="1">
                <a:solidFill>
                  <a:schemeClr val="bg1"/>
                </a:solidFill>
              </a:rPr>
              <a:t>між</a:t>
            </a:r>
            <a:r>
              <a:rPr lang="ru-RU" dirty="0">
                <a:solidFill>
                  <a:schemeClr val="bg1"/>
                </a:solidFill>
              </a:rPr>
              <a:t> золотом та </a:t>
            </a:r>
            <a:r>
              <a:rPr lang="ru-RU" dirty="0" err="1">
                <a:solidFill>
                  <a:schemeClr val="bg1"/>
                </a:solidFill>
              </a:rPr>
              <a:t>сріблом</a:t>
            </a:r>
            <a:r>
              <a:rPr lang="ru-RU" dirty="0">
                <a:solidFill>
                  <a:schemeClr val="bg1"/>
                </a:solidFill>
              </a:rPr>
              <a:t>. Так, </a:t>
            </a:r>
            <a:r>
              <a:rPr lang="ru-RU" dirty="0" err="1">
                <a:solidFill>
                  <a:schemeClr val="bg1"/>
                </a:solidFill>
              </a:rPr>
              <a:t>наприкінці</a:t>
            </a:r>
            <a:r>
              <a:rPr lang="ru-RU" dirty="0">
                <a:solidFill>
                  <a:schemeClr val="bg1"/>
                </a:solidFill>
              </a:rPr>
              <a:t> XVII ст. </a:t>
            </a:r>
            <a:r>
              <a:rPr lang="ru-RU" dirty="0" err="1">
                <a:solidFill>
                  <a:schemeClr val="bg1"/>
                </a:solidFill>
              </a:rPr>
              <a:t>воно</a:t>
            </a:r>
            <a:r>
              <a:rPr lang="ru-RU" dirty="0">
                <a:solidFill>
                  <a:schemeClr val="bg1"/>
                </a:solidFill>
              </a:rPr>
              <a:t> становило </a:t>
            </a:r>
            <a:r>
              <a:rPr lang="ru-RU" u="sng" dirty="0">
                <a:solidFill>
                  <a:srgbClr val="008A17"/>
                </a:solidFill>
              </a:rPr>
              <a:t>1:15,5</a:t>
            </a:r>
            <a:r>
              <a:rPr lang="ru-RU" dirty="0">
                <a:solidFill>
                  <a:schemeClr val="bg1"/>
                </a:solidFill>
              </a:rPr>
              <a:t>, а </a:t>
            </a:r>
            <a:r>
              <a:rPr lang="ru-RU" dirty="0" err="1">
                <a:solidFill>
                  <a:schemeClr val="bg1"/>
                </a:solidFill>
              </a:rPr>
              <a:t>реальне</a:t>
            </a:r>
            <a:r>
              <a:rPr lang="ru-RU" dirty="0">
                <a:solidFill>
                  <a:schemeClr val="bg1"/>
                </a:solidFill>
              </a:rPr>
              <a:t> </a:t>
            </a:r>
            <a:r>
              <a:rPr lang="ru-RU" dirty="0" err="1">
                <a:solidFill>
                  <a:schemeClr val="bg1"/>
                </a:solidFill>
              </a:rPr>
              <a:t>ринкове</a:t>
            </a:r>
            <a:r>
              <a:rPr lang="ru-RU" dirty="0">
                <a:solidFill>
                  <a:schemeClr val="bg1"/>
                </a:solidFill>
              </a:rPr>
              <a:t> </a:t>
            </a:r>
            <a:r>
              <a:rPr lang="ru-RU" dirty="0" err="1">
                <a:solidFill>
                  <a:schemeClr val="bg1"/>
                </a:solidFill>
              </a:rPr>
              <a:t>співвідношення</a:t>
            </a:r>
            <a:r>
              <a:rPr lang="ru-RU" dirty="0">
                <a:solidFill>
                  <a:schemeClr val="bg1"/>
                </a:solidFill>
              </a:rPr>
              <a:t> в </a:t>
            </a:r>
            <a:r>
              <a:rPr lang="ru-RU" dirty="0" err="1">
                <a:solidFill>
                  <a:schemeClr val="bg1"/>
                </a:solidFill>
              </a:rPr>
              <a:t>цей</a:t>
            </a:r>
            <a:r>
              <a:rPr lang="ru-RU" dirty="0">
                <a:solidFill>
                  <a:schemeClr val="bg1"/>
                </a:solidFill>
              </a:rPr>
              <a:t> час </a:t>
            </a:r>
            <a:r>
              <a:rPr lang="ru-RU" dirty="0" err="1">
                <a:solidFill>
                  <a:schemeClr val="bg1"/>
                </a:solidFill>
              </a:rPr>
              <a:t>складало</a:t>
            </a:r>
            <a:r>
              <a:rPr lang="ru-RU" dirty="0">
                <a:solidFill>
                  <a:schemeClr val="bg1"/>
                </a:solidFill>
              </a:rPr>
              <a:t> </a:t>
            </a:r>
            <a:r>
              <a:rPr lang="ru-RU" u="sng" dirty="0">
                <a:solidFill>
                  <a:srgbClr val="008A17"/>
                </a:solidFill>
              </a:rPr>
              <a:t>1:14,9</a:t>
            </a:r>
            <a:r>
              <a:rPr lang="ru-RU" dirty="0">
                <a:solidFill>
                  <a:schemeClr val="bg1"/>
                </a:solidFill>
              </a:rPr>
              <a:t>. </a:t>
            </a:r>
            <a:r>
              <a:rPr lang="ru-RU" dirty="0" err="1">
                <a:solidFill>
                  <a:schemeClr val="bg1"/>
                </a:solidFill>
              </a:rPr>
              <a:t>Це</a:t>
            </a:r>
            <a:r>
              <a:rPr lang="ru-RU" dirty="0">
                <a:solidFill>
                  <a:schemeClr val="bg1"/>
                </a:solidFill>
              </a:rPr>
              <a:t> означало, </a:t>
            </a:r>
            <a:r>
              <a:rPr lang="ru-RU" dirty="0" err="1">
                <a:solidFill>
                  <a:schemeClr val="bg1"/>
                </a:solidFill>
              </a:rPr>
              <a:t>що</a:t>
            </a:r>
            <a:r>
              <a:rPr lang="ru-RU" dirty="0">
                <a:solidFill>
                  <a:schemeClr val="bg1"/>
                </a:solidFill>
              </a:rPr>
              <a:t> золото за законом </a:t>
            </a:r>
            <a:r>
              <a:rPr lang="ru-RU" dirty="0" err="1">
                <a:solidFill>
                  <a:schemeClr val="bg1"/>
                </a:solidFill>
              </a:rPr>
              <a:t>було</a:t>
            </a:r>
            <a:r>
              <a:rPr lang="ru-RU" dirty="0">
                <a:solidFill>
                  <a:schemeClr val="bg1"/>
                </a:solidFill>
              </a:rPr>
              <a:t> </a:t>
            </a:r>
            <a:r>
              <a:rPr lang="ru-RU" dirty="0" err="1">
                <a:solidFill>
                  <a:schemeClr val="bg1"/>
                </a:solidFill>
              </a:rPr>
              <a:t>переоцінене</a:t>
            </a:r>
            <a:r>
              <a:rPr lang="ru-RU" dirty="0">
                <a:solidFill>
                  <a:schemeClr val="bg1"/>
                </a:solidFill>
              </a:rPr>
              <a:t>, </a:t>
            </a:r>
            <a:r>
              <a:rPr lang="ru-RU" dirty="0" err="1">
                <a:solidFill>
                  <a:schemeClr val="bg1"/>
                </a:solidFill>
              </a:rPr>
              <a:t>тобто</a:t>
            </a:r>
            <a:r>
              <a:rPr lang="ru-RU" dirty="0">
                <a:solidFill>
                  <a:schemeClr val="bg1"/>
                </a:solidFill>
              </a:rPr>
              <a:t> </a:t>
            </a:r>
            <a:r>
              <a:rPr lang="ru-RU" dirty="0" err="1">
                <a:solidFill>
                  <a:schemeClr val="bg1"/>
                </a:solidFill>
              </a:rPr>
              <a:t>платежі</a:t>
            </a:r>
            <a:r>
              <a:rPr lang="ru-RU" dirty="0">
                <a:solidFill>
                  <a:schemeClr val="bg1"/>
                </a:solidFill>
              </a:rPr>
              <a:t> золотом </a:t>
            </a:r>
            <a:r>
              <a:rPr lang="ru-RU" dirty="0" err="1" smtClean="0">
                <a:solidFill>
                  <a:schemeClr val="bg1"/>
                </a:solidFill>
              </a:rPr>
              <a:t>виявляли-ся</a:t>
            </a:r>
            <a:r>
              <a:rPr lang="ru-RU" dirty="0" smtClean="0">
                <a:solidFill>
                  <a:schemeClr val="bg1"/>
                </a:solidFill>
              </a:rPr>
              <a:t> </a:t>
            </a:r>
            <a:r>
              <a:rPr lang="ru-RU" dirty="0" err="1">
                <a:solidFill>
                  <a:schemeClr val="bg1"/>
                </a:solidFill>
              </a:rPr>
              <a:t>вигіднішими</a:t>
            </a:r>
            <a:r>
              <a:rPr lang="ru-RU" dirty="0">
                <a:solidFill>
                  <a:schemeClr val="bg1"/>
                </a:solidFill>
              </a:rPr>
              <a:t>, </a:t>
            </a:r>
            <a:r>
              <a:rPr lang="ru-RU" dirty="0" err="1">
                <a:solidFill>
                  <a:schemeClr val="bg1"/>
                </a:solidFill>
              </a:rPr>
              <a:t>ніж</a:t>
            </a:r>
            <a:r>
              <a:rPr lang="ru-RU" dirty="0">
                <a:solidFill>
                  <a:schemeClr val="bg1"/>
                </a:solidFill>
              </a:rPr>
              <a:t> </a:t>
            </a:r>
            <a:r>
              <a:rPr lang="ru-RU" dirty="0" err="1">
                <a:solidFill>
                  <a:schemeClr val="bg1"/>
                </a:solidFill>
              </a:rPr>
              <a:t>платежі</a:t>
            </a:r>
            <a:r>
              <a:rPr lang="ru-RU" dirty="0">
                <a:solidFill>
                  <a:schemeClr val="bg1"/>
                </a:solidFill>
              </a:rPr>
              <a:t> </a:t>
            </a:r>
            <a:r>
              <a:rPr lang="ru-RU" dirty="0" err="1">
                <a:solidFill>
                  <a:schemeClr val="bg1"/>
                </a:solidFill>
              </a:rPr>
              <a:t>сріблом</a:t>
            </a:r>
            <a:r>
              <a:rPr lang="ru-RU" dirty="0">
                <a:solidFill>
                  <a:schemeClr val="bg1"/>
                </a:solidFill>
              </a:rPr>
              <a:t>, яке часто </a:t>
            </a:r>
            <a:r>
              <a:rPr lang="ru-RU" dirty="0" err="1" smtClean="0">
                <a:solidFill>
                  <a:schemeClr val="bg1"/>
                </a:solidFill>
              </a:rPr>
              <a:t>ви-лучалося</a:t>
            </a:r>
            <a:r>
              <a:rPr lang="ru-RU" dirty="0" smtClean="0">
                <a:solidFill>
                  <a:schemeClr val="bg1"/>
                </a:solidFill>
              </a:rPr>
              <a:t> </a:t>
            </a:r>
            <a:r>
              <a:rPr lang="ru-RU" dirty="0" err="1">
                <a:solidFill>
                  <a:schemeClr val="bg1"/>
                </a:solidFill>
              </a:rPr>
              <a:t>з</a:t>
            </a:r>
            <a:r>
              <a:rPr lang="ru-RU" dirty="0">
                <a:solidFill>
                  <a:schemeClr val="bg1"/>
                </a:solidFill>
              </a:rPr>
              <a:t> </a:t>
            </a:r>
            <a:r>
              <a:rPr lang="ru-RU" dirty="0" err="1">
                <a:solidFill>
                  <a:schemeClr val="bg1"/>
                </a:solidFill>
              </a:rPr>
              <a:t>обігу</a:t>
            </a:r>
            <a:r>
              <a:rPr lang="ru-RU" dirty="0">
                <a:solidFill>
                  <a:schemeClr val="bg1"/>
                </a:solidFill>
              </a:rPr>
              <a:t> та </a:t>
            </a:r>
            <a:r>
              <a:rPr lang="ru-RU" dirty="0" err="1">
                <a:solidFill>
                  <a:schemeClr val="bg1"/>
                </a:solidFill>
              </a:rPr>
              <a:t>вивозилося</a:t>
            </a:r>
            <a:r>
              <a:rPr lang="ru-RU" dirty="0">
                <a:solidFill>
                  <a:schemeClr val="bg1"/>
                </a:solidFill>
              </a:rPr>
              <a:t> за кордон </a:t>
            </a:r>
            <a:r>
              <a:rPr lang="ru-RU" dirty="0" err="1">
                <a:solidFill>
                  <a:schemeClr val="bg1"/>
                </a:solidFill>
              </a:rPr>
              <a:t>з</a:t>
            </a:r>
            <a:r>
              <a:rPr lang="ru-RU" dirty="0">
                <a:solidFill>
                  <a:schemeClr val="bg1"/>
                </a:solidFill>
              </a:rPr>
              <a:t> метою </a:t>
            </a:r>
            <a:r>
              <a:rPr lang="ru-RU" dirty="0" err="1">
                <a:solidFill>
                  <a:schemeClr val="bg1"/>
                </a:solidFill>
              </a:rPr>
              <a:t>купівлі</a:t>
            </a:r>
            <a:r>
              <a:rPr lang="ru-RU" dirty="0">
                <a:solidFill>
                  <a:schemeClr val="bg1"/>
                </a:solidFill>
              </a:rPr>
              <a:t> </a:t>
            </a:r>
            <a:r>
              <a:rPr lang="ru-RU" dirty="0" err="1">
                <a:solidFill>
                  <a:schemeClr val="bg1"/>
                </a:solidFill>
              </a:rPr>
              <a:t>золотих</a:t>
            </a:r>
            <a:r>
              <a:rPr lang="ru-RU" dirty="0">
                <a:solidFill>
                  <a:schemeClr val="bg1"/>
                </a:solidFill>
              </a:rPr>
              <a:t> </a:t>
            </a:r>
            <a:r>
              <a:rPr lang="ru-RU" dirty="0" err="1">
                <a:solidFill>
                  <a:schemeClr val="bg1"/>
                </a:solidFill>
              </a:rPr>
              <a:t>зливків</a:t>
            </a:r>
            <a:r>
              <a:rPr lang="ru-RU" dirty="0">
                <a:solidFill>
                  <a:schemeClr val="bg1"/>
                </a:solidFill>
              </a:rPr>
              <a:t> для </a:t>
            </a:r>
            <a:r>
              <a:rPr lang="ru-RU" dirty="0" err="1">
                <a:solidFill>
                  <a:schemeClr val="bg1"/>
                </a:solidFill>
              </a:rPr>
              <a:t>подальшого</a:t>
            </a:r>
            <a:r>
              <a:rPr lang="ru-RU" dirty="0">
                <a:solidFill>
                  <a:schemeClr val="bg1"/>
                </a:solidFill>
              </a:rPr>
              <a:t> </a:t>
            </a:r>
            <a:r>
              <a:rPr lang="ru-RU" dirty="0" err="1">
                <a:solidFill>
                  <a:schemeClr val="bg1"/>
                </a:solidFill>
              </a:rPr>
              <a:t>їх</a:t>
            </a:r>
            <a:r>
              <a:rPr lang="ru-RU" dirty="0">
                <a:solidFill>
                  <a:schemeClr val="bg1"/>
                </a:solidFill>
              </a:rPr>
              <a:t> </a:t>
            </a:r>
            <a:r>
              <a:rPr lang="ru-RU" dirty="0" err="1" smtClean="0">
                <a:solidFill>
                  <a:schemeClr val="bg1"/>
                </a:solidFill>
              </a:rPr>
              <a:t>перекар-бування</a:t>
            </a:r>
            <a:r>
              <a:rPr lang="ru-RU" dirty="0" smtClean="0">
                <a:solidFill>
                  <a:schemeClr val="bg1"/>
                </a:solidFill>
              </a:rPr>
              <a:t> </a:t>
            </a:r>
            <a:r>
              <a:rPr lang="ru-RU" dirty="0">
                <a:solidFill>
                  <a:schemeClr val="bg1"/>
                </a:solidFill>
              </a:rPr>
              <a:t>у </a:t>
            </a:r>
            <a:r>
              <a:rPr lang="ru-RU" dirty="0" err="1">
                <a:solidFill>
                  <a:schemeClr val="bg1"/>
                </a:solidFill>
              </a:rPr>
              <a:t>монети</a:t>
            </a:r>
            <a:r>
              <a:rPr lang="ru-RU" dirty="0">
                <a:solidFill>
                  <a:schemeClr val="bg1"/>
                </a:solidFill>
              </a:rPr>
              <a:t> для </a:t>
            </a:r>
            <a:r>
              <a:rPr lang="ru-RU" dirty="0" err="1">
                <a:solidFill>
                  <a:schemeClr val="bg1"/>
                </a:solidFill>
              </a:rPr>
              <a:t>здійснення</a:t>
            </a:r>
            <a:r>
              <a:rPr lang="ru-RU" dirty="0">
                <a:solidFill>
                  <a:schemeClr val="bg1"/>
                </a:solidFill>
              </a:rPr>
              <a:t> </a:t>
            </a:r>
            <a:r>
              <a:rPr lang="ru-RU" dirty="0" err="1" smtClean="0">
                <a:solidFill>
                  <a:schemeClr val="bg1"/>
                </a:solidFill>
              </a:rPr>
              <a:t>платежів</a:t>
            </a:r>
            <a:r>
              <a:rPr lang="ru-RU" dirty="0" smtClean="0">
                <a:solidFill>
                  <a:schemeClr val="bg1"/>
                </a:solidFill>
              </a:rPr>
              <a:t>.</a:t>
            </a:r>
            <a:br>
              <a:rPr lang="ru-RU" dirty="0" smtClean="0">
                <a:solidFill>
                  <a:schemeClr val="bg1"/>
                </a:solidFill>
              </a:rPr>
            </a:br>
            <a:r>
              <a:rPr lang="ru-RU" dirty="0" err="1" smtClean="0">
                <a:solidFill>
                  <a:schemeClr val="bg1"/>
                </a:solidFill>
              </a:rPr>
              <a:t>Слід</a:t>
            </a:r>
            <a:r>
              <a:rPr lang="ru-RU" dirty="0" smtClean="0">
                <a:solidFill>
                  <a:schemeClr val="bg1"/>
                </a:solidFill>
              </a:rPr>
              <a:t> </a:t>
            </a:r>
            <a:r>
              <a:rPr lang="ru-RU" dirty="0" err="1">
                <a:solidFill>
                  <a:schemeClr val="bg1"/>
                </a:solidFill>
              </a:rPr>
              <a:t>зазначити</a:t>
            </a:r>
            <a:r>
              <a:rPr lang="ru-RU" dirty="0">
                <a:solidFill>
                  <a:schemeClr val="bg1"/>
                </a:solidFill>
              </a:rPr>
              <a:t>, </a:t>
            </a:r>
            <a:r>
              <a:rPr lang="ru-RU" dirty="0" err="1">
                <a:solidFill>
                  <a:schemeClr val="bg1"/>
                </a:solidFill>
              </a:rPr>
              <a:t>що</a:t>
            </a:r>
            <a:r>
              <a:rPr lang="ru-RU" dirty="0">
                <a:solidFill>
                  <a:schemeClr val="bg1"/>
                </a:solidFill>
              </a:rPr>
              <a:t> коли в </a:t>
            </a:r>
            <a:r>
              <a:rPr lang="ru-RU" dirty="0" err="1">
                <a:solidFill>
                  <a:schemeClr val="bg1"/>
                </a:solidFill>
              </a:rPr>
              <a:t>Європі</a:t>
            </a:r>
            <a:r>
              <a:rPr lang="ru-RU" dirty="0">
                <a:solidFill>
                  <a:schemeClr val="bg1"/>
                </a:solidFill>
              </a:rPr>
              <a:t> </a:t>
            </a:r>
            <a:r>
              <a:rPr lang="ru-RU" dirty="0" err="1">
                <a:solidFill>
                  <a:schemeClr val="bg1"/>
                </a:solidFill>
              </a:rPr>
              <a:t>з</a:t>
            </a:r>
            <a:r>
              <a:rPr lang="ru-RU" dirty="0">
                <a:solidFill>
                  <a:schemeClr val="bg1"/>
                </a:solidFill>
              </a:rPr>
              <a:t> </a:t>
            </a:r>
            <a:r>
              <a:rPr lang="ru-RU" dirty="0" err="1">
                <a:solidFill>
                  <a:schemeClr val="bg1"/>
                </a:solidFill>
              </a:rPr>
              <a:t>обігу</a:t>
            </a:r>
            <a:r>
              <a:rPr lang="ru-RU" dirty="0">
                <a:solidFill>
                  <a:schemeClr val="bg1"/>
                </a:solidFill>
              </a:rPr>
              <a:t> </a:t>
            </a:r>
            <a:r>
              <a:rPr lang="ru-RU" dirty="0" err="1">
                <a:solidFill>
                  <a:schemeClr val="bg1"/>
                </a:solidFill>
              </a:rPr>
              <a:t>вилучалося</a:t>
            </a:r>
            <a:r>
              <a:rPr lang="ru-RU" dirty="0">
                <a:solidFill>
                  <a:schemeClr val="bg1"/>
                </a:solidFill>
              </a:rPr>
              <a:t> золото, у США - </a:t>
            </a:r>
            <a:r>
              <a:rPr lang="ru-RU" dirty="0" err="1">
                <a:solidFill>
                  <a:schemeClr val="bg1"/>
                </a:solidFill>
              </a:rPr>
              <a:t>срібло</a:t>
            </a:r>
            <a:r>
              <a:rPr lang="ru-RU" dirty="0">
                <a:solidFill>
                  <a:schemeClr val="bg1"/>
                </a:solidFill>
              </a:rPr>
              <a:t>. </a:t>
            </a:r>
            <a:r>
              <a:rPr lang="ru-RU" dirty="0" err="1">
                <a:solidFill>
                  <a:schemeClr val="bg1"/>
                </a:solidFill>
              </a:rPr>
              <a:t>Тобто</a:t>
            </a:r>
            <a:r>
              <a:rPr lang="ru-RU" dirty="0">
                <a:solidFill>
                  <a:schemeClr val="bg1"/>
                </a:solidFill>
              </a:rPr>
              <a:t>, </a:t>
            </a:r>
            <a:r>
              <a:rPr lang="ru-RU" dirty="0" err="1">
                <a:solidFill>
                  <a:schemeClr val="bg1"/>
                </a:solidFill>
              </a:rPr>
              <a:t>незважаючи</a:t>
            </a:r>
            <a:r>
              <a:rPr lang="ru-RU" dirty="0">
                <a:solidFill>
                  <a:schemeClr val="bg1"/>
                </a:solidFill>
              </a:rPr>
              <a:t> на те, </a:t>
            </a:r>
            <a:r>
              <a:rPr lang="ru-RU" dirty="0" err="1">
                <a:solidFill>
                  <a:schemeClr val="bg1"/>
                </a:solidFill>
              </a:rPr>
              <a:t>що</a:t>
            </a:r>
            <a:r>
              <a:rPr lang="ru-RU" dirty="0">
                <a:solidFill>
                  <a:schemeClr val="bg1"/>
                </a:solidFill>
              </a:rPr>
              <a:t> за законом </a:t>
            </a:r>
            <a:r>
              <a:rPr lang="ru-RU" dirty="0" err="1">
                <a:solidFill>
                  <a:schemeClr val="bg1"/>
                </a:solidFill>
              </a:rPr>
              <a:t>обидва</a:t>
            </a:r>
            <a:r>
              <a:rPr lang="ru-RU" dirty="0">
                <a:solidFill>
                  <a:schemeClr val="bg1"/>
                </a:solidFill>
              </a:rPr>
              <a:t> метали </a:t>
            </a:r>
            <a:r>
              <a:rPr lang="ru-RU" dirty="0" err="1">
                <a:solidFill>
                  <a:schemeClr val="bg1"/>
                </a:solidFill>
              </a:rPr>
              <a:t>мали</a:t>
            </a:r>
            <a:r>
              <a:rPr lang="ru-RU" dirty="0">
                <a:solidFill>
                  <a:schemeClr val="bg1"/>
                </a:solidFill>
              </a:rPr>
              <a:t> </a:t>
            </a:r>
            <a:r>
              <a:rPr lang="ru-RU" dirty="0" err="1">
                <a:solidFill>
                  <a:schemeClr val="bg1"/>
                </a:solidFill>
              </a:rPr>
              <a:t>рівні</a:t>
            </a:r>
            <a:r>
              <a:rPr lang="ru-RU" dirty="0">
                <a:solidFill>
                  <a:schemeClr val="bg1"/>
                </a:solidFill>
              </a:rPr>
              <a:t> права, </a:t>
            </a:r>
            <a:r>
              <a:rPr lang="ru-RU" dirty="0" err="1" smtClean="0">
                <a:solidFill>
                  <a:schemeClr val="bg1"/>
                </a:solidFill>
              </a:rPr>
              <a:t>факти-чно</a:t>
            </a:r>
            <a:r>
              <a:rPr lang="ru-RU" dirty="0" smtClean="0">
                <a:solidFill>
                  <a:schemeClr val="bg1"/>
                </a:solidFill>
              </a:rPr>
              <a:t> </a:t>
            </a:r>
            <a:r>
              <a:rPr lang="ru-RU" dirty="0" err="1">
                <a:solidFill>
                  <a:schemeClr val="bg1"/>
                </a:solidFill>
              </a:rPr>
              <a:t>цю</a:t>
            </a:r>
            <a:r>
              <a:rPr lang="ru-RU" dirty="0">
                <a:solidFill>
                  <a:schemeClr val="bg1"/>
                </a:solidFill>
              </a:rPr>
              <a:t> </a:t>
            </a:r>
            <a:r>
              <a:rPr lang="ru-RU" dirty="0" err="1">
                <a:solidFill>
                  <a:schemeClr val="bg1"/>
                </a:solidFill>
              </a:rPr>
              <a:t>функцію</a:t>
            </a:r>
            <a:r>
              <a:rPr lang="ru-RU" dirty="0">
                <a:solidFill>
                  <a:schemeClr val="bg1"/>
                </a:solidFill>
              </a:rPr>
              <a:t> </a:t>
            </a:r>
            <a:r>
              <a:rPr lang="ru-RU" dirty="0" err="1">
                <a:solidFill>
                  <a:schemeClr val="bg1"/>
                </a:solidFill>
              </a:rPr>
              <a:t>виконував</a:t>
            </a:r>
            <a:r>
              <a:rPr lang="ru-RU" dirty="0">
                <a:solidFill>
                  <a:schemeClr val="bg1"/>
                </a:solidFill>
              </a:rPr>
              <a:t> один </a:t>
            </a:r>
            <a:r>
              <a:rPr lang="ru-RU" dirty="0" err="1">
                <a:solidFill>
                  <a:schemeClr val="bg1"/>
                </a:solidFill>
              </a:rPr>
              <a:t>із</a:t>
            </a:r>
            <a:r>
              <a:rPr lang="ru-RU" dirty="0">
                <a:solidFill>
                  <a:schemeClr val="bg1"/>
                </a:solidFill>
              </a:rPr>
              <a:t> них.</a:t>
            </a:r>
            <a:endParaRPr lang="uk-UA" dirty="0">
              <a:solidFill>
                <a:schemeClr val="bg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48264" y="260648"/>
            <a:ext cx="1954560" cy="6192688"/>
          </a:xfrm>
          <a:solidFill>
            <a:srgbClr val="00B050"/>
          </a:solidFill>
        </p:spPr>
        <p:txBody>
          <a:bodyPr vert="vert">
            <a:normAutofit/>
          </a:bodyPr>
          <a:lstStyle/>
          <a:p>
            <a:r>
              <a:rPr lang="uk-UA" sz="7200" dirty="0" smtClean="0">
                <a:solidFill>
                  <a:schemeClr val="bg1"/>
                </a:solidFill>
              </a:rPr>
              <a:t>5 </a:t>
            </a:r>
            <a:r>
              <a:rPr lang="uk-UA" sz="7200" dirty="0" err="1" smtClean="0">
                <a:solidFill>
                  <a:schemeClr val="bg1"/>
                </a:solidFill>
              </a:rPr>
              <a:t>рейхсмарок</a:t>
            </a:r>
            <a:endParaRPr lang="uk-UA" sz="7200" dirty="0">
              <a:solidFill>
                <a:schemeClr val="bg1"/>
              </a:solidFill>
            </a:endParaRPr>
          </a:p>
        </p:txBody>
      </p:sp>
      <p:pic>
        <p:nvPicPr>
          <p:cNvPr id="4" name="Содержимое 3" descr="Reichsmark2.jpg"/>
          <p:cNvPicPr>
            <a:picLocks noGrp="1" noChangeAspect="1"/>
          </p:cNvPicPr>
          <p:nvPr>
            <p:ph idx="1"/>
          </p:nvPr>
        </p:nvPicPr>
        <p:blipFill>
          <a:blip r:embed="rId3" cstate="print"/>
          <a:stretch>
            <a:fillRect/>
          </a:stretch>
        </p:blipFill>
        <p:spPr>
          <a:xfrm>
            <a:off x="0" y="0"/>
            <a:ext cx="6804248" cy="6917652"/>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rgbClr val="002060"/>
          </a:solidFill>
        </p:spPr>
        <p:txBody>
          <a:bodyPr/>
          <a:lstStyle/>
          <a:p>
            <a:r>
              <a:rPr lang="uk-UA" dirty="0" smtClean="0">
                <a:solidFill>
                  <a:schemeClr val="bg1"/>
                </a:solidFill>
              </a:rPr>
              <a:t>100 </a:t>
            </a:r>
            <a:r>
              <a:rPr lang="uk-UA" dirty="0" err="1" smtClean="0">
                <a:solidFill>
                  <a:schemeClr val="bg1"/>
                </a:solidFill>
              </a:rPr>
              <a:t>рейхсмарок</a:t>
            </a:r>
            <a:endParaRPr lang="uk-UA" dirty="0">
              <a:solidFill>
                <a:schemeClr val="bg1"/>
              </a:solidFill>
            </a:endParaRPr>
          </a:p>
        </p:txBody>
      </p:sp>
      <p:pic>
        <p:nvPicPr>
          <p:cNvPr id="4" name="Содержимое 3" descr="Reih_1935.jpg"/>
          <p:cNvPicPr>
            <a:picLocks noGrp="1" noChangeAspect="1"/>
          </p:cNvPicPr>
          <p:nvPr>
            <p:ph idx="1"/>
          </p:nvPr>
        </p:nvPicPr>
        <p:blipFill>
          <a:blip r:embed="rId3" cstate="print"/>
          <a:stretch>
            <a:fillRect/>
          </a:stretch>
        </p:blipFill>
        <p:spPr>
          <a:xfrm>
            <a:off x="-1" y="2132857"/>
            <a:ext cx="9144001" cy="4725144"/>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88640"/>
            <a:ext cx="8229600" cy="6264696"/>
          </a:xfrm>
          <a:solidFill>
            <a:srgbClr val="82BA00"/>
          </a:solidFill>
        </p:spPr>
        <p:txBody>
          <a:bodyPr>
            <a:normAutofit fontScale="77500" lnSpcReduction="20000"/>
          </a:bodyPr>
          <a:lstStyle/>
          <a:p>
            <a:r>
              <a:rPr lang="uk-UA" dirty="0" smtClean="0">
                <a:solidFill>
                  <a:schemeClr val="bg1"/>
                </a:solidFill>
              </a:rPr>
              <a:t>Внаслідок великих державних витрат у роки другої світової війни почалася інфляція, бо значним чином за допомогою грошової системи здійснювалося її фінансування. Ще законом 1939 р. </a:t>
            </a:r>
            <a:r>
              <a:rPr lang="uk-UA" dirty="0" err="1" smtClean="0">
                <a:solidFill>
                  <a:schemeClr val="bg1"/>
                </a:solidFill>
              </a:rPr>
              <a:t>Рейхсбанку</a:t>
            </a:r>
            <a:r>
              <a:rPr lang="uk-UA" dirty="0" smtClean="0">
                <a:solidFill>
                  <a:schemeClr val="bg1"/>
                </a:solidFill>
              </a:rPr>
              <a:t> дозволялось здійснювати емісію банкнот під забезпечення казначейських векселів. Під час війни кількість грошей в </a:t>
            </a:r>
            <a:r>
              <a:rPr lang="uk-UA" dirty="0" err="1" smtClean="0">
                <a:solidFill>
                  <a:schemeClr val="bg1"/>
                </a:solidFill>
              </a:rPr>
              <a:t>обізі</a:t>
            </a:r>
            <a:r>
              <a:rPr lang="uk-UA" dirty="0" smtClean="0">
                <a:solidFill>
                  <a:schemeClr val="bg1"/>
                </a:solidFill>
              </a:rPr>
              <a:t> зросла майже в 7 разів, крім того на окупованих територіях було випущено так звані "окупаційні марки" в обсязі 84 млрд. марок, які виступали законним платіжним засобом на окупаційних територіях</a:t>
            </a:r>
            <a:r>
              <a:rPr lang="uk-UA" dirty="0" smtClean="0">
                <a:solidFill>
                  <a:schemeClr val="bg1"/>
                </a:solidFill>
              </a:rPr>
              <a:t>.</a:t>
            </a:r>
          </a:p>
          <a:p>
            <a:r>
              <a:rPr lang="uk-UA" dirty="0" smtClean="0">
                <a:solidFill>
                  <a:schemeClr val="bg1"/>
                </a:solidFill>
              </a:rPr>
              <a:t>Стан, в якому після війни знаходилася країна, був критичним. Над країною зависла реальна загроза голоду та епідемій. Територія країни являла собою 400 млн. кубічних метрів руїн. До злиднів місцевих жителів приєдналися поневіряння сотень тисяч біженців та вигнанців із східних територій – переважно жінок та дітей, все майно яких вміщалось в рюкзаку чи на ручному возику. Близько 12 млн. солдат та офіцерів вермахту, а також цивільних осіб опинилися у полоні,</a:t>
            </a:r>
            <a:endParaRPr lang="uk-UA" dirty="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404664"/>
            <a:ext cx="8229600" cy="4525963"/>
          </a:xfrm>
          <a:solidFill>
            <a:srgbClr val="0070C0"/>
          </a:solidFill>
        </p:spPr>
        <p:txBody>
          <a:bodyPr>
            <a:normAutofit fontScale="85000" lnSpcReduction="20000"/>
          </a:bodyPr>
          <a:lstStyle/>
          <a:p>
            <a:r>
              <a:rPr lang="uk-UA" dirty="0" smtClean="0">
                <a:solidFill>
                  <a:schemeClr val="bg1"/>
                </a:solidFill>
              </a:rPr>
              <a:t>На думку військової адміністрації з катастрофічного стану країну можна було вивести лише одним шляхом: керування економікою повинна взяти в свої руки сильна держава. В перші повоєнні роки в німецькій економіці панувала система розподілу, успадкована від військової адміністрації третього рейху. Найважливіші харчові продукти можна було отримати лише по продовольчих картках. Поряд з цим існував широко розгалужений чорний ринок, на якому, наприклад, за американські сигарети можна було придбати що завгодно. </a:t>
            </a:r>
            <a:r>
              <a:rPr lang="uk-UA" dirty="0" err="1" smtClean="0">
                <a:solidFill>
                  <a:schemeClr val="bg1"/>
                </a:solidFill>
              </a:rPr>
              <a:t>Рейхсмарка</a:t>
            </a:r>
            <a:r>
              <a:rPr lang="uk-UA" dirty="0" smtClean="0">
                <a:solidFill>
                  <a:schemeClr val="bg1"/>
                </a:solidFill>
              </a:rPr>
              <a:t> вкінець знецінилась, німці перейшли до натурального обміну.</a:t>
            </a:r>
            <a:endParaRPr lang="uk-UA" dirty="0">
              <a:solidFill>
                <a:schemeClr val="bg1"/>
              </a:solidFill>
            </a:endParaRPr>
          </a:p>
        </p:txBody>
      </p:sp>
      <p:pic>
        <p:nvPicPr>
          <p:cNvPr id="4" name="Рисунок 3" descr="45.jpg"/>
          <p:cNvPicPr>
            <a:picLocks noChangeAspect="1"/>
          </p:cNvPicPr>
          <p:nvPr/>
        </p:nvPicPr>
        <p:blipFill>
          <a:blip r:embed="rId3" cstate="print"/>
          <a:stretch>
            <a:fillRect/>
          </a:stretch>
        </p:blipFill>
        <p:spPr>
          <a:xfrm>
            <a:off x="467544" y="5013176"/>
            <a:ext cx="4104456" cy="1520197"/>
          </a:xfrm>
          <a:prstGeom prst="rect">
            <a:avLst/>
          </a:prstGeom>
        </p:spPr>
      </p:pic>
      <p:pic>
        <p:nvPicPr>
          <p:cNvPr id="5" name="Рисунок 4" descr="proizvodstvo-pishchevyh-produktov-v-krymu-vyroslo-na-7.jpg"/>
          <p:cNvPicPr>
            <a:picLocks noChangeAspect="1"/>
          </p:cNvPicPr>
          <p:nvPr/>
        </p:nvPicPr>
        <p:blipFill>
          <a:blip r:embed="rId4" cstate="print"/>
          <a:stretch>
            <a:fillRect/>
          </a:stretch>
        </p:blipFill>
        <p:spPr>
          <a:xfrm>
            <a:off x="4788024" y="5013176"/>
            <a:ext cx="3960440" cy="154817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pic>
        <p:nvPicPr>
          <p:cNvPr id="4" name="Содержимое 3" descr="Reichskarte_fur_Urlauber_1.jpg"/>
          <p:cNvPicPr>
            <a:picLocks noGrp="1" noChangeAspect="1"/>
          </p:cNvPicPr>
          <p:nvPr>
            <p:ph idx="1"/>
          </p:nvPr>
        </p:nvPicPr>
        <p:blipFill>
          <a:blip r:embed="rId3" cstate="print"/>
          <a:stretch>
            <a:fillRect/>
          </a:stretch>
        </p:blipFill>
        <p:spPr>
          <a:xfrm>
            <a:off x="0" y="796385"/>
            <a:ext cx="9144000" cy="6061615"/>
          </a:xfrm>
        </p:spPr>
      </p:pic>
      <p:sp>
        <p:nvSpPr>
          <p:cNvPr id="2" name="Заголовок 1"/>
          <p:cNvSpPr>
            <a:spLocks noGrp="1"/>
          </p:cNvSpPr>
          <p:nvPr>
            <p:ph type="title"/>
          </p:nvPr>
        </p:nvSpPr>
        <p:spPr>
          <a:xfrm>
            <a:off x="0" y="0"/>
            <a:ext cx="9144000" cy="1196752"/>
          </a:xfrm>
          <a:solidFill>
            <a:srgbClr val="4F81BD">
              <a:alpha val="60000"/>
            </a:srgbClr>
          </a:solidFill>
        </p:spPr>
        <p:txBody>
          <a:bodyPr>
            <a:normAutofit/>
          </a:bodyPr>
          <a:lstStyle/>
          <a:p>
            <a:r>
              <a:rPr lang="uk-UA" dirty="0" smtClean="0">
                <a:solidFill>
                  <a:schemeClr val="bg1"/>
                </a:solidFill>
              </a:rPr>
              <a:t>Продовольчі картки</a:t>
            </a:r>
            <a:endParaRPr lang="uk-UA" dirty="0">
              <a:solidFill>
                <a:schemeClr val="bg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5000" r="-15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Содержимое 3" descr="Reichskarte01.jpg"/>
          <p:cNvPicPr>
            <a:picLocks noGrp="1" noChangeAspect="1"/>
          </p:cNvPicPr>
          <p:nvPr>
            <p:ph idx="1"/>
          </p:nvPr>
        </p:nvPicPr>
        <p:blipFill>
          <a:blip r:embed="rId3" cstate="print"/>
          <a:stretch>
            <a:fillRect/>
          </a:stretch>
        </p:blipFill>
        <p:spPr>
          <a:xfrm>
            <a:off x="0" y="0"/>
            <a:ext cx="9144000" cy="68580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pic>
        <p:nvPicPr>
          <p:cNvPr id="4" name="Содержимое 3" descr="lebensmittelkarte.sept_.1949.bis_.jan_.1950.jpg"/>
          <p:cNvPicPr>
            <a:picLocks noGrp="1" noChangeAspect="1"/>
          </p:cNvPicPr>
          <p:nvPr>
            <p:ph idx="1"/>
          </p:nvPr>
        </p:nvPicPr>
        <p:blipFill>
          <a:blip r:embed="rId3" cstate="print"/>
          <a:stretch>
            <a:fillRect/>
          </a:stretch>
        </p:blipFill>
        <p:spPr>
          <a:xfrm>
            <a:off x="-15013" y="0"/>
            <a:ext cx="9159013" cy="68580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5148064" cy="6858000"/>
          </a:xfrm>
          <a:solidFill>
            <a:srgbClr val="7030A0"/>
          </a:solidFill>
        </p:spPr>
        <p:txBody>
          <a:bodyPr>
            <a:normAutofit fontScale="55000" lnSpcReduction="20000"/>
          </a:bodyPr>
          <a:lstStyle/>
          <a:p>
            <a:r>
              <a:rPr lang="uk-UA" dirty="0" smtClean="0">
                <a:solidFill>
                  <a:schemeClr val="bg1"/>
                </a:solidFill>
              </a:rPr>
              <a:t>В 1947 році, коли протистояння двох таборів призвело до загострення "холодної війни", тодішній міністр іноземних справ США Джордж К. Маршалл так оцінював ситуацію:" Якщо Сполучені Штати не допоможуть Європі, то дуже легко може статися, що дуже потерпілі від війни країни попадуть в обійми комунізму".</a:t>
            </a:r>
          </a:p>
          <a:p>
            <a:r>
              <a:rPr lang="uk-UA" dirty="0" smtClean="0">
                <a:solidFill>
                  <a:schemeClr val="bg1"/>
                </a:solidFill>
              </a:rPr>
              <a:t>Ця точка зору стала рятівною для </a:t>
            </a:r>
            <a:r>
              <a:rPr lang="uk-UA" dirty="0" err="1" smtClean="0">
                <a:solidFill>
                  <a:schemeClr val="bg1"/>
                </a:solidFill>
              </a:rPr>
              <a:t>переживавшої</a:t>
            </a:r>
            <a:r>
              <a:rPr lang="uk-UA" dirty="0" smtClean="0">
                <a:solidFill>
                  <a:schemeClr val="bg1"/>
                </a:solidFill>
              </a:rPr>
              <a:t> занепад німецької економіки. З метою перетворення Старого Світу в потенційного торгового партнера з ініціативи Д. К. Маршалла була розроблена програма доларової допомоги при відбудові Європи, в яку була включена і Західна Німеччина. Цілком зрозуміло, що програма передбачала допомогу перш за все тим країнам, економічні структури яких відповідали американським уявленням, тобто були в своїй основі структурами капіталістичними. І, таким чином, усі плани по централізації та перетворенню Німеччини в аграрну країну були назавжди відкинуті. В той же час американська та британська військова адміністрація вирішили поєднати окуповані ними регіони Німеччини в одну економічну зону, передавши управління економічними процесами "економічній раді". Одним з директорів ради став </a:t>
            </a:r>
            <a:r>
              <a:rPr lang="uk-UA" dirty="0" err="1" smtClean="0">
                <a:solidFill>
                  <a:schemeClr val="bg1"/>
                </a:solidFill>
              </a:rPr>
              <a:t>Людвиг</a:t>
            </a:r>
            <a:r>
              <a:rPr lang="uk-UA" dirty="0" smtClean="0">
                <a:solidFill>
                  <a:schemeClr val="bg1"/>
                </a:solidFill>
              </a:rPr>
              <a:t> </a:t>
            </a:r>
            <a:r>
              <a:rPr lang="uk-UA" dirty="0" err="1" smtClean="0">
                <a:solidFill>
                  <a:schemeClr val="bg1"/>
                </a:solidFill>
              </a:rPr>
              <a:t>Ерхард</a:t>
            </a:r>
            <a:r>
              <a:rPr lang="uk-UA" dirty="0" smtClean="0">
                <a:solidFill>
                  <a:schemeClr val="bg1"/>
                </a:solidFill>
              </a:rPr>
              <a:t>, символ німецького "економічного чуда" П'ятдесятих років.</a:t>
            </a:r>
          </a:p>
          <a:p>
            <a:endParaRPr lang="uk-UA" dirty="0"/>
          </a:p>
        </p:txBody>
      </p:sp>
      <p:pic>
        <p:nvPicPr>
          <p:cNvPr id="4" name="Рисунок 3" descr="General_George_C._Marshall,_official_military_photo,_1946.JPEG"/>
          <p:cNvPicPr>
            <a:picLocks noChangeAspect="1"/>
          </p:cNvPicPr>
          <p:nvPr/>
        </p:nvPicPr>
        <p:blipFill>
          <a:blip r:embed="rId3" cstate="print"/>
          <a:stretch>
            <a:fillRect/>
          </a:stretch>
        </p:blipFill>
        <p:spPr>
          <a:xfrm>
            <a:off x="5148064" y="1"/>
            <a:ext cx="3995936" cy="4149079"/>
          </a:xfrm>
          <a:prstGeom prst="rect">
            <a:avLst/>
          </a:prstGeom>
        </p:spPr>
      </p:pic>
      <p:pic>
        <p:nvPicPr>
          <p:cNvPr id="5" name="Рисунок 4" descr="32049.jpg"/>
          <p:cNvPicPr>
            <a:picLocks noChangeAspect="1"/>
          </p:cNvPicPr>
          <p:nvPr/>
        </p:nvPicPr>
        <p:blipFill>
          <a:blip r:embed="rId4" cstate="print"/>
          <a:stretch>
            <a:fillRect/>
          </a:stretch>
        </p:blipFill>
        <p:spPr>
          <a:xfrm>
            <a:off x="5114745" y="4149080"/>
            <a:ext cx="4029255" cy="270892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5796136" cy="6858000"/>
          </a:xfrm>
          <a:solidFill>
            <a:srgbClr val="00B050"/>
          </a:solidFill>
        </p:spPr>
        <p:txBody>
          <a:bodyPr>
            <a:normAutofit fontScale="85000" lnSpcReduction="10000"/>
          </a:bodyPr>
          <a:lstStyle/>
          <a:p>
            <a:r>
              <a:rPr lang="uk-UA" dirty="0" smtClean="0">
                <a:solidFill>
                  <a:schemeClr val="bg1"/>
                </a:solidFill>
              </a:rPr>
              <a:t>В 1948 р. саме під його керівництвом було проведено грошову реформу, яка економічно поділила Німеччину на дві частини. Ця реформа була частиною загальної господарської реформи.</a:t>
            </a:r>
          </a:p>
          <a:p>
            <a:r>
              <a:rPr lang="uk-UA" dirty="0" smtClean="0">
                <a:solidFill>
                  <a:schemeClr val="bg1"/>
                </a:solidFill>
              </a:rPr>
              <a:t>Згідно з реформою в обіг було введено нову грошову одиницю – німецьку марку (</a:t>
            </a:r>
            <a:r>
              <a:rPr lang="uk-UA" dirty="0" err="1" smtClean="0">
                <a:solidFill>
                  <a:schemeClr val="bg1"/>
                </a:solidFill>
              </a:rPr>
              <a:t>Дойч</a:t>
            </a:r>
            <a:r>
              <a:rPr lang="uk-UA" dirty="0" smtClean="0">
                <a:solidFill>
                  <a:schemeClr val="bg1"/>
                </a:solidFill>
              </a:rPr>
              <a:t> </a:t>
            </a:r>
            <a:r>
              <a:rPr lang="uk-UA" dirty="0" err="1" smtClean="0">
                <a:solidFill>
                  <a:schemeClr val="bg1"/>
                </a:solidFill>
              </a:rPr>
              <a:t>Марк</a:t>
            </a:r>
            <a:r>
              <a:rPr lang="uk-UA" dirty="0" smtClean="0">
                <a:solidFill>
                  <a:schemeClr val="bg1"/>
                </a:solidFill>
              </a:rPr>
              <a:t>). Реформа розпочалася в неділю, 20 червня, коли всі громадяни одержали можливість обміняти 40 </a:t>
            </a:r>
            <a:r>
              <a:rPr lang="uk-UA" dirty="0" err="1" smtClean="0">
                <a:solidFill>
                  <a:schemeClr val="bg1"/>
                </a:solidFill>
              </a:rPr>
              <a:t>рейхсмарок</a:t>
            </a:r>
            <a:r>
              <a:rPr lang="uk-UA" dirty="0" smtClean="0">
                <a:solidFill>
                  <a:schemeClr val="bg1"/>
                </a:solidFill>
              </a:rPr>
              <a:t> по курсу 1:1 на нові гроші. Пізніше було </a:t>
            </a:r>
            <a:r>
              <a:rPr lang="uk-UA" dirty="0" err="1" smtClean="0">
                <a:solidFill>
                  <a:schemeClr val="bg1"/>
                </a:solidFill>
              </a:rPr>
              <a:t>обмінено</a:t>
            </a:r>
            <a:r>
              <a:rPr lang="uk-UA" dirty="0" smtClean="0">
                <a:solidFill>
                  <a:schemeClr val="bg1"/>
                </a:solidFill>
              </a:rPr>
              <a:t> ще 20 марок. Пенсії, заробітна та квартирна плата повинні були виплачуватись у нових марках.</a:t>
            </a:r>
          </a:p>
          <a:p>
            <a:endParaRPr lang="uk-UA" dirty="0">
              <a:solidFill>
                <a:schemeClr val="bg1"/>
              </a:solidFill>
            </a:endParaRPr>
          </a:p>
        </p:txBody>
      </p:sp>
      <p:pic>
        <p:nvPicPr>
          <p:cNvPr id="4" name="Рисунок 3" descr="url.jpg"/>
          <p:cNvPicPr>
            <a:picLocks noChangeAspect="1"/>
          </p:cNvPicPr>
          <p:nvPr/>
        </p:nvPicPr>
        <p:blipFill>
          <a:blip r:embed="rId2" cstate="print"/>
          <a:stretch>
            <a:fillRect/>
          </a:stretch>
        </p:blipFill>
        <p:spPr>
          <a:xfrm>
            <a:off x="5760055" y="0"/>
            <a:ext cx="3383945" cy="4437112"/>
          </a:xfrm>
          <a:prstGeom prst="rect">
            <a:avLst/>
          </a:prstGeom>
        </p:spPr>
      </p:pic>
      <p:pic>
        <p:nvPicPr>
          <p:cNvPr id="5" name="Рисунок 4" descr="9e07694668.jpg"/>
          <p:cNvPicPr>
            <a:picLocks noChangeAspect="1"/>
          </p:cNvPicPr>
          <p:nvPr/>
        </p:nvPicPr>
        <p:blipFill>
          <a:blip r:embed="rId3" cstate="print"/>
          <a:stretch>
            <a:fillRect/>
          </a:stretch>
        </p:blipFill>
        <p:spPr>
          <a:xfrm>
            <a:off x="5724129" y="4437112"/>
            <a:ext cx="3419872" cy="2420888"/>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lstStyle/>
          <a:p>
            <a:endParaRPr lang="uk-UA"/>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260649"/>
            <a:ext cx="8229600" cy="2880319"/>
          </a:xfrm>
          <a:solidFill>
            <a:srgbClr val="0072C6"/>
          </a:solidFill>
        </p:spPr>
        <p:txBody>
          <a:bodyPr>
            <a:normAutofit fontScale="70000" lnSpcReduction="20000"/>
          </a:bodyPr>
          <a:lstStyle/>
          <a:p>
            <a:r>
              <a:rPr lang="ru-RU" dirty="0" err="1" smtClean="0">
                <a:solidFill>
                  <a:schemeClr val="bg1"/>
                </a:solidFill>
              </a:rPr>
              <a:t>Різновидом</a:t>
            </a:r>
            <a:r>
              <a:rPr lang="ru-RU" dirty="0" smtClean="0">
                <a:solidFill>
                  <a:schemeClr val="bg1"/>
                </a:solidFill>
              </a:rPr>
              <a:t> </a:t>
            </a:r>
            <a:r>
              <a:rPr lang="ru-RU" dirty="0" err="1">
                <a:solidFill>
                  <a:schemeClr val="bg1"/>
                </a:solidFill>
              </a:rPr>
              <a:t>біметалізму</a:t>
            </a:r>
            <a:r>
              <a:rPr lang="ru-RU" dirty="0">
                <a:solidFill>
                  <a:schemeClr val="bg1"/>
                </a:solidFill>
              </a:rPr>
              <a:t> </a:t>
            </a:r>
            <a:r>
              <a:rPr lang="ru-RU" dirty="0" err="1">
                <a:solidFill>
                  <a:schemeClr val="bg1"/>
                </a:solidFill>
              </a:rPr>
              <a:t>можна</a:t>
            </a:r>
            <a:r>
              <a:rPr lang="ru-RU" dirty="0">
                <a:solidFill>
                  <a:schemeClr val="bg1"/>
                </a:solidFill>
              </a:rPr>
              <a:t> </a:t>
            </a:r>
            <a:r>
              <a:rPr lang="ru-RU" dirty="0" err="1">
                <a:solidFill>
                  <a:schemeClr val="bg1"/>
                </a:solidFill>
              </a:rPr>
              <a:t>вважати</a:t>
            </a:r>
            <a:r>
              <a:rPr lang="ru-RU" dirty="0">
                <a:solidFill>
                  <a:schemeClr val="bg1"/>
                </a:solidFill>
              </a:rPr>
              <a:t> так </a:t>
            </a:r>
            <a:r>
              <a:rPr lang="ru-RU" dirty="0" err="1">
                <a:solidFill>
                  <a:schemeClr val="bg1"/>
                </a:solidFill>
              </a:rPr>
              <a:t>звану</a:t>
            </a:r>
            <a:r>
              <a:rPr lang="ru-RU" dirty="0">
                <a:solidFill>
                  <a:schemeClr val="bg1"/>
                </a:solidFill>
              </a:rPr>
              <a:t> </a:t>
            </a:r>
            <a:r>
              <a:rPr lang="ru-RU" u="sng" dirty="0">
                <a:solidFill>
                  <a:schemeClr val="bg1"/>
                </a:solidFill>
                <a:effectLst>
                  <a:outerShdw blurRad="38100" dist="38100" dir="2700000" algn="tl">
                    <a:srgbClr val="000000">
                      <a:alpha val="43137"/>
                    </a:srgbClr>
                  </a:outerShdw>
                </a:effectLst>
              </a:rPr>
              <a:t>"систему "</a:t>
            </a:r>
            <a:r>
              <a:rPr lang="ru-RU" u="sng" dirty="0" err="1" smtClean="0">
                <a:solidFill>
                  <a:schemeClr val="bg1"/>
                </a:solidFill>
                <a:effectLst>
                  <a:outerShdw blurRad="38100" dist="38100" dir="2700000" algn="tl">
                    <a:srgbClr val="000000">
                      <a:alpha val="43137"/>
                    </a:srgbClr>
                  </a:outerShdw>
                </a:effectLst>
              </a:rPr>
              <a:t>кульгаючої</a:t>
            </a:r>
            <a:r>
              <a:rPr lang="ru-RU" u="sng" dirty="0">
                <a:solidFill>
                  <a:schemeClr val="bg1"/>
                </a:solidFill>
                <a:effectLst>
                  <a:outerShdw blurRad="38100" dist="38100" dir="2700000" algn="tl">
                    <a:srgbClr val="000000">
                      <a:alpha val="43137"/>
                    </a:srgbClr>
                  </a:outerShdw>
                </a:effectLst>
              </a:rPr>
              <a:t>" </a:t>
            </a:r>
            <a:r>
              <a:rPr lang="ru-RU" u="sng" dirty="0" err="1">
                <a:solidFill>
                  <a:schemeClr val="bg1"/>
                </a:solidFill>
                <a:effectLst>
                  <a:outerShdw blurRad="38100" dist="38100" dir="2700000" algn="tl">
                    <a:srgbClr val="000000">
                      <a:alpha val="43137"/>
                    </a:srgbClr>
                  </a:outerShdw>
                </a:effectLst>
              </a:rPr>
              <a:t>валюти</a:t>
            </a:r>
            <a:r>
              <a:rPr lang="ru-RU" u="sng" dirty="0">
                <a:solidFill>
                  <a:schemeClr val="bg1"/>
                </a:solidFill>
                <a:effectLst>
                  <a:outerShdw blurRad="38100" dist="38100" dir="2700000" algn="tl">
                    <a:srgbClr val="000000">
                      <a:alpha val="43137"/>
                    </a:srgbClr>
                  </a:outerShdw>
                </a:effectLst>
              </a:rPr>
              <a:t>"</a:t>
            </a:r>
            <a:r>
              <a:rPr lang="ru-RU" dirty="0">
                <a:solidFill>
                  <a:schemeClr val="bg1"/>
                </a:solidFill>
              </a:rPr>
              <a:t>, за </a:t>
            </a:r>
            <a:r>
              <a:rPr lang="ru-RU" dirty="0" err="1">
                <a:solidFill>
                  <a:schemeClr val="bg1"/>
                </a:solidFill>
              </a:rPr>
              <a:t>якою</a:t>
            </a:r>
            <a:r>
              <a:rPr lang="ru-RU" dirty="0">
                <a:solidFill>
                  <a:schemeClr val="bg1"/>
                </a:solidFill>
              </a:rPr>
              <a:t> один </a:t>
            </a:r>
            <a:r>
              <a:rPr lang="ru-RU" dirty="0" err="1">
                <a:solidFill>
                  <a:schemeClr val="bg1"/>
                </a:solidFill>
              </a:rPr>
              <a:t>із</a:t>
            </a:r>
            <a:r>
              <a:rPr lang="ru-RU" dirty="0">
                <a:solidFill>
                  <a:schemeClr val="bg1"/>
                </a:solidFill>
              </a:rPr>
              <a:t> </a:t>
            </a:r>
            <a:r>
              <a:rPr lang="ru-RU" dirty="0" err="1">
                <a:solidFill>
                  <a:schemeClr val="bg1"/>
                </a:solidFill>
              </a:rPr>
              <a:t>видів</a:t>
            </a:r>
            <a:r>
              <a:rPr lang="ru-RU" dirty="0">
                <a:solidFill>
                  <a:schemeClr val="bg1"/>
                </a:solidFill>
              </a:rPr>
              <a:t> монет </a:t>
            </a:r>
            <a:r>
              <a:rPr lang="ru-RU" dirty="0" err="1">
                <a:solidFill>
                  <a:schemeClr val="bg1"/>
                </a:solidFill>
              </a:rPr>
              <a:t>карбується</a:t>
            </a:r>
            <a:r>
              <a:rPr lang="ru-RU" dirty="0">
                <a:solidFill>
                  <a:schemeClr val="bg1"/>
                </a:solidFill>
              </a:rPr>
              <a:t> у </a:t>
            </a:r>
            <a:r>
              <a:rPr lang="ru-RU" dirty="0" err="1">
                <a:solidFill>
                  <a:schemeClr val="bg1"/>
                </a:solidFill>
              </a:rPr>
              <a:t>закритому</a:t>
            </a:r>
            <a:r>
              <a:rPr lang="ru-RU" dirty="0">
                <a:solidFill>
                  <a:schemeClr val="bg1"/>
                </a:solidFill>
              </a:rPr>
              <a:t> порядку. Прикладом </a:t>
            </a:r>
            <a:r>
              <a:rPr lang="ru-RU" dirty="0" err="1">
                <a:solidFill>
                  <a:schemeClr val="bg1"/>
                </a:solidFill>
              </a:rPr>
              <a:t>слугує</a:t>
            </a:r>
            <a:r>
              <a:rPr lang="ru-RU" dirty="0">
                <a:solidFill>
                  <a:schemeClr val="bg1"/>
                </a:solidFill>
              </a:rPr>
              <a:t> </a:t>
            </a:r>
            <a:r>
              <a:rPr lang="ru-RU" dirty="0" err="1">
                <a:solidFill>
                  <a:schemeClr val="bg1"/>
                </a:solidFill>
              </a:rPr>
              <a:t>французька</a:t>
            </a:r>
            <a:r>
              <a:rPr lang="ru-RU" dirty="0">
                <a:solidFill>
                  <a:schemeClr val="bg1"/>
                </a:solidFill>
              </a:rPr>
              <a:t> </a:t>
            </a:r>
            <a:r>
              <a:rPr lang="ru-RU" dirty="0" err="1">
                <a:solidFill>
                  <a:schemeClr val="bg1"/>
                </a:solidFill>
              </a:rPr>
              <a:t>грошова</a:t>
            </a:r>
            <a:r>
              <a:rPr lang="ru-RU" dirty="0">
                <a:solidFill>
                  <a:schemeClr val="bg1"/>
                </a:solidFill>
              </a:rPr>
              <a:t> </a:t>
            </a:r>
            <a:r>
              <a:rPr lang="ru-RU" dirty="0" err="1" smtClean="0">
                <a:solidFill>
                  <a:schemeClr val="bg1"/>
                </a:solidFill>
              </a:rPr>
              <a:t>сис-тема</a:t>
            </a:r>
            <a:r>
              <a:rPr lang="ru-RU" dirty="0">
                <a:solidFill>
                  <a:schemeClr val="bg1"/>
                </a:solidFill>
              </a:rPr>
              <a:t>, коли у 1873 р. </a:t>
            </a:r>
            <a:r>
              <a:rPr lang="ru-RU" dirty="0" err="1">
                <a:solidFill>
                  <a:schemeClr val="bg1"/>
                </a:solidFill>
              </a:rPr>
              <a:t>було</a:t>
            </a:r>
            <a:r>
              <a:rPr lang="ru-RU" dirty="0">
                <a:solidFill>
                  <a:schemeClr val="bg1"/>
                </a:solidFill>
              </a:rPr>
              <a:t> заборонено </a:t>
            </a:r>
            <a:r>
              <a:rPr lang="ru-RU" dirty="0" err="1">
                <a:solidFill>
                  <a:schemeClr val="bg1"/>
                </a:solidFill>
              </a:rPr>
              <a:t>вільне</a:t>
            </a:r>
            <a:r>
              <a:rPr lang="ru-RU" dirty="0">
                <a:solidFill>
                  <a:schemeClr val="bg1"/>
                </a:solidFill>
              </a:rPr>
              <a:t> </a:t>
            </a:r>
            <a:r>
              <a:rPr lang="ru-RU" dirty="0" err="1">
                <a:solidFill>
                  <a:schemeClr val="bg1"/>
                </a:solidFill>
              </a:rPr>
              <a:t>карбування</a:t>
            </a:r>
            <a:r>
              <a:rPr lang="ru-RU" dirty="0">
                <a:solidFill>
                  <a:schemeClr val="bg1"/>
                </a:solidFill>
              </a:rPr>
              <a:t> </a:t>
            </a:r>
            <a:r>
              <a:rPr lang="ru-RU" dirty="0" err="1">
                <a:solidFill>
                  <a:schemeClr val="bg1"/>
                </a:solidFill>
              </a:rPr>
              <a:t>срібла</a:t>
            </a:r>
            <a:r>
              <a:rPr lang="ru-RU" dirty="0">
                <a:solidFill>
                  <a:schemeClr val="bg1"/>
                </a:solidFill>
              </a:rPr>
              <a:t>, </a:t>
            </a:r>
            <a:r>
              <a:rPr lang="ru-RU" dirty="0" err="1">
                <a:solidFill>
                  <a:schemeClr val="bg1"/>
                </a:solidFill>
              </a:rPr>
              <a:t>але</a:t>
            </a:r>
            <a:r>
              <a:rPr lang="ru-RU" dirty="0">
                <a:solidFill>
                  <a:schemeClr val="bg1"/>
                </a:solidFill>
              </a:rPr>
              <a:t> за </a:t>
            </a:r>
            <a:r>
              <a:rPr lang="ru-RU" dirty="0" err="1">
                <a:solidFill>
                  <a:schemeClr val="bg1"/>
                </a:solidFill>
              </a:rPr>
              <a:t>п'ятифранковими</a:t>
            </a:r>
            <a:r>
              <a:rPr lang="ru-RU" dirty="0">
                <a:solidFill>
                  <a:schemeClr val="bg1"/>
                </a:solidFill>
              </a:rPr>
              <a:t> </a:t>
            </a:r>
            <a:r>
              <a:rPr lang="ru-RU" dirty="0" err="1">
                <a:solidFill>
                  <a:schemeClr val="bg1"/>
                </a:solidFill>
              </a:rPr>
              <a:t>срібними</a:t>
            </a:r>
            <a:r>
              <a:rPr lang="ru-RU" dirty="0">
                <a:solidFill>
                  <a:schemeClr val="bg1"/>
                </a:solidFill>
              </a:rPr>
              <a:t> монетами </a:t>
            </a:r>
            <a:r>
              <a:rPr lang="ru-RU" dirty="0" err="1" smtClean="0">
                <a:solidFill>
                  <a:schemeClr val="bg1"/>
                </a:solidFill>
              </a:rPr>
              <a:t>залишилася</a:t>
            </a:r>
            <a:r>
              <a:rPr lang="ru-RU" dirty="0" smtClean="0">
                <a:solidFill>
                  <a:schemeClr val="bg1"/>
                </a:solidFill>
              </a:rPr>
              <a:t> </a:t>
            </a:r>
            <a:r>
              <a:rPr lang="ru-RU" dirty="0" err="1" smtClean="0">
                <a:solidFill>
                  <a:schemeClr val="bg1"/>
                </a:solidFill>
              </a:rPr>
              <a:t>необ-межена</a:t>
            </a:r>
            <a:r>
              <a:rPr lang="ru-RU" dirty="0" smtClean="0">
                <a:solidFill>
                  <a:schemeClr val="bg1"/>
                </a:solidFill>
              </a:rPr>
              <a:t> </a:t>
            </a:r>
            <a:r>
              <a:rPr lang="ru-RU" dirty="0">
                <a:solidFill>
                  <a:schemeClr val="bg1"/>
                </a:solidFill>
              </a:rPr>
              <a:t>сила законного </a:t>
            </a:r>
            <a:r>
              <a:rPr lang="ru-RU" dirty="0" err="1">
                <a:solidFill>
                  <a:schemeClr val="bg1"/>
                </a:solidFill>
              </a:rPr>
              <a:t>платіжного</a:t>
            </a:r>
            <a:r>
              <a:rPr lang="ru-RU" dirty="0">
                <a:solidFill>
                  <a:schemeClr val="bg1"/>
                </a:solidFill>
              </a:rPr>
              <a:t> </a:t>
            </a:r>
            <a:r>
              <a:rPr lang="ru-RU" dirty="0" err="1">
                <a:solidFill>
                  <a:schemeClr val="bg1"/>
                </a:solidFill>
              </a:rPr>
              <a:t>засобу</a:t>
            </a:r>
            <a:r>
              <a:rPr lang="ru-RU" dirty="0">
                <a:solidFill>
                  <a:schemeClr val="bg1"/>
                </a:solidFill>
              </a:rPr>
              <a:t>. </a:t>
            </a:r>
            <a:r>
              <a:rPr lang="ru-RU" dirty="0" err="1">
                <a:solidFill>
                  <a:schemeClr val="bg1"/>
                </a:solidFill>
              </a:rPr>
              <a:t>Це</a:t>
            </a:r>
            <a:r>
              <a:rPr lang="ru-RU" dirty="0">
                <a:solidFill>
                  <a:schemeClr val="bg1"/>
                </a:solidFill>
              </a:rPr>
              <a:t> </a:t>
            </a:r>
            <a:r>
              <a:rPr lang="ru-RU" dirty="0" err="1">
                <a:solidFill>
                  <a:schemeClr val="bg1"/>
                </a:solidFill>
              </a:rPr>
              <a:t>була</a:t>
            </a:r>
            <a:r>
              <a:rPr lang="ru-RU" dirty="0">
                <a:solidFill>
                  <a:schemeClr val="bg1"/>
                </a:solidFill>
              </a:rPr>
              <a:t> </a:t>
            </a:r>
            <a:r>
              <a:rPr lang="ru-RU" dirty="0" err="1">
                <a:solidFill>
                  <a:schemeClr val="bg1"/>
                </a:solidFill>
              </a:rPr>
              <a:t>спроба</a:t>
            </a:r>
            <a:r>
              <a:rPr lang="ru-RU" dirty="0">
                <a:solidFill>
                  <a:schemeClr val="bg1"/>
                </a:solidFill>
              </a:rPr>
              <a:t> </a:t>
            </a:r>
            <a:r>
              <a:rPr lang="ru-RU" dirty="0" err="1" smtClean="0">
                <a:solidFill>
                  <a:schemeClr val="bg1"/>
                </a:solidFill>
              </a:rPr>
              <a:t>вря-тувати</a:t>
            </a:r>
            <a:r>
              <a:rPr lang="ru-RU" dirty="0" smtClean="0">
                <a:solidFill>
                  <a:schemeClr val="bg1"/>
                </a:solidFill>
              </a:rPr>
              <a:t> </a:t>
            </a:r>
            <a:r>
              <a:rPr lang="ru-RU" dirty="0" err="1">
                <a:solidFill>
                  <a:schemeClr val="bg1"/>
                </a:solidFill>
              </a:rPr>
              <a:t>біметалізм</a:t>
            </a:r>
            <a:r>
              <a:rPr lang="ru-RU" dirty="0">
                <a:solidFill>
                  <a:schemeClr val="bg1"/>
                </a:solidFill>
              </a:rPr>
              <a:t>.</a:t>
            </a:r>
            <a:r>
              <a:rPr lang="ru-RU" dirty="0" smtClean="0">
                <a:solidFill>
                  <a:schemeClr val="bg1"/>
                </a:solidFill>
              </a:rPr>
              <a:t/>
            </a:r>
            <a:br>
              <a:rPr lang="ru-RU" dirty="0" smtClean="0">
                <a:solidFill>
                  <a:schemeClr val="bg1"/>
                </a:solidFill>
              </a:rPr>
            </a:br>
            <a:r>
              <a:rPr lang="ru-RU" dirty="0" err="1" smtClean="0">
                <a:solidFill>
                  <a:schemeClr val="bg1"/>
                </a:solidFill>
              </a:rPr>
              <a:t>Однак</a:t>
            </a:r>
            <a:r>
              <a:rPr lang="ru-RU" dirty="0" smtClean="0">
                <a:solidFill>
                  <a:schemeClr val="bg1"/>
                </a:solidFill>
              </a:rPr>
              <a:t> </a:t>
            </a:r>
            <a:r>
              <a:rPr lang="ru-RU" dirty="0" err="1">
                <a:solidFill>
                  <a:schemeClr val="bg1"/>
                </a:solidFill>
              </a:rPr>
              <a:t>біметалізм</a:t>
            </a:r>
            <a:r>
              <a:rPr lang="ru-RU" dirty="0">
                <a:solidFill>
                  <a:schemeClr val="bg1"/>
                </a:solidFill>
              </a:rPr>
              <a:t> не </a:t>
            </a:r>
            <a:r>
              <a:rPr lang="ru-RU" dirty="0" err="1">
                <a:solidFill>
                  <a:schemeClr val="bg1"/>
                </a:solidFill>
              </a:rPr>
              <a:t>відповідав</a:t>
            </a:r>
            <a:r>
              <a:rPr lang="ru-RU" dirty="0">
                <a:solidFill>
                  <a:schemeClr val="bg1"/>
                </a:solidFill>
              </a:rPr>
              <a:t> потребам </a:t>
            </a:r>
            <a:r>
              <a:rPr lang="ru-RU" dirty="0" err="1">
                <a:solidFill>
                  <a:schemeClr val="bg1"/>
                </a:solidFill>
              </a:rPr>
              <a:t>розвинутого</a:t>
            </a:r>
            <a:r>
              <a:rPr lang="ru-RU" dirty="0">
                <a:solidFill>
                  <a:schemeClr val="bg1"/>
                </a:solidFill>
              </a:rPr>
              <a:t> </a:t>
            </a:r>
            <a:r>
              <a:rPr lang="ru-RU" dirty="0" err="1" smtClean="0">
                <a:solidFill>
                  <a:schemeClr val="bg1"/>
                </a:solidFill>
              </a:rPr>
              <a:t>ринко-вого</a:t>
            </a:r>
            <a:r>
              <a:rPr lang="ru-RU" dirty="0" smtClean="0">
                <a:solidFill>
                  <a:schemeClr val="bg1"/>
                </a:solidFill>
              </a:rPr>
              <a:t> </a:t>
            </a:r>
            <a:r>
              <a:rPr lang="ru-RU" dirty="0" err="1">
                <a:solidFill>
                  <a:schemeClr val="bg1"/>
                </a:solidFill>
              </a:rPr>
              <a:t>господарства</a:t>
            </a:r>
            <a:r>
              <a:rPr lang="ru-RU" dirty="0">
                <a:solidFill>
                  <a:schemeClr val="bg1"/>
                </a:solidFill>
              </a:rPr>
              <a:t>, </a:t>
            </a:r>
            <a:r>
              <a:rPr lang="ru-RU" dirty="0" err="1">
                <a:solidFill>
                  <a:schemeClr val="bg1"/>
                </a:solidFill>
              </a:rPr>
              <a:t>бо</a:t>
            </a:r>
            <a:r>
              <a:rPr lang="ru-RU" dirty="0">
                <a:solidFill>
                  <a:schemeClr val="bg1"/>
                </a:solidFill>
              </a:rPr>
              <a:t> </a:t>
            </a:r>
            <a:r>
              <a:rPr lang="ru-RU" dirty="0" err="1">
                <a:solidFill>
                  <a:schemeClr val="bg1"/>
                </a:solidFill>
              </a:rPr>
              <a:t>використання</a:t>
            </a:r>
            <a:r>
              <a:rPr lang="ru-RU" dirty="0">
                <a:solidFill>
                  <a:schemeClr val="bg1"/>
                </a:solidFill>
              </a:rPr>
              <a:t> як </a:t>
            </a:r>
            <a:r>
              <a:rPr lang="ru-RU" dirty="0" err="1">
                <a:solidFill>
                  <a:schemeClr val="bg1"/>
                </a:solidFill>
              </a:rPr>
              <a:t>міри</a:t>
            </a:r>
            <a:r>
              <a:rPr lang="ru-RU" dirty="0">
                <a:solidFill>
                  <a:schemeClr val="bg1"/>
                </a:solidFill>
              </a:rPr>
              <a:t> </a:t>
            </a:r>
            <a:r>
              <a:rPr lang="ru-RU" dirty="0" err="1">
                <a:solidFill>
                  <a:schemeClr val="bg1"/>
                </a:solidFill>
              </a:rPr>
              <a:t>вартості</a:t>
            </a:r>
            <a:r>
              <a:rPr lang="ru-RU" dirty="0">
                <a:solidFill>
                  <a:schemeClr val="bg1"/>
                </a:solidFill>
              </a:rPr>
              <a:t> </a:t>
            </a:r>
            <a:r>
              <a:rPr lang="ru-RU" dirty="0" err="1">
                <a:solidFill>
                  <a:schemeClr val="bg1"/>
                </a:solidFill>
              </a:rPr>
              <a:t>двох</a:t>
            </a:r>
            <a:r>
              <a:rPr lang="ru-RU" dirty="0">
                <a:solidFill>
                  <a:schemeClr val="bg1"/>
                </a:solidFill>
              </a:rPr>
              <a:t> </a:t>
            </a:r>
            <a:r>
              <a:rPr lang="ru-RU" dirty="0" err="1" smtClean="0">
                <a:solidFill>
                  <a:schemeClr val="bg1"/>
                </a:solidFill>
              </a:rPr>
              <a:t>мета-лів</a:t>
            </a:r>
            <a:r>
              <a:rPr lang="ru-RU" dirty="0" smtClean="0">
                <a:solidFill>
                  <a:schemeClr val="bg1"/>
                </a:solidFill>
              </a:rPr>
              <a:t> </a:t>
            </a:r>
            <a:r>
              <a:rPr lang="ru-RU" dirty="0" err="1">
                <a:solidFill>
                  <a:schemeClr val="bg1"/>
                </a:solidFill>
              </a:rPr>
              <a:t>суперечило</a:t>
            </a:r>
            <a:r>
              <a:rPr lang="ru-RU" dirty="0">
                <a:solidFill>
                  <a:schemeClr val="bg1"/>
                </a:solidFill>
              </a:rPr>
              <a:t> </a:t>
            </a:r>
            <a:r>
              <a:rPr lang="ru-RU" dirty="0" err="1">
                <a:solidFill>
                  <a:schemeClr val="bg1"/>
                </a:solidFill>
              </a:rPr>
              <a:t>сутності</a:t>
            </a:r>
            <a:r>
              <a:rPr lang="ru-RU" dirty="0">
                <a:solidFill>
                  <a:schemeClr val="bg1"/>
                </a:solidFill>
              </a:rPr>
              <a:t> </a:t>
            </a:r>
            <a:r>
              <a:rPr lang="ru-RU" dirty="0" err="1">
                <a:solidFill>
                  <a:schemeClr val="bg1"/>
                </a:solidFill>
              </a:rPr>
              <a:t>цієї</a:t>
            </a:r>
            <a:r>
              <a:rPr lang="ru-RU" dirty="0">
                <a:solidFill>
                  <a:schemeClr val="bg1"/>
                </a:solidFill>
              </a:rPr>
              <a:t> </a:t>
            </a:r>
            <a:r>
              <a:rPr lang="ru-RU" dirty="0" err="1">
                <a:solidFill>
                  <a:schemeClr val="bg1"/>
                </a:solidFill>
              </a:rPr>
              <a:t>функції</a:t>
            </a:r>
            <a:r>
              <a:rPr lang="ru-RU" dirty="0">
                <a:solidFill>
                  <a:schemeClr val="bg1"/>
                </a:solidFill>
              </a:rPr>
              <a:t> грошей.</a:t>
            </a:r>
            <a:endParaRPr lang="uk-UA" dirty="0">
              <a:solidFill>
                <a:schemeClr val="bg1"/>
              </a:solidFill>
            </a:endParaRPr>
          </a:p>
        </p:txBody>
      </p:sp>
      <p:pic>
        <p:nvPicPr>
          <p:cNvPr id="4" name="Рисунок 3" descr="1110918012bz.jpg"/>
          <p:cNvPicPr>
            <a:picLocks noChangeAspect="1"/>
          </p:cNvPicPr>
          <p:nvPr/>
        </p:nvPicPr>
        <p:blipFill>
          <a:blip r:embed="rId3" cstate="print"/>
          <a:stretch>
            <a:fillRect/>
          </a:stretch>
        </p:blipFill>
        <p:spPr>
          <a:xfrm>
            <a:off x="467543" y="3212976"/>
            <a:ext cx="6136899" cy="3096344"/>
          </a:xfrm>
          <a:prstGeom prst="rect">
            <a:avLst/>
          </a:prstGeom>
        </p:spPr>
      </p:pic>
      <p:pic>
        <p:nvPicPr>
          <p:cNvPr id="5" name="Рисунок 4" descr="06be0fa46aa792aa8e48ebf4abdc085ea978e211.jpg"/>
          <p:cNvPicPr>
            <a:picLocks noChangeAspect="1"/>
          </p:cNvPicPr>
          <p:nvPr/>
        </p:nvPicPr>
        <p:blipFill>
          <a:blip r:embed="rId4" cstate="print"/>
          <a:stretch>
            <a:fillRect/>
          </a:stretch>
        </p:blipFill>
        <p:spPr>
          <a:xfrm>
            <a:off x="6660232" y="3212976"/>
            <a:ext cx="2016224" cy="1512168"/>
          </a:xfrm>
          <a:prstGeom prst="rect">
            <a:avLst/>
          </a:prstGeom>
        </p:spPr>
      </p:pic>
      <p:pic>
        <p:nvPicPr>
          <p:cNvPr id="6" name="Рисунок 5" descr="82971873.jpg"/>
          <p:cNvPicPr>
            <a:picLocks noChangeAspect="1"/>
          </p:cNvPicPr>
          <p:nvPr/>
        </p:nvPicPr>
        <p:blipFill>
          <a:blip r:embed="rId5" cstate="print"/>
          <a:stretch>
            <a:fillRect/>
          </a:stretch>
        </p:blipFill>
        <p:spPr>
          <a:xfrm>
            <a:off x="6660232" y="4797152"/>
            <a:ext cx="2003132" cy="151216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332656"/>
            <a:ext cx="8229600" cy="4525963"/>
          </a:xfrm>
          <a:solidFill>
            <a:srgbClr val="D24726">
              <a:alpha val="69804"/>
            </a:srgbClr>
          </a:solidFill>
        </p:spPr>
        <p:txBody>
          <a:bodyPr>
            <a:normAutofit fontScale="55000" lnSpcReduction="20000"/>
          </a:bodyPr>
          <a:lstStyle/>
          <a:p>
            <a:r>
              <a:rPr lang="uk-UA" dirty="0">
                <a:solidFill>
                  <a:schemeClr val="bg1"/>
                </a:solidFill>
              </a:rPr>
              <a:t>Загальною мірою вартості може бути лише один метал, що фактично й </a:t>
            </a:r>
            <a:r>
              <a:rPr lang="uk-UA" dirty="0" err="1" smtClean="0">
                <a:solidFill>
                  <a:schemeClr val="bg1"/>
                </a:solidFill>
              </a:rPr>
              <a:t>відбу-валося</a:t>
            </a:r>
            <a:r>
              <a:rPr lang="uk-UA" dirty="0">
                <a:solidFill>
                  <a:schemeClr val="bg1"/>
                </a:solidFill>
              </a:rPr>
              <a:t>. З розвитком капіталізму роль повноцінних грошей в обігу дедалі </a:t>
            </a:r>
            <a:r>
              <a:rPr lang="uk-UA" dirty="0" err="1" smtClean="0">
                <a:solidFill>
                  <a:schemeClr val="bg1"/>
                </a:solidFill>
              </a:rPr>
              <a:t>часті-ше</a:t>
            </a:r>
            <a:r>
              <a:rPr lang="uk-UA" dirty="0" smtClean="0">
                <a:solidFill>
                  <a:schemeClr val="bg1"/>
                </a:solidFill>
              </a:rPr>
              <a:t> </a:t>
            </a:r>
            <a:r>
              <a:rPr lang="uk-UA" dirty="0">
                <a:solidFill>
                  <a:schemeClr val="bg1"/>
                </a:solidFill>
              </a:rPr>
              <a:t>виконували кредитні гроші та безготівкові розрахунки.</a:t>
            </a:r>
            <a:r>
              <a:rPr lang="uk-UA" dirty="0" smtClean="0">
                <a:solidFill>
                  <a:schemeClr val="bg1"/>
                </a:solidFill>
              </a:rPr>
              <a:t/>
            </a:r>
            <a:br>
              <a:rPr lang="uk-UA" dirty="0" smtClean="0">
                <a:solidFill>
                  <a:schemeClr val="bg1"/>
                </a:solidFill>
              </a:rPr>
            </a:br>
            <a:r>
              <a:rPr lang="uk-UA" dirty="0">
                <a:solidFill>
                  <a:schemeClr val="bg1"/>
                </a:solidFill>
              </a:rPr>
              <a:t>На початку другої половини </a:t>
            </a:r>
            <a:r>
              <a:rPr lang="en-US" dirty="0">
                <a:solidFill>
                  <a:schemeClr val="bg1"/>
                </a:solidFill>
              </a:rPr>
              <a:t>XIX </a:t>
            </a:r>
            <a:r>
              <a:rPr lang="uk-UA" dirty="0">
                <a:solidFill>
                  <a:schemeClr val="bg1"/>
                </a:solidFill>
              </a:rPr>
              <a:t>ст. кілька європейських країн (Франція, </a:t>
            </a:r>
            <a:r>
              <a:rPr lang="uk-UA" dirty="0" err="1" smtClean="0">
                <a:solidFill>
                  <a:schemeClr val="bg1"/>
                </a:solidFill>
              </a:rPr>
              <a:t>Бель-гія</a:t>
            </a:r>
            <a:r>
              <a:rPr lang="uk-UA" dirty="0">
                <a:solidFill>
                  <a:schemeClr val="bg1"/>
                </a:solidFill>
              </a:rPr>
              <a:t>, Італія та Швейцарія) вдалися до спроби зберегти біметалізм, уклавши на конференції 1865 р. міжнародну угоду - так званий </a:t>
            </a:r>
            <a:r>
              <a:rPr lang="uk-UA" dirty="0" smtClean="0">
                <a:solidFill>
                  <a:schemeClr val="bg1"/>
                </a:solidFill>
              </a:rPr>
              <a:t>Латинський монетний союз. </a:t>
            </a:r>
            <a:r>
              <a:rPr lang="uk-UA" dirty="0">
                <a:solidFill>
                  <a:schemeClr val="bg1"/>
                </a:solidFill>
              </a:rPr>
              <a:t>Це була перша спроба міждержавного регулювання грошових систем. На території країн Латинського монетного союзу зберігалося вільне </a:t>
            </a:r>
            <a:r>
              <a:rPr lang="uk-UA" dirty="0" err="1" smtClean="0">
                <a:solidFill>
                  <a:schemeClr val="bg1"/>
                </a:solidFill>
              </a:rPr>
              <a:t>карбува-ння</a:t>
            </a:r>
            <a:r>
              <a:rPr lang="uk-UA" dirty="0" smtClean="0">
                <a:solidFill>
                  <a:schemeClr val="bg1"/>
                </a:solidFill>
              </a:rPr>
              <a:t> </a:t>
            </a:r>
            <a:r>
              <a:rPr lang="uk-UA" dirty="0">
                <a:solidFill>
                  <a:schemeClr val="bg1"/>
                </a:solidFill>
              </a:rPr>
              <a:t>монет із золота та срібла при підтриманні твердого співвідношення між золотими та срібними монетами </a:t>
            </a:r>
            <a:r>
              <a:rPr lang="uk-UA" dirty="0">
                <a:solidFill>
                  <a:srgbClr val="0072C6"/>
                </a:solidFill>
              </a:rPr>
              <a:t>(1:15,5), </a:t>
            </a:r>
            <a:r>
              <a:rPr lang="uk-UA" dirty="0">
                <a:solidFill>
                  <a:schemeClr val="bg1"/>
                </a:solidFill>
              </a:rPr>
              <a:t>однаковий металевий вміст (вага та проба) грошових одиниць, вільний обіг монет одних країн-членів на </a:t>
            </a:r>
            <a:r>
              <a:rPr lang="uk-UA" dirty="0" err="1" smtClean="0">
                <a:solidFill>
                  <a:schemeClr val="bg1"/>
                </a:solidFill>
              </a:rPr>
              <a:t>терито-ріях</a:t>
            </a:r>
            <a:r>
              <a:rPr lang="uk-UA" dirty="0" smtClean="0">
                <a:solidFill>
                  <a:schemeClr val="bg1"/>
                </a:solidFill>
              </a:rPr>
              <a:t> інших</a:t>
            </a:r>
            <a:r>
              <a:rPr lang="uk-UA" dirty="0">
                <a:solidFill>
                  <a:schemeClr val="bg1"/>
                </a:solidFill>
              </a:rPr>
              <a:t>. Такий блок мав зміцнити позиції країн-членів відносно інших </a:t>
            </a:r>
            <a:r>
              <a:rPr lang="uk-UA" dirty="0" err="1" smtClean="0">
                <a:solidFill>
                  <a:schemeClr val="bg1"/>
                </a:solidFill>
              </a:rPr>
              <a:t>євро-пейських</a:t>
            </a:r>
            <a:r>
              <a:rPr lang="uk-UA" dirty="0" smtClean="0">
                <a:solidFill>
                  <a:schemeClr val="bg1"/>
                </a:solidFill>
              </a:rPr>
              <a:t> </a:t>
            </a:r>
            <a:r>
              <a:rPr lang="uk-UA" dirty="0">
                <a:solidFill>
                  <a:schemeClr val="bg1"/>
                </a:solidFill>
              </a:rPr>
              <a:t>країн, передусім Великобританії та Німеччини. Але цей союз </a:t>
            </a:r>
            <a:r>
              <a:rPr lang="uk-UA" dirty="0" err="1" smtClean="0">
                <a:solidFill>
                  <a:schemeClr val="bg1"/>
                </a:solidFill>
              </a:rPr>
              <a:t>про-існував</a:t>
            </a:r>
            <a:r>
              <a:rPr lang="uk-UA" dirty="0" smtClean="0">
                <a:solidFill>
                  <a:schemeClr val="bg1"/>
                </a:solidFill>
              </a:rPr>
              <a:t> </a:t>
            </a:r>
            <a:r>
              <a:rPr lang="uk-UA" dirty="0">
                <a:solidFill>
                  <a:schemeClr val="bg1"/>
                </a:solidFill>
              </a:rPr>
              <a:t>недовго. Знецінення срібла наприкінці </a:t>
            </a:r>
            <a:r>
              <a:rPr lang="en-US" dirty="0">
                <a:solidFill>
                  <a:schemeClr val="bg1"/>
                </a:solidFill>
              </a:rPr>
              <a:t>XIX </a:t>
            </a:r>
            <a:r>
              <a:rPr lang="uk-UA" dirty="0">
                <a:solidFill>
                  <a:schemeClr val="bg1"/>
                </a:solidFill>
              </a:rPr>
              <a:t>ст. через здешевлення його виробництва призвело до того, що фактичне ринкове співвідношення золотих та срібних монет становило </a:t>
            </a:r>
            <a:r>
              <a:rPr lang="uk-UA" dirty="0">
                <a:solidFill>
                  <a:srgbClr val="0072C6"/>
                </a:solidFill>
              </a:rPr>
              <a:t>1:20, 1:22</a:t>
            </a:r>
            <a:r>
              <a:rPr lang="uk-UA" dirty="0">
                <a:solidFill>
                  <a:schemeClr val="bg1"/>
                </a:solidFill>
              </a:rPr>
              <a:t>. Як наслідок, недооцінені за законом </a:t>
            </a:r>
            <a:r>
              <a:rPr lang="uk-UA" dirty="0" err="1" smtClean="0">
                <a:solidFill>
                  <a:schemeClr val="bg1"/>
                </a:solidFill>
              </a:rPr>
              <a:t>зо-лоті</a:t>
            </a:r>
            <a:r>
              <a:rPr lang="uk-UA" dirty="0" smtClean="0">
                <a:solidFill>
                  <a:schemeClr val="bg1"/>
                </a:solidFill>
              </a:rPr>
              <a:t> </a:t>
            </a:r>
            <a:r>
              <a:rPr lang="uk-UA" dirty="0">
                <a:solidFill>
                  <a:schemeClr val="bg1"/>
                </a:solidFill>
              </a:rPr>
              <a:t>монети почали виходити зі сфери обігу до скарбів. Урешті-решт це </a:t>
            </a:r>
            <a:r>
              <a:rPr lang="uk-UA" dirty="0" err="1" smtClean="0">
                <a:solidFill>
                  <a:schemeClr val="bg1"/>
                </a:solidFill>
              </a:rPr>
              <a:t>спри-чинило</a:t>
            </a:r>
            <a:r>
              <a:rPr lang="uk-UA" dirty="0" smtClean="0">
                <a:solidFill>
                  <a:schemeClr val="bg1"/>
                </a:solidFill>
              </a:rPr>
              <a:t> </a:t>
            </a:r>
            <a:r>
              <a:rPr lang="uk-UA" dirty="0">
                <a:solidFill>
                  <a:schemeClr val="bg1"/>
                </a:solidFill>
              </a:rPr>
              <a:t>розпад Латинського монетного союзу. У 1878 р. вільне карбування срібла у країнах союзу було заборонено і всі ці країни перейшли до золотого монометалізму.</a:t>
            </a:r>
          </a:p>
        </p:txBody>
      </p:sp>
      <p:pic>
        <p:nvPicPr>
          <p:cNvPr id="4" name="Рисунок 3" descr="flag_of_france_0.preview.gif"/>
          <p:cNvPicPr>
            <a:picLocks noChangeAspect="1"/>
          </p:cNvPicPr>
          <p:nvPr/>
        </p:nvPicPr>
        <p:blipFill>
          <a:blip r:embed="rId3" cstate="print"/>
          <a:stretch>
            <a:fillRect/>
          </a:stretch>
        </p:blipFill>
        <p:spPr>
          <a:xfrm>
            <a:off x="395536" y="4941168"/>
            <a:ext cx="1959429" cy="1296144"/>
          </a:xfrm>
          <a:prstGeom prst="rect">
            <a:avLst/>
          </a:prstGeom>
        </p:spPr>
      </p:pic>
      <p:pic>
        <p:nvPicPr>
          <p:cNvPr id="5" name="Рисунок 4" descr="belgium-flag.jpg"/>
          <p:cNvPicPr>
            <a:picLocks noChangeAspect="1"/>
          </p:cNvPicPr>
          <p:nvPr/>
        </p:nvPicPr>
        <p:blipFill>
          <a:blip r:embed="rId4" cstate="print"/>
          <a:stretch>
            <a:fillRect/>
          </a:stretch>
        </p:blipFill>
        <p:spPr>
          <a:xfrm>
            <a:off x="2411760" y="4941168"/>
            <a:ext cx="1944216" cy="1317050"/>
          </a:xfrm>
          <a:prstGeom prst="rect">
            <a:avLst/>
          </a:prstGeom>
        </p:spPr>
      </p:pic>
      <p:pic>
        <p:nvPicPr>
          <p:cNvPr id="6" name="Рисунок 5" descr="Italy_flag_(1).gif"/>
          <p:cNvPicPr>
            <a:picLocks noChangeAspect="1"/>
          </p:cNvPicPr>
          <p:nvPr/>
        </p:nvPicPr>
        <p:blipFill>
          <a:blip r:embed="rId5" cstate="print"/>
          <a:stretch>
            <a:fillRect/>
          </a:stretch>
        </p:blipFill>
        <p:spPr>
          <a:xfrm>
            <a:off x="4427984" y="4941168"/>
            <a:ext cx="2016224" cy="1344149"/>
          </a:xfrm>
          <a:prstGeom prst="rect">
            <a:avLst/>
          </a:prstGeom>
        </p:spPr>
      </p:pic>
      <p:pic>
        <p:nvPicPr>
          <p:cNvPr id="7" name="Рисунок 6" descr="switzerland-flag.jpg"/>
          <p:cNvPicPr>
            <a:picLocks noChangeAspect="1"/>
          </p:cNvPicPr>
          <p:nvPr/>
        </p:nvPicPr>
        <p:blipFill>
          <a:blip r:embed="rId6" cstate="print"/>
          <a:stretch>
            <a:fillRect/>
          </a:stretch>
        </p:blipFill>
        <p:spPr>
          <a:xfrm>
            <a:off x="6516216" y="4941168"/>
            <a:ext cx="2088232" cy="13501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8000" r="-38000"/>
          </a:stretch>
        </a:blipFill>
        <a:effectLst/>
      </p:bgPr>
    </p:bg>
    <p:spTree>
      <p:nvGrpSpPr>
        <p:cNvPr id="1" name=""/>
        <p:cNvGrpSpPr/>
        <p:nvPr/>
      </p:nvGrpSpPr>
      <p:grpSpPr>
        <a:xfrm>
          <a:off x="0" y="0"/>
          <a:ext cx="0" cy="0"/>
          <a:chOff x="0" y="0"/>
          <a:chExt cx="0" cy="0"/>
        </a:xfrm>
      </p:grpSpPr>
      <p:sp>
        <p:nvSpPr>
          <p:cNvPr id="4" name="TextBox 3"/>
          <p:cNvSpPr txBox="1"/>
          <p:nvPr/>
        </p:nvSpPr>
        <p:spPr>
          <a:xfrm>
            <a:off x="2411760" y="5013176"/>
            <a:ext cx="4896544" cy="1569660"/>
          </a:xfrm>
          <a:prstGeom prst="rect">
            <a:avLst/>
          </a:prstGeom>
          <a:solidFill>
            <a:srgbClr val="008A17"/>
          </a:solidFill>
        </p:spPr>
        <p:txBody>
          <a:bodyPr wrap="square" rtlCol="0">
            <a:spAutoFit/>
          </a:bodyPr>
          <a:lstStyle/>
          <a:p>
            <a:pPr algn="ctr"/>
            <a:r>
              <a:rPr lang="uk-UA" sz="4800" dirty="0" smtClean="0">
                <a:solidFill>
                  <a:schemeClr val="bg1"/>
                </a:solidFill>
              </a:rPr>
              <a:t>Латинський Монетний Союз</a:t>
            </a:r>
            <a:endParaRPr lang="uk-UA" sz="4800"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1376</TotalTime>
  <Words>4620</Words>
  <Application>Microsoft Office PowerPoint</Application>
  <PresentationFormat>Экран (4:3)</PresentationFormat>
  <Paragraphs>148</Paragraphs>
  <Slides>69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69</vt:i4>
      </vt:variant>
    </vt:vector>
  </HeadingPairs>
  <TitlesOfParts>
    <vt:vector size="70" baseType="lpstr">
      <vt:lpstr>Тема Office</vt:lpstr>
      <vt:lpstr>Грошові системи зарубіжних країн</vt:lpstr>
      <vt:lpstr>План</vt:lpstr>
      <vt:lpstr>Основні етапи розвитку</vt:lpstr>
      <vt:lpstr>Металеві грошові системи виступали у формах біметалізму та монометалізму.</vt:lpstr>
      <vt:lpstr>Слайд 5</vt:lpstr>
      <vt:lpstr>Слайд 6</vt:lpstr>
      <vt:lpstr>Слайд 7</vt:lpstr>
      <vt:lpstr>Слайд 8</vt:lpstr>
      <vt:lpstr>Слайд 9</vt:lpstr>
      <vt:lpstr>Слайд 10</vt:lpstr>
      <vt:lpstr>Слайд 11</vt:lpstr>
      <vt:lpstr>Слайд 12</vt:lpstr>
      <vt:lpstr>Класичною формою вважається золотомонетний стандарт, за якого:</vt:lpstr>
      <vt:lpstr>Рівновага підтримувалася через суворий контроль з боку центрального емісійного банку. Залежно від установленого законодавством порядку забезпечення банкнот золотом існувало кілька систем банкнотної емісії.</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Грошова система  США</vt:lpstr>
      <vt:lpstr>У 18 ст. грошовий обіг на американському континенті обслуговувався англійськими фунтами стерлінгів та іспанськими срібними доларами. В 1785 році конгрес США визначив національною грошовою одиницею долар, який містив 24.34 гр. срібла, а в 1792 році прийняв закон, згідно якого в країні офіційно вводилась біметалева система подвійної валюти</vt:lpstr>
      <vt:lpstr>Слайд 27</vt:lpstr>
      <vt:lpstr>Слайд 28</vt:lpstr>
      <vt:lpstr>1866 Банкноти Сполучених штатів обкладаються непідйомним 10-ти відсотковим податком.</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В перші повоєнні роки на долю США припадало:</vt:lpstr>
      <vt:lpstr>Слайд 44</vt:lpstr>
      <vt:lpstr>Слайд 45</vt:lpstr>
      <vt:lpstr> Динамка курсу долара США.</vt:lpstr>
      <vt:lpstr>Слайд 47</vt:lpstr>
      <vt:lpstr>Слайд 48</vt:lpstr>
      <vt:lpstr>Слайд 49</vt:lpstr>
      <vt:lpstr>Слайд 50</vt:lpstr>
      <vt:lpstr>Слайд 51</vt:lpstr>
      <vt:lpstr>Грошова система Німеччини</vt:lpstr>
      <vt:lpstr>Слайд 53</vt:lpstr>
      <vt:lpstr>Слайд 54</vt:lpstr>
      <vt:lpstr>Слайд 55</vt:lpstr>
      <vt:lpstr>Слайд 56</vt:lpstr>
      <vt:lpstr>Слайд 57</vt:lpstr>
      <vt:lpstr>50 рейхсмарок</vt:lpstr>
      <vt:lpstr>20 рейхсмарок</vt:lpstr>
      <vt:lpstr>5 рейхсмарок</vt:lpstr>
      <vt:lpstr>100 рейхсмарок</vt:lpstr>
      <vt:lpstr>Слайд 62</vt:lpstr>
      <vt:lpstr>Слайд 63</vt:lpstr>
      <vt:lpstr>Продовольчі картки</vt:lpstr>
      <vt:lpstr>Слайд 65</vt:lpstr>
      <vt:lpstr>Слайд 66</vt:lpstr>
      <vt:lpstr>Слайд 67</vt:lpstr>
      <vt:lpstr>Слайд 68</vt:lpstr>
      <vt:lpstr>Слайд 69</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Грошові системи зарубіжних країн</dc:title>
  <dc:creator>Галюк</dc:creator>
  <cp:lastModifiedBy>Галюк</cp:lastModifiedBy>
  <cp:revision>83</cp:revision>
  <dcterms:created xsi:type="dcterms:W3CDTF">2013-09-28T12:38:50Z</dcterms:created>
  <dcterms:modified xsi:type="dcterms:W3CDTF">2013-10-05T19:03:19Z</dcterms:modified>
</cp:coreProperties>
</file>