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5D40D-A026-41D1-80E3-DEDA49D47ADC}" type="datetimeFigureOut">
              <a:rPr lang="ru-RU"/>
              <a:pPr>
                <a:defRPr/>
              </a:pPr>
              <a:t>23.01.2014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17DA0-190C-4717-9FB1-F60AEF49AE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6F967-49F2-4BF1-B508-B137E1BDB997}" type="datetimeFigureOut">
              <a:rPr lang="ru-RU"/>
              <a:pPr>
                <a:defRPr/>
              </a:pPr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ED324-82F7-4134-BB93-1A16792F50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F4822-AE3B-4692-A45F-8B2E0184378B}" type="datetimeFigureOut">
              <a:rPr lang="ru-RU"/>
              <a:pPr>
                <a:defRPr/>
              </a:pPr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08FCC-5D95-4D85-BEEA-51216A49A0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4C57A-CCB1-409E-87E1-FA3E00B4C6AD}" type="datetimeFigureOut">
              <a:rPr lang="ru-RU"/>
              <a:pPr>
                <a:defRPr/>
              </a:pPr>
              <a:t>23.01.2014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85736-D3E0-44A1-942C-85C131BDA7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E80EE-4109-41BD-9037-6B6A4AAB03D8}" type="datetimeFigureOut">
              <a:rPr lang="ru-RU"/>
              <a:pPr>
                <a:defRPr/>
              </a:pPr>
              <a:t>23.01.2014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635CF-88C3-432A-A2A3-05B9238424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83577-2E3A-4BB1-90C8-9239F8C0A671}" type="datetimeFigureOut">
              <a:rPr lang="ru-RU"/>
              <a:pPr>
                <a:defRPr/>
              </a:pPr>
              <a:t>23.01.2014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95EB9-D5D6-4334-B3A4-0D75F95557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FD1AE-7667-4936-9F00-2FE36D4BDB06}" type="datetimeFigureOut">
              <a:rPr lang="ru-RU"/>
              <a:pPr>
                <a:defRPr/>
              </a:pPr>
              <a:t>23.01.2014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3B4A2-CB5E-472F-9A8A-31DA279F42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5B94D-444A-45D7-8F92-D45FBF11589F}" type="datetimeFigureOut">
              <a:rPr lang="ru-RU"/>
              <a:pPr>
                <a:defRPr/>
              </a:pPr>
              <a:t>23.01.2014</a:t>
            </a:fld>
            <a:endParaRPr lang="ru-RU"/>
          </a:p>
        </p:txBody>
      </p:sp>
      <p:sp>
        <p:nvSpPr>
          <p:cNvPr id="4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7FB27-B853-45FB-AAAB-4022DAB71A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A401A-EAD2-402D-A8F2-231C14962AAA}" type="datetimeFigureOut">
              <a:rPr lang="ru-RU"/>
              <a:pPr>
                <a:defRPr/>
              </a:pPr>
              <a:t>23.01.2014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555F4-2BD8-4F5A-AFC8-CDF84A33BE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63160-59A1-4479-86C9-3BC9EAEF17EB}" type="datetimeFigureOut">
              <a:rPr lang="ru-RU"/>
              <a:pPr>
                <a:defRPr/>
              </a:pPr>
              <a:t>23.01.2014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0AA56-BBF4-41F1-83CB-6C509C2C55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40ED0-BE04-4D39-8C8D-1DEB15CA809D}" type="datetimeFigureOut">
              <a:rPr lang="ru-RU"/>
              <a:pPr>
                <a:defRPr/>
              </a:pPr>
              <a:t>23.01.2014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D5FE0-B4A6-428E-B47B-E84C91690D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E6A779-BE6C-4FF4-B3BB-2E0E2D1418C2}" type="datetimeFigureOut">
              <a:rPr lang="ru-RU"/>
              <a:pPr>
                <a:defRPr/>
              </a:pPr>
              <a:t>23.01.2014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FCA73D-6808-4A93-9362-BE2BEC6A1E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ZasRNB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1643050"/>
            <a:ext cx="6286543" cy="471490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8458200" cy="1222375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Повноваження</a:t>
            </a:r>
            <a:r>
              <a:rPr lang="ru-RU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президента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86446" y="4714884"/>
            <a:ext cx="3357554" cy="1928826"/>
          </a:xfrm>
        </p:spPr>
        <p:txBody>
          <a:bodyPr/>
          <a:lstStyle/>
          <a:p>
            <a:pPr algn="r"/>
            <a:r>
              <a:rPr lang="uk-UA" dirty="0" smtClean="0"/>
              <a:t>Підготувала:</a:t>
            </a:r>
          </a:p>
          <a:p>
            <a:pPr algn="r"/>
            <a:r>
              <a:rPr lang="uk-UA" dirty="0" smtClean="0"/>
              <a:t>Учениця 10 класу</a:t>
            </a:r>
          </a:p>
          <a:p>
            <a:pPr algn="r"/>
            <a:r>
              <a:rPr lang="uk-UA" dirty="0" smtClean="0"/>
              <a:t>Черкаської ЗОШ І-ІІІ ст.</a:t>
            </a:r>
          </a:p>
          <a:p>
            <a:pPr algn="r"/>
            <a:r>
              <a:rPr lang="uk-UA" dirty="0" err="1" smtClean="0"/>
              <a:t>Колпакчі</a:t>
            </a:r>
            <a:r>
              <a:rPr lang="uk-UA" dirty="0" smtClean="0"/>
              <a:t> Яна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359562447-913.jpg"/>
          <p:cNvPicPr>
            <a:picLocks noChangeAspect="1"/>
          </p:cNvPicPr>
          <p:nvPr/>
        </p:nvPicPr>
        <p:blipFill>
          <a:blip r:embed="rId2"/>
          <a:srcRect l="8282" r="12738"/>
          <a:stretch>
            <a:fillRect/>
          </a:stretch>
        </p:blipFill>
        <p:spPr>
          <a:xfrm>
            <a:off x="6572264" y="3071810"/>
            <a:ext cx="2571736" cy="2604935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329642" cy="4500594"/>
          </a:xfrm>
        </p:spPr>
        <p:txBody>
          <a:bodyPr/>
          <a:lstStyle/>
          <a:p>
            <a:r>
              <a:rPr lang="ru-RU" sz="2400" dirty="0" smtClean="0"/>
              <a:t>Президент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має</a:t>
            </a:r>
            <a:r>
              <a:rPr lang="ru-RU" sz="2400" dirty="0" smtClean="0"/>
              <a:t> право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</a:t>
            </a:r>
            <a:r>
              <a:rPr lang="ru-RU" sz="2400" dirty="0" err="1" smtClean="0"/>
              <a:t>звернення</a:t>
            </a:r>
            <a:r>
              <a:rPr lang="ru-RU" sz="2400" dirty="0" smtClean="0"/>
              <a:t> до </a:t>
            </a:r>
            <a:r>
              <a:rPr lang="ru-RU" sz="2400" dirty="0" err="1" smtClean="0"/>
              <a:t>Конституційного</a:t>
            </a:r>
            <a:r>
              <a:rPr lang="ru-RU" sz="2400" dirty="0" smtClean="0"/>
              <a:t> Суду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за </a:t>
            </a:r>
            <a:r>
              <a:rPr lang="ru-RU" sz="2400" dirty="0" err="1" smtClean="0"/>
              <a:t>висновком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відповідність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Конституції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чинних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міжнародних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договорів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тих </a:t>
            </a:r>
            <a:r>
              <a:rPr lang="ru-RU" sz="2400" dirty="0" err="1" smtClean="0"/>
              <a:t>міжнародних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договорів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вносяться</a:t>
            </a:r>
            <a:r>
              <a:rPr lang="ru-RU" sz="2400" dirty="0" smtClean="0"/>
              <a:t> до </a:t>
            </a:r>
            <a:r>
              <a:rPr lang="ru-RU" sz="2400" dirty="0" err="1" smtClean="0"/>
              <a:t>Верховної</a:t>
            </a:r>
            <a:r>
              <a:rPr lang="ru-RU" sz="2400" dirty="0" smtClean="0"/>
              <a:t> Ради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надання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згоди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обов'язковість</a:t>
            </a:r>
            <a:r>
              <a:rPr lang="ru-RU" sz="2400" dirty="0" smtClean="0"/>
              <a:t> (ст. 151 </a:t>
            </a:r>
            <a:r>
              <a:rPr lang="ru-RU" sz="2400" dirty="0" err="1" smtClean="0"/>
              <a:t>Конституції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).</a:t>
            </a:r>
            <a:endParaRPr lang="ru-RU" sz="2400" dirty="0"/>
          </a:p>
        </p:txBody>
      </p:sp>
      <p:pic>
        <p:nvPicPr>
          <p:cNvPr id="4" name="Рисунок 3" descr="Суд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2500306"/>
            <a:ext cx="6536541" cy="435769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500042"/>
            <a:ext cx="7929618" cy="6143668"/>
          </a:xfrm>
        </p:spPr>
        <p:txBody>
          <a:bodyPr/>
          <a:lstStyle/>
          <a:p>
            <a:r>
              <a:rPr lang="ru-RU" sz="2400" dirty="0" err="1" smtClean="0"/>
              <a:t>Однією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особливостей</a:t>
            </a:r>
            <a:r>
              <a:rPr lang="ru-RU" sz="2400" dirty="0" smtClean="0"/>
              <a:t> статусу Президента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те,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не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передавати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повноваження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іншим</a:t>
            </a:r>
            <a:r>
              <a:rPr lang="ru-RU" sz="2400" dirty="0" smtClean="0"/>
              <a:t> особам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органам.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важливою</a:t>
            </a:r>
            <a:r>
              <a:rPr lang="ru-RU" sz="2400" dirty="0" smtClean="0"/>
              <a:t> </a:t>
            </a:r>
            <a:r>
              <a:rPr lang="ru-RU" sz="2400" dirty="0" err="1" smtClean="0"/>
              <a:t>гарантією</a:t>
            </a:r>
            <a:r>
              <a:rPr lang="ru-RU" sz="2400" dirty="0" smtClean="0"/>
              <a:t> як статусу Президента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, так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конституційного</a:t>
            </a:r>
            <a:r>
              <a:rPr lang="ru-RU" sz="2400" dirty="0" smtClean="0"/>
              <a:t> ладу </a:t>
            </a:r>
            <a:r>
              <a:rPr lang="ru-RU" sz="2400" dirty="0" err="1" smtClean="0"/>
              <a:t>загалом</a:t>
            </a:r>
            <a:r>
              <a:rPr lang="ru-RU" sz="2400" dirty="0" smtClean="0"/>
              <a:t>. </a:t>
            </a:r>
            <a:endParaRPr lang="ru-RU" sz="2400" dirty="0" smtClean="0"/>
          </a:p>
          <a:p>
            <a:r>
              <a:rPr lang="ru-RU" sz="2400" dirty="0" smtClean="0"/>
              <a:t>Для </a:t>
            </a:r>
            <a:r>
              <a:rPr lang="ru-RU" sz="2400" dirty="0" err="1" smtClean="0"/>
              <a:t>здійснення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своїх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повноважень</a:t>
            </a:r>
            <a:r>
              <a:rPr lang="ru-RU" sz="2400" dirty="0" smtClean="0"/>
              <a:t> Президент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в межах </a:t>
            </a:r>
            <a:r>
              <a:rPr lang="ru-RU" sz="2400" dirty="0" err="1" smtClean="0"/>
              <a:t>коштів</a:t>
            </a:r>
            <a:r>
              <a:rPr lang="ru-RU" sz="2400" dirty="0" smtClean="0"/>
              <a:t>, </a:t>
            </a:r>
            <a:r>
              <a:rPr lang="ru-RU" sz="2400" dirty="0" err="1" smtClean="0"/>
              <a:t>передбачених</a:t>
            </a:r>
            <a:r>
              <a:rPr lang="ru-RU" sz="2400" dirty="0" smtClean="0"/>
              <a:t> у Державному </a:t>
            </a:r>
            <a:r>
              <a:rPr lang="ru-RU" sz="2400" dirty="0" err="1" smtClean="0"/>
              <a:t>бюджеті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, </a:t>
            </a:r>
            <a:r>
              <a:rPr lang="ru-RU" sz="2400" dirty="0" err="1" smtClean="0"/>
              <a:t>створює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консультативні</a:t>
            </a:r>
            <a:r>
              <a:rPr lang="ru-RU" sz="2400" dirty="0" smtClean="0"/>
              <a:t>, </a:t>
            </a:r>
            <a:r>
              <a:rPr lang="ru-RU" sz="2400" dirty="0" err="1" smtClean="0"/>
              <a:t>дорадчі</a:t>
            </a:r>
            <a:r>
              <a:rPr lang="ru-RU" sz="2400" dirty="0" smtClean="0"/>
              <a:t> та </a:t>
            </a:r>
            <a:r>
              <a:rPr lang="ru-RU" sz="2400" dirty="0" err="1" smtClean="0"/>
              <a:t>інші</a:t>
            </a:r>
            <a:r>
              <a:rPr lang="ru-RU" sz="2400" dirty="0" smtClean="0"/>
              <a:t> </a:t>
            </a:r>
            <a:r>
              <a:rPr lang="ru-RU" sz="2400" dirty="0" err="1" smtClean="0"/>
              <a:t>допоміжні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служби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Рисунок 3" descr="127283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3571876"/>
            <a:ext cx="4101823" cy="307181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357166"/>
            <a:ext cx="8686800" cy="8382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40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Висновки:</a:t>
            </a:r>
            <a:endParaRPr lang="ru-RU" sz="4000" b="1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686800" cy="4525962"/>
          </a:xfrm>
        </p:spPr>
        <p:txBody>
          <a:bodyPr/>
          <a:lstStyle/>
          <a:p>
            <a:r>
              <a:rPr lang="ru-RU" dirty="0" smtClean="0"/>
              <a:t>   </a:t>
            </a:r>
            <a:r>
              <a:rPr lang="ru-RU" sz="2400" dirty="0" smtClean="0"/>
              <a:t>В </a:t>
            </a:r>
            <a:r>
              <a:rPr lang="ru-RU" sz="2400" dirty="0" err="1" smtClean="0"/>
              <a:t>якості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висновку</a:t>
            </a:r>
            <a:r>
              <a:rPr lang="ru-RU" sz="2400" dirty="0" smtClean="0"/>
              <a:t> по </a:t>
            </a:r>
            <a:r>
              <a:rPr lang="ru-RU" sz="2400" dirty="0" err="1" smtClean="0"/>
              <a:t>роботі</a:t>
            </a:r>
            <a:r>
              <a:rPr lang="ru-RU" sz="2400" dirty="0" smtClean="0"/>
              <a:t> </a:t>
            </a:r>
            <a:r>
              <a:rPr lang="ru-RU" sz="2400" dirty="0" err="1" smtClean="0"/>
              <a:t>резюмуємо</a:t>
            </a:r>
            <a:r>
              <a:rPr lang="ru-RU" sz="2400" dirty="0" smtClean="0"/>
              <a:t> </a:t>
            </a:r>
            <a:r>
              <a:rPr lang="ru-RU" sz="2400" dirty="0" err="1" smtClean="0"/>
              <a:t>основні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положення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закріплені</a:t>
            </a:r>
            <a:r>
              <a:rPr lang="ru-RU" sz="2400" dirty="0" smtClean="0"/>
              <a:t> в </a:t>
            </a:r>
            <a:r>
              <a:rPr lang="ru-RU" sz="2400" dirty="0" err="1" smtClean="0"/>
              <a:t>Конституції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щодо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повноважень</a:t>
            </a:r>
            <a:r>
              <a:rPr lang="ru-RU" sz="2400" dirty="0" smtClean="0"/>
              <a:t> Президента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Так, статус Президента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визначено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розділом</a:t>
            </a:r>
            <a:r>
              <a:rPr lang="ru-RU" sz="2400" dirty="0" smtClean="0"/>
              <a:t> V </a:t>
            </a:r>
            <a:r>
              <a:rPr lang="ru-RU" sz="2400" dirty="0" err="1" smtClean="0"/>
              <a:t>Конституції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, де </a:t>
            </a:r>
            <a:r>
              <a:rPr lang="ru-RU" sz="2400" dirty="0" err="1" smtClean="0"/>
              <a:t>сформульовані</a:t>
            </a:r>
            <a:r>
              <a:rPr lang="ru-RU" sz="2400" dirty="0" smtClean="0"/>
              <a:t> права та </a:t>
            </a:r>
            <a:r>
              <a:rPr lang="ru-RU" sz="2400" dirty="0" err="1" smtClean="0"/>
              <a:t>обов'язки</a:t>
            </a:r>
            <a:r>
              <a:rPr lang="ru-RU" sz="2400" dirty="0" smtClean="0"/>
              <a:t> Президента як </a:t>
            </a:r>
            <a:r>
              <a:rPr lang="ru-RU" sz="2400" dirty="0" err="1" smtClean="0"/>
              <a:t>глави</a:t>
            </a:r>
            <a:r>
              <a:rPr lang="ru-RU" sz="2400" dirty="0" smtClean="0"/>
              <a:t> </a:t>
            </a:r>
            <a:r>
              <a:rPr lang="ru-RU" sz="2400" dirty="0" err="1" smtClean="0"/>
              <a:t>держави</a:t>
            </a:r>
            <a:r>
              <a:rPr lang="ru-RU" sz="2400" dirty="0" smtClean="0"/>
              <a:t>, порядок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обрання</a:t>
            </a:r>
            <a:r>
              <a:rPr lang="ru-RU" sz="2400" dirty="0" smtClean="0"/>
              <a:t>, а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</a:t>
            </a:r>
            <a:r>
              <a:rPr lang="ru-RU" sz="2400" dirty="0" err="1" smtClean="0"/>
              <a:t>зміщення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поста та </a:t>
            </a:r>
            <a:r>
              <a:rPr lang="ru-RU" sz="2400" dirty="0" err="1" smtClean="0"/>
              <a:t>припинення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повноважень</a:t>
            </a:r>
            <a:r>
              <a:rPr lang="ru-RU" sz="2400" dirty="0" smtClean="0"/>
              <a:t>. Статус Президента як гаранта </a:t>
            </a:r>
            <a:r>
              <a:rPr lang="ru-RU" sz="2400" dirty="0" err="1" smtClean="0"/>
              <a:t>Конституції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покладає</a:t>
            </a:r>
            <a:r>
              <a:rPr lang="ru-RU" sz="2400" dirty="0" smtClean="0"/>
              <a:t> на </a:t>
            </a:r>
            <a:r>
              <a:rPr lang="ru-RU" sz="2400" dirty="0" err="1" smtClean="0"/>
              <a:t>нього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обов'язок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припиняти</a:t>
            </a:r>
            <a:r>
              <a:rPr lang="ru-RU" sz="2400" dirty="0" smtClean="0"/>
              <a:t> </a:t>
            </a:r>
            <a:r>
              <a:rPr lang="ru-RU" sz="2400" dirty="0" err="1" smtClean="0"/>
              <a:t>будь-які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дії</a:t>
            </a:r>
            <a:r>
              <a:rPr lang="ru-RU" sz="2400" dirty="0" smtClean="0"/>
              <a:t> </a:t>
            </a:r>
            <a:r>
              <a:rPr lang="ru-RU" sz="2400" dirty="0" err="1" smtClean="0"/>
              <a:t>законодавчої</a:t>
            </a:r>
            <a:r>
              <a:rPr lang="ru-RU" sz="2400" dirty="0" smtClean="0"/>
              <a:t>, </a:t>
            </a:r>
            <a:r>
              <a:rPr lang="ru-RU" sz="2400" dirty="0" err="1" smtClean="0"/>
              <a:t>виконавчої</a:t>
            </a:r>
            <a:r>
              <a:rPr lang="ru-RU" sz="2400" dirty="0" smtClean="0"/>
              <a:t> та </a:t>
            </a:r>
            <a:r>
              <a:rPr lang="ru-RU" sz="2400" dirty="0" err="1" smtClean="0"/>
              <a:t>судової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влади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прямо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опосередковано</a:t>
            </a:r>
            <a:r>
              <a:rPr lang="ru-RU" sz="2400" dirty="0" smtClean="0"/>
              <a:t> </a:t>
            </a:r>
            <a:r>
              <a:rPr lang="ru-RU" sz="2400" dirty="0" err="1" smtClean="0"/>
              <a:t>порушують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основний</a:t>
            </a:r>
            <a:r>
              <a:rPr lang="ru-RU" sz="2400" dirty="0" smtClean="0"/>
              <a:t> Закон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. Для </a:t>
            </a:r>
            <a:r>
              <a:rPr lang="ru-RU" sz="2400" dirty="0" err="1" smtClean="0"/>
              <a:t>виконання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цього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обов'язку</a:t>
            </a:r>
            <a:r>
              <a:rPr lang="ru-RU" sz="2400" dirty="0" smtClean="0"/>
              <a:t> Президент </a:t>
            </a:r>
            <a:r>
              <a:rPr lang="ru-RU" sz="2400" dirty="0" err="1" smtClean="0"/>
              <a:t>наділений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відповідними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повноваженнями</a:t>
            </a:r>
            <a:r>
              <a:rPr lang="ru-RU" sz="24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214554"/>
            <a:ext cx="6929486" cy="1428760"/>
          </a:xfrm>
          <a:scene3d>
            <a:camera prst="orthographicFront"/>
            <a:lightRig rig="threePt" dir="t">
              <a:rot lat="0" lon="0" rev="4200000"/>
            </a:lightRig>
          </a:scene3d>
          <a:sp3d prstMaterial="matte">
            <a:bevelT w="114300"/>
          </a:sp3d>
        </p:spPr>
        <p:txBody>
          <a:bodyPr>
            <a:noAutofit/>
            <a:sp3d prstMaterial="dkEdge">
              <a:bevelT w="95250" h="114300"/>
            </a:sp3d>
          </a:bodyPr>
          <a:lstStyle/>
          <a:p>
            <a:pPr algn="ctr"/>
            <a:r>
              <a:rPr lang="uk-UA" sz="8000" dirty="0" smtClean="0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46000">
                      <a:srgbClr val="005CBF"/>
                    </a:gs>
                    <a:gs pos="46000">
                      <a:srgbClr val="005CBF"/>
                    </a:gs>
                    <a:gs pos="46000">
                      <a:srgbClr val="005CBF"/>
                    </a:gs>
                    <a:gs pos="46000">
                      <a:srgbClr val="005CBF"/>
                    </a:gs>
                    <a:gs pos="46000">
                      <a:srgbClr val="005CBF"/>
                    </a:gs>
                  </a:gsLst>
                  <a:lin ang="16200000" scaled="1"/>
                  <a:tileRect/>
                </a:gradFill>
              </a:rPr>
              <a:t>Дякую за увагу!</a:t>
            </a:r>
            <a:endParaRPr lang="ru-RU" sz="8000" dirty="0">
              <a:gradFill flip="none" rotWithShape="1">
                <a:gsLst>
                  <a:gs pos="0">
                    <a:srgbClr val="03D4A8"/>
                  </a:gs>
                  <a:gs pos="25000">
                    <a:srgbClr val="21D6E0"/>
                  </a:gs>
                  <a:gs pos="75000">
                    <a:srgbClr val="0087E6"/>
                  </a:gs>
                  <a:gs pos="46000">
                    <a:srgbClr val="005CBF"/>
                  </a:gs>
                  <a:gs pos="46000">
                    <a:srgbClr val="005CBF"/>
                  </a:gs>
                  <a:gs pos="46000">
                    <a:srgbClr val="005CBF"/>
                  </a:gs>
                  <a:gs pos="46000">
                    <a:srgbClr val="005CBF"/>
                  </a:gs>
                  <a:gs pos="46000">
                    <a:srgbClr val="005CBF"/>
                  </a:gs>
                </a:gsLst>
                <a:lin ang="16200000" scaled="1"/>
                <a:tileRect/>
              </a:gra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136964413748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32" y="3000372"/>
            <a:ext cx="3714776" cy="3552381"/>
          </a:xfrm>
        </p:spPr>
      </p:pic>
      <p:sp>
        <p:nvSpPr>
          <p:cNvPr id="5" name="Волна 4"/>
          <p:cNvSpPr/>
          <p:nvPr/>
        </p:nvSpPr>
        <p:spPr>
          <a:xfrm>
            <a:off x="642910" y="0"/>
            <a:ext cx="8143932" cy="3429024"/>
          </a:xfrm>
          <a:prstGeom prst="wave">
            <a:avLst>
              <a:gd name="adj1" fmla="val 12500"/>
              <a:gd name="adj2" fmla="val -1242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Основні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функції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повноваження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Президента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України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визначаються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Конституцією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України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За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Конституцією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України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Президент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України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є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главою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держави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виступає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її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імені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Він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є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гарантом державного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суверенітету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територіальної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цілісності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України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додержання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Конституції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України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прав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свобод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людини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громадянина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Президент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України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забезпечує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державну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незалежність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національну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безпеку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правонаступництво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держави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72066" y="2714620"/>
            <a:ext cx="3244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(</a:t>
            </a:r>
            <a:r>
              <a:rPr lang="ru-RU" dirty="0" err="1" smtClean="0"/>
              <a:t>статті</a:t>
            </a:r>
            <a:r>
              <a:rPr lang="ru-RU" dirty="0" smtClean="0"/>
              <a:t>. 102,106 </a:t>
            </a:r>
            <a:r>
              <a:rPr lang="ru-RU" dirty="0" err="1" smtClean="0"/>
              <a:t>Конституції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8" y="4429132"/>
            <a:ext cx="4143372" cy="2446064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42852"/>
            <a:ext cx="8143932" cy="6286544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    Одними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пріоритетних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повноважень</a:t>
            </a:r>
            <a:r>
              <a:rPr lang="ru-RU" sz="2400" dirty="0" smtClean="0"/>
              <a:t> </a:t>
            </a:r>
            <a:r>
              <a:rPr lang="ru-RU" sz="2400" dirty="0" smtClean="0"/>
              <a:t>Президента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у </a:t>
            </a:r>
            <a:r>
              <a:rPr lang="ru-RU" sz="2400" dirty="0" err="1" smtClean="0"/>
              <a:t>здійсненні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зазначених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функцій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повноваження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щодо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представництва</a:t>
            </a:r>
            <a:r>
              <a:rPr lang="ru-RU" sz="2400" dirty="0" smtClean="0"/>
              <a:t> </a:t>
            </a:r>
            <a:r>
              <a:rPr lang="ru-RU" sz="2400" dirty="0" err="1" smtClean="0"/>
              <a:t>держави</a:t>
            </a:r>
            <a:r>
              <a:rPr lang="ru-RU" sz="2400" dirty="0" smtClean="0"/>
              <a:t> </a:t>
            </a:r>
            <a:r>
              <a:rPr lang="ru-RU" sz="2400" dirty="0" err="1" smtClean="0"/>
              <a:t>всередині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в </a:t>
            </a:r>
            <a:r>
              <a:rPr lang="ru-RU" sz="2400" dirty="0" err="1" smtClean="0"/>
              <a:t>міжнародних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відносинах</a:t>
            </a:r>
            <a:r>
              <a:rPr lang="ru-RU" sz="24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uk-UA" sz="2000" dirty="0" smtClean="0"/>
              <a:t> </a:t>
            </a:r>
            <a:r>
              <a:rPr lang="ru-RU" sz="2000" dirty="0" smtClean="0"/>
              <a:t>Президент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має</a:t>
            </a:r>
            <a:r>
              <a:rPr lang="ru-RU" sz="2000" dirty="0" smtClean="0"/>
              <a:t> право </a:t>
            </a:r>
            <a:r>
              <a:rPr lang="ru-RU" sz="2000" dirty="0" err="1" smtClean="0"/>
              <a:t>звертатися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посланнями</a:t>
            </a:r>
            <a:r>
              <a:rPr lang="ru-RU" sz="2000" dirty="0" smtClean="0"/>
              <a:t> до народу та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щорічними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позачерговими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посланнями</a:t>
            </a:r>
            <a:r>
              <a:rPr lang="ru-RU" sz="2000" dirty="0" smtClean="0"/>
              <a:t> до </a:t>
            </a:r>
            <a:r>
              <a:rPr lang="ru-RU" sz="2000" dirty="0" err="1" smtClean="0"/>
              <a:t>Верховної</a:t>
            </a:r>
            <a:r>
              <a:rPr lang="ru-RU" sz="2000" dirty="0" smtClean="0"/>
              <a:t> Ради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внутрішнє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зовнішнє</a:t>
            </a:r>
            <a:r>
              <a:rPr lang="ru-RU" sz="2000" dirty="0" smtClean="0"/>
              <a:t> становище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err="1" smtClean="0"/>
              <a:t>Представляє</a:t>
            </a:r>
            <a:r>
              <a:rPr lang="ru-RU" sz="2000" dirty="0" smtClean="0"/>
              <a:t> </a:t>
            </a:r>
            <a:r>
              <a:rPr lang="ru-RU" sz="2000" dirty="0" smtClean="0"/>
              <a:t>державу в </a:t>
            </a:r>
            <a:r>
              <a:rPr lang="ru-RU" sz="2000" dirty="0" err="1" smtClean="0"/>
              <a:t>міжнародних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відносинах</a:t>
            </a:r>
            <a:r>
              <a:rPr lang="ru-RU" sz="2000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err="1" smtClean="0"/>
              <a:t>Здійснює</a:t>
            </a:r>
            <a:r>
              <a:rPr lang="ru-RU" sz="2000" dirty="0" smtClean="0"/>
              <a:t> </a:t>
            </a:r>
            <a:r>
              <a:rPr lang="ru-RU" sz="2000" dirty="0" err="1" smtClean="0"/>
              <a:t>керівництво</a:t>
            </a:r>
            <a:r>
              <a:rPr lang="ru-RU" sz="2000" dirty="0" smtClean="0"/>
              <a:t> </a:t>
            </a:r>
            <a:r>
              <a:rPr lang="ru-RU" sz="2000" dirty="0" err="1" smtClean="0"/>
              <a:t>зовнішньополітичною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діяльністю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держави</a:t>
            </a:r>
            <a:r>
              <a:rPr lang="ru-RU" sz="2000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err="1" smtClean="0"/>
              <a:t>Веде</a:t>
            </a:r>
            <a:r>
              <a:rPr lang="ru-RU" sz="2000" dirty="0" smtClean="0"/>
              <a:t> </a:t>
            </a:r>
            <a:r>
              <a:rPr lang="ru-RU" sz="2000" dirty="0" smtClean="0"/>
              <a:t>переговори та </a:t>
            </a:r>
            <a:r>
              <a:rPr lang="ru-RU" sz="2000" dirty="0" err="1" smtClean="0"/>
              <a:t>укладає</a:t>
            </a:r>
            <a:r>
              <a:rPr lang="ru-RU" sz="2000" dirty="0" smtClean="0"/>
              <a:t> </a:t>
            </a:r>
            <a:r>
              <a:rPr lang="ru-RU" sz="2000" dirty="0" err="1" smtClean="0"/>
              <a:t>міжнародні</a:t>
            </a:r>
            <a:r>
              <a:rPr lang="ru-RU" sz="2000" dirty="0" smtClean="0"/>
              <a:t> договори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 </a:t>
            </a:r>
            <a:r>
              <a:rPr lang="ru-RU" sz="2000" dirty="0" err="1" smtClean="0"/>
              <a:t>Приймає</a:t>
            </a:r>
            <a:r>
              <a:rPr lang="ru-RU" sz="2000" dirty="0" smtClean="0"/>
              <a:t> </a:t>
            </a:r>
            <a:r>
              <a:rPr lang="ru-RU" sz="2000" dirty="0" err="1" smtClean="0"/>
              <a:t>рішення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визнання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іноземних</a:t>
            </a:r>
            <a:r>
              <a:rPr lang="ru-RU" sz="2000" dirty="0" smtClean="0"/>
              <a:t> </a:t>
            </a:r>
            <a:r>
              <a:rPr lang="ru-RU" sz="2000" dirty="0" smtClean="0"/>
              <a:t>держав;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err="1" smtClean="0"/>
              <a:t>Призначає</a:t>
            </a:r>
            <a:r>
              <a:rPr lang="ru-RU" sz="2000" dirty="0" smtClean="0"/>
              <a:t> </a:t>
            </a:r>
            <a:r>
              <a:rPr lang="ru-RU" sz="2000" dirty="0" smtClean="0"/>
              <a:t>та </a:t>
            </a:r>
            <a:r>
              <a:rPr lang="ru-RU" sz="2000" dirty="0" err="1" smtClean="0"/>
              <a:t>звільняє</a:t>
            </a:r>
            <a:r>
              <a:rPr lang="ru-RU" sz="2000" dirty="0" smtClean="0"/>
              <a:t> глав </a:t>
            </a:r>
            <a:r>
              <a:rPr lang="ru-RU" sz="2000" dirty="0" err="1" smtClean="0"/>
              <a:t>дипломатичних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представництв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в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державах </a:t>
            </a:r>
            <a:r>
              <a:rPr lang="ru-RU" sz="2000" dirty="0" err="1" smtClean="0"/>
              <a:t>і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міжнародних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організаціях</a:t>
            </a:r>
            <a:r>
              <a:rPr lang="ru-RU" sz="2000" dirty="0" smtClean="0"/>
              <a:t>.</a:t>
            </a:r>
            <a:endParaRPr lang="ru-RU" sz="2000" dirty="0" smtClean="0"/>
          </a:p>
          <a:p>
            <a:pPr>
              <a:buFont typeface="Wingdings" pitchFamily="2" charset="2"/>
              <a:buChar char="Ø"/>
            </a:pPr>
            <a:endParaRPr lang="ru-RU" sz="2000" dirty="0" smtClean="0"/>
          </a:p>
          <a:p>
            <a:endParaRPr lang="ru-RU" sz="2400" b="1" dirty="0" smtClean="0"/>
          </a:p>
          <a:p>
            <a:pPr marL="457200" indent="-457200">
              <a:buFont typeface="+mj-lt"/>
              <a:buAutoNum type="arabicPeriod"/>
            </a:pP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85728"/>
            <a:ext cx="8358246" cy="6000816"/>
          </a:xfrm>
        </p:spPr>
        <p:txBody>
          <a:bodyPr/>
          <a:lstStyle/>
          <a:p>
            <a:r>
              <a:rPr lang="ru-RU" sz="2000" b="1" dirty="0" smtClean="0"/>
              <a:t>Як глава </a:t>
            </a:r>
            <a:r>
              <a:rPr lang="ru-RU" sz="2000" b="1" dirty="0" err="1" smtClean="0"/>
              <a:t>держави</a:t>
            </a:r>
            <a:r>
              <a:rPr lang="ru-RU" sz="2000" b="1" dirty="0" smtClean="0"/>
              <a:t> Президент </a:t>
            </a:r>
            <a:r>
              <a:rPr lang="ru-RU" sz="2000" b="1" dirty="0" err="1" smtClean="0"/>
              <a:t>України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має</a:t>
            </a:r>
            <a:r>
              <a:rPr lang="ru-RU" sz="2000" b="1" dirty="0" smtClean="0"/>
              <a:t> ряд </a:t>
            </a:r>
            <a:r>
              <a:rPr lang="ru-RU" sz="2000" b="1" dirty="0" err="1" smtClean="0"/>
              <a:t>повноважень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щодо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призначення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оголошення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виборів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референдумів</a:t>
            </a:r>
            <a:r>
              <a:rPr lang="ru-RU" sz="2000" b="1" dirty="0" smtClean="0"/>
              <a:t> як форм </a:t>
            </a:r>
            <a:r>
              <a:rPr lang="ru-RU" sz="2000" b="1" dirty="0" err="1" smtClean="0"/>
              <a:t>безпосередньої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демократії</a:t>
            </a:r>
            <a:r>
              <a:rPr lang="ru-RU" sz="2000" b="1" dirty="0" smtClean="0"/>
              <a:t> та </a:t>
            </a:r>
            <a:r>
              <a:rPr lang="ru-RU" sz="2000" b="1" dirty="0" err="1" smtClean="0"/>
              <a:t>щодо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формування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функціонування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органів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державної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влади</a:t>
            </a:r>
            <a:r>
              <a:rPr lang="ru-RU" sz="2000" b="1" dirty="0" smtClean="0"/>
              <a:t>. </a:t>
            </a:r>
            <a:r>
              <a:rPr lang="ru-RU" sz="2000" b="1" dirty="0" err="1" smtClean="0"/>
              <a:t>Зокрема</a:t>
            </a:r>
            <a:r>
              <a:rPr lang="ru-RU" sz="2000" b="1" dirty="0" smtClean="0"/>
              <a:t>, Президент </a:t>
            </a:r>
            <a:r>
              <a:rPr lang="ru-RU" sz="2000" b="1" dirty="0" err="1" smtClean="0"/>
              <a:t>України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призначає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всеукраїнський</a:t>
            </a:r>
            <a:r>
              <a:rPr lang="ru-RU" sz="2000" b="1" dirty="0" smtClean="0"/>
              <a:t> референдум </a:t>
            </a:r>
            <a:r>
              <a:rPr lang="ru-RU" sz="2000" b="1" dirty="0" err="1" smtClean="0"/>
              <a:t>щодо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внесення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змін</a:t>
            </a:r>
            <a:r>
              <a:rPr lang="ru-RU" sz="2000" b="1" dirty="0" smtClean="0"/>
              <a:t> до </a:t>
            </a:r>
            <a:r>
              <a:rPr lang="ru-RU" sz="2000" b="1" dirty="0" err="1" smtClean="0"/>
              <a:t>Конституції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України</a:t>
            </a:r>
            <a:r>
              <a:rPr lang="ru-RU" sz="2000" b="1" dirty="0" smtClean="0"/>
              <a:t> (ст. </a:t>
            </a:r>
            <a:r>
              <a:rPr lang="ru-RU" sz="2000" b="1" dirty="0" smtClean="0"/>
              <a:t>156), </a:t>
            </a:r>
            <a:r>
              <a:rPr lang="ru-RU" sz="2000" b="1" dirty="0" err="1" smtClean="0"/>
              <a:t>проголошує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всеукраїнський</a:t>
            </a:r>
            <a:r>
              <a:rPr lang="ru-RU" sz="2000" b="1" dirty="0" smtClean="0"/>
              <a:t> референдум за народною </a:t>
            </a:r>
            <a:r>
              <a:rPr lang="ru-RU" sz="2000" b="1" dirty="0" err="1" smtClean="0"/>
              <a:t>ініціативою</a:t>
            </a:r>
            <a:r>
              <a:rPr lang="ru-RU" sz="2000" b="1" dirty="0" smtClean="0"/>
              <a:t>; </a:t>
            </a:r>
            <a:r>
              <a:rPr lang="ru-RU" sz="2000" b="1" dirty="0" err="1" smtClean="0"/>
              <a:t>призначає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позачергові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вибори</a:t>
            </a:r>
            <a:r>
              <a:rPr lang="ru-RU" sz="2000" b="1" dirty="0" smtClean="0"/>
              <a:t> до </a:t>
            </a:r>
            <a:r>
              <a:rPr lang="ru-RU" sz="2000" b="1" dirty="0" err="1" smtClean="0"/>
              <a:t>Верховної</a:t>
            </a:r>
            <a:r>
              <a:rPr lang="ru-RU" sz="2000" b="1" dirty="0" smtClean="0"/>
              <a:t> Ради </a:t>
            </a:r>
            <a:r>
              <a:rPr lang="ru-RU" sz="2000" b="1" dirty="0" err="1" smtClean="0"/>
              <a:t>України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підстав</a:t>
            </a:r>
            <a:r>
              <a:rPr lang="ru-RU" sz="2000" b="1" dirty="0" smtClean="0"/>
              <a:t> та у строки, </a:t>
            </a:r>
            <a:r>
              <a:rPr lang="ru-RU" sz="2000" b="1" dirty="0" err="1" smtClean="0"/>
              <a:t>встановлені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Конституцією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України</a:t>
            </a:r>
            <a:r>
              <a:rPr lang="ru-RU" sz="2000" b="1" dirty="0" smtClean="0"/>
              <a:t>.</a:t>
            </a:r>
            <a:endParaRPr lang="ru-RU" sz="2000" b="1" dirty="0"/>
          </a:p>
        </p:txBody>
      </p:sp>
      <p:pic>
        <p:nvPicPr>
          <p:cNvPr id="4" name="Рисунок 3" descr="2286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56881"/>
            <a:ext cx="6143668" cy="410111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428604"/>
            <a:ext cx="8072494" cy="5929354"/>
          </a:xfrm>
        </p:spPr>
        <p:txBody>
          <a:bodyPr/>
          <a:lstStyle/>
          <a:p>
            <a:r>
              <a:rPr lang="ru-RU" sz="2000" dirty="0" smtClean="0"/>
              <a:t>Президент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припиняє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повноваження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Верховної</a:t>
            </a:r>
            <a:r>
              <a:rPr lang="ru-RU" sz="2000" dirty="0" smtClean="0"/>
              <a:t> Ради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,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протягом</a:t>
            </a:r>
            <a:r>
              <a:rPr lang="ru-RU" sz="2000" dirty="0" smtClean="0"/>
              <a:t> 30 </a:t>
            </a:r>
            <a:r>
              <a:rPr lang="ru-RU" sz="2000" dirty="0" err="1" smtClean="0"/>
              <a:t>днів</a:t>
            </a:r>
            <a:r>
              <a:rPr lang="ru-RU" sz="2000" dirty="0" smtClean="0"/>
              <a:t> </a:t>
            </a:r>
            <a:r>
              <a:rPr lang="ru-RU" sz="2000" dirty="0" err="1" smtClean="0"/>
              <a:t>однієї</a:t>
            </a:r>
            <a:r>
              <a:rPr lang="ru-RU" sz="2000" dirty="0" smtClean="0"/>
              <a:t> </a:t>
            </a:r>
            <a:r>
              <a:rPr lang="ru-RU" sz="2000" dirty="0" err="1" smtClean="0"/>
              <a:t>чергової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сесії</a:t>
            </a:r>
            <a:r>
              <a:rPr lang="ru-RU" sz="2000" dirty="0" smtClean="0"/>
              <a:t> </a:t>
            </a:r>
            <a:r>
              <a:rPr lang="ru-RU" sz="2000" dirty="0" err="1" smtClean="0"/>
              <a:t>пленарні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засідання</a:t>
            </a:r>
            <a:r>
              <a:rPr lang="ru-RU" sz="2000" dirty="0" smtClean="0"/>
              <a:t> не </a:t>
            </a:r>
            <a:r>
              <a:rPr lang="ru-RU" sz="2000" dirty="0" err="1" smtClean="0"/>
              <a:t>можуть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розпочатися</a:t>
            </a:r>
            <a:r>
              <a:rPr lang="ru-RU" sz="2000" dirty="0" smtClean="0"/>
              <a:t>.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зумовлює</a:t>
            </a:r>
            <a:r>
              <a:rPr lang="ru-RU" sz="2000" dirty="0" smtClean="0"/>
              <a:t> </a:t>
            </a:r>
            <a:r>
              <a:rPr lang="ru-RU" sz="2000" dirty="0" err="1" smtClean="0"/>
              <a:t>іноді</a:t>
            </a:r>
            <a:r>
              <a:rPr lang="ru-RU" sz="2000" dirty="0" smtClean="0"/>
              <a:t> </a:t>
            </a:r>
            <a:r>
              <a:rPr lang="ru-RU" sz="2000" dirty="0" err="1" smtClean="0"/>
              <a:t>скликання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позачергових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сесій</a:t>
            </a:r>
            <a:r>
              <a:rPr lang="ru-RU" sz="2000" dirty="0" smtClean="0"/>
              <a:t> </a:t>
            </a:r>
            <a:r>
              <a:rPr lang="ru-RU" sz="2000" dirty="0" err="1" smtClean="0"/>
              <a:t>Верховної</a:t>
            </a:r>
            <a:r>
              <a:rPr lang="ru-RU" sz="2000" dirty="0" smtClean="0"/>
              <a:t> Ради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мало </a:t>
            </a:r>
            <a:r>
              <a:rPr lang="ru-RU" sz="2000" dirty="0" err="1" smtClean="0"/>
              <a:t>місце</a:t>
            </a:r>
            <a:r>
              <a:rPr lang="ru-RU" sz="2000" dirty="0" smtClean="0"/>
              <a:t>, </a:t>
            </a:r>
            <a:r>
              <a:rPr lang="ru-RU" sz="2000" dirty="0" err="1" smtClean="0"/>
              <a:t>наприклад</a:t>
            </a:r>
            <a:r>
              <a:rPr lang="ru-RU" sz="2000" dirty="0" smtClean="0"/>
              <a:t>, у </a:t>
            </a:r>
            <a:r>
              <a:rPr lang="ru-RU" sz="2000" dirty="0" err="1" smtClean="0"/>
              <a:t>серпні</a:t>
            </a:r>
            <a:r>
              <a:rPr lang="ru-RU" sz="2000" dirty="0" smtClean="0"/>
              <a:t> 1997 року,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</a:t>
            </a:r>
            <a:r>
              <a:rPr lang="ru-RU" sz="2000" dirty="0" err="1" smtClean="0"/>
              <a:t>загалом</a:t>
            </a:r>
            <a:r>
              <a:rPr lang="ru-RU" sz="2000" dirty="0" smtClean="0"/>
              <a:t> вносить </a:t>
            </a:r>
            <a:r>
              <a:rPr lang="ru-RU" sz="2000" dirty="0" err="1" smtClean="0"/>
              <a:t>стабільність</a:t>
            </a:r>
            <a:r>
              <a:rPr lang="ru-RU" sz="2000" dirty="0" smtClean="0"/>
              <a:t> у </a:t>
            </a:r>
            <a:r>
              <a:rPr lang="ru-RU" sz="2000" dirty="0" err="1" smtClean="0"/>
              <a:t>її</a:t>
            </a:r>
            <a:r>
              <a:rPr lang="ru-RU" sz="2000" dirty="0" smtClean="0"/>
              <a:t> роботу, </a:t>
            </a:r>
            <a:r>
              <a:rPr lang="ru-RU" sz="2000" dirty="0" err="1" smtClean="0"/>
              <a:t>утверджує</a:t>
            </a:r>
            <a:r>
              <a:rPr lang="ru-RU" sz="2000" dirty="0" smtClean="0"/>
              <a:t> парламент як </a:t>
            </a:r>
            <a:r>
              <a:rPr lang="ru-RU" sz="2000" dirty="0" err="1" smtClean="0"/>
              <a:t>постійно</a:t>
            </a:r>
            <a:r>
              <a:rPr lang="ru-RU" sz="2000" dirty="0" smtClean="0"/>
              <a:t> </a:t>
            </a:r>
            <a:r>
              <a:rPr lang="ru-RU" sz="2000" dirty="0" err="1" smtClean="0"/>
              <a:t>діючий</a:t>
            </a:r>
            <a:r>
              <a:rPr lang="ru-RU" sz="2000" dirty="0" smtClean="0"/>
              <a:t> орган </a:t>
            </a:r>
            <a:r>
              <a:rPr lang="ru-RU" sz="2000" dirty="0" err="1" smtClean="0"/>
              <a:t>законодавчої</a:t>
            </a:r>
            <a:r>
              <a:rPr lang="ru-RU" sz="2000" dirty="0" smtClean="0"/>
              <a:t> </a:t>
            </a:r>
            <a:r>
              <a:rPr lang="ru-RU" sz="2000" dirty="0" err="1" smtClean="0"/>
              <a:t>влади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.</a:t>
            </a:r>
          </a:p>
          <a:p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конституційної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реформи</a:t>
            </a:r>
            <a:r>
              <a:rPr lang="ru-RU" sz="2000" dirty="0" smtClean="0"/>
              <a:t> 2004 року </a:t>
            </a:r>
            <a:r>
              <a:rPr lang="ru-RU" sz="2000" dirty="0" err="1" smtClean="0"/>
              <a:t>повноваження</a:t>
            </a:r>
            <a:r>
              <a:rPr lang="ru-RU" sz="2000" dirty="0" smtClean="0"/>
              <a:t> Президента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щодо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розпуску</a:t>
            </a:r>
            <a:r>
              <a:rPr lang="ru-RU" sz="2000" dirty="0" smtClean="0"/>
              <a:t> </a:t>
            </a:r>
            <a:r>
              <a:rPr lang="ru-RU" sz="2000" dirty="0" err="1" smtClean="0"/>
              <a:t>Верховної</a:t>
            </a:r>
            <a:r>
              <a:rPr lang="ru-RU" sz="2000" dirty="0" smtClean="0"/>
              <a:t> Ради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були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розширені</a:t>
            </a:r>
            <a:r>
              <a:rPr lang="ru-RU" sz="2000" dirty="0" smtClean="0"/>
              <a:t>. Так, Президент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отримав</a:t>
            </a:r>
            <a:r>
              <a:rPr lang="ru-RU" sz="2000" dirty="0" smtClean="0"/>
              <a:t> право </a:t>
            </a:r>
            <a:r>
              <a:rPr lang="ru-RU" sz="2000" dirty="0" err="1" smtClean="0"/>
              <a:t>розпустити</a:t>
            </a:r>
            <a:r>
              <a:rPr lang="ru-RU" sz="2000" dirty="0" smtClean="0"/>
              <a:t> парламент у </a:t>
            </a:r>
            <a:r>
              <a:rPr lang="ru-RU" sz="2000" dirty="0" err="1" smtClean="0"/>
              <a:t>випадку</a:t>
            </a:r>
            <a:r>
              <a:rPr lang="ru-RU" sz="2000" dirty="0" smtClean="0"/>
              <a:t>, коли </a:t>
            </a:r>
            <a:r>
              <a:rPr lang="ru-RU" sz="2000" dirty="0" err="1" smtClean="0"/>
              <a:t>протягом</a:t>
            </a:r>
            <a:r>
              <a:rPr lang="ru-RU" sz="2000" dirty="0" smtClean="0"/>
              <a:t> одного </a:t>
            </a:r>
            <a:r>
              <a:rPr lang="ru-RU" sz="2000" dirty="0" err="1" smtClean="0"/>
              <a:t>місяця</a:t>
            </a:r>
            <a:r>
              <a:rPr lang="ru-RU" sz="2000" dirty="0" smtClean="0"/>
              <a:t> у </a:t>
            </a:r>
            <a:r>
              <a:rPr lang="ru-RU" sz="2000" dirty="0" err="1" smtClean="0"/>
              <a:t>Верховній</a:t>
            </a:r>
            <a:r>
              <a:rPr lang="ru-RU" sz="2000" dirty="0" smtClean="0"/>
              <a:t> </a:t>
            </a:r>
            <a:r>
              <a:rPr lang="ru-RU" sz="2000" dirty="0" err="1" smtClean="0"/>
              <a:t>Раді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не сформовано </a:t>
            </a:r>
            <a:r>
              <a:rPr lang="ru-RU" sz="2000" dirty="0" err="1" smtClean="0"/>
              <a:t>коаліцію</a:t>
            </a:r>
            <a:r>
              <a:rPr lang="ru-RU" sz="2000" dirty="0" smtClean="0"/>
              <a:t> </a:t>
            </a:r>
            <a:r>
              <a:rPr lang="ru-RU" sz="2000" dirty="0" err="1" smtClean="0"/>
              <a:t>депутатських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фракцій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протягом</a:t>
            </a:r>
            <a:r>
              <a:rPr lang="ru-RU" sz="2000" dirty="0" smtClean="0"/>
              <a:t> 60 </a:t>
            </a:r>
            <a:r>
              <a:rPr lang="ru-RU" sz="2000" dirty="0" err="1" smtClean="0"/>
              <a:t>днів</a:t>
            </a:r>
            <a:r>
              <a:rPr lang="ru-RU" sz="2000" dirty="0" smtClean="0"/>
              <a:t>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відставки</a:t>
            </a:r>
            <a:r>
              <a:rPr lang="ru-RU" sz="2000" dirty="0" smtClean="0"/>
              <a:t> </a:t>
            </a:r>
            <a:r>
              <a:rPr lang="ru-RU" sz="2000" dirty="0" err="1" smtClean="0"/>
              <a:t>Кабінету</a:t>
            </a:r>
            <a:r>
              <a:rPr lang="ru-RU" sz="2000" dirty="0" smtClean="0"/>
              <a:t> </a:t>
            </a:r>
            <a:r>
              <a:rPr lang="ru-RU" sz="2000" dirty="0" err="1" smtClean="0"/>
              <a:t>Міністрів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не сформовано </a:t>
            </a:r>
            <a:r>
              <a:rPr lang="ru-RU" sz="2000" dirty="0" err="1" smtClean="0"/>
              <a:t>персональний</a:t>
            </a:r>
            <a:r>
              <a:rPr lang="ru-RU" sz="2000" dirty="0" smtClean="0"/>
              <a:t> склад </a:t>
            </a:r>
            <a:r>
              <a:rPr lang="ru-RU" sz="2000" dirty="0" err="1" smtClean="0"/>
              <a:t>Кабінету</a:t>
            </a:r>
            <a:r>
              <a:rPr lang="ru-RU" sz="2000" dirty="0" smtClean="0"/>
              <a:t> </a:t>
            </a:r>
            <a:r>
              <a:rPr lang="ru-RU" sz="2000" dirty="0" err="1" smtClean="0"/>
              <a:t>Міністрів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. </a:t>
            </a:r>
            <a:endParaRPr lang="ru-RU" sz="2000" dirty="0" smtClean="0"/>
          </a:p>
          <a:p>
            <a:endParaRPr lang="ru-RU" sz="2000" dirty="0"/>
          </a:p>
        </p:txBody>
      </p:sp>
      <p:pic>
        <p:nvPicPr>
          <p:cNvPr id="4" name="Рисунок 3" descr="x_ff4bfff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4851412"/>
            <a:ext cx="4013176" cy="200658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686800" cy="2357454"/>
          </a:xfrm>
        </p:spPr>
        <p:txBody>
          <a:bodyPr/>
          <a:lstStyle/>
          <a:p>
            <a:r>
              <a:rPr lang="ru-RU" sz="2400" dirty="0" smtClean="0"/>
              <a:t>Ряд </a:t>
            </a:r>
            <a:r>
              <a:rPr lang="ru-RU" sz="2400" dirty="0" err="1" smtClean="0"/>
              <a:t>повноважень</a:t>
            </a:r>
            <a:r>
              <a:rPr lang="ru-RU" sz="2400" dirty="0" smtClean="0"/>
              <a:t> Президента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стосуються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права </a:t>
            </a:r>
            <a:r>
              <a:rPr lang="ru-RU" sz="2400" dirty="0" err="1" smtClean="0"/>
              <a:t>впливу</a:t>
            </a:r>
            <a:r>
              <a:rPr lang="ru-RU" sz="2400" dirty="0" smtClean="0"/>
              <a:t> на </a:t>
            </a:r>
            <a:r>
              <a:rPr lang="ru-RU" sz="2400" dirty="0" err="1" smtClean="0"/>
              <a:t>законодавчу</a:t>
            </a:r>
            <a:r>
              <a:rPr lang="ru-RU" sz="2400" dirty="0" smtClean="0"/>
              <a:t> та </a:t>
            </a:r>
            <a:r>
              <a:rPr lang="ru-RU" sz="2400" dirty="0" err="1" smtClean="0"/>
              <a:t>іншу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Верховної</a:t>
            </a:r>
            <a:r>
              <a:rPr lang="ru-RU" sz="2400" dirty="0" smtClean="0"/>
              <a:t> Ради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. </a:t>
            </a:r>
            <a:r>
              <a:rPr lang="ru-RU" sz="2400" dirty="0" err="1" smtClean="0"/>
              <a:t>Пріоритетним</a:t>
            </a:r>
            <a:r>
              <a:rPr lang="ru-RU" sz="2400" dirty="0" smtClean="0"/>
              <a:t> </a:t>
            </a:r>
            <a:r>
              <a:rPr lang="ru-RU" sz="2400" dirty="0" err="1" smtClean="0"/>
              <a:t>серед</a:t>
            </a:r>
            <a:r>
              <a:rPr lang="ru-RU" sz="2400" dirty="0" smtClean="0"/>
              <a:t> них </a:t>
            </a:r>
            <a:r>
              <a:rPr lang="ru-RU" sz="2400" dirty="0" err="1" smtClean="0"/>
              <a:t>є</a:t>
            </a:r>
            <a:r>
              <a:rPr lang="ru-RU" sz="2400" dirty="0" smtClean="0"/>
              <a:t> право </a:t>
            </a:r>
            <a:r>
              <a:rPr lang="ru-RU" sz="2400" dirty="0" err="1" smtClean="0"/>
              <a:t>законодавчої</a:t>
            </a:r>
            <a:r>
              <a:rPr lang="ru-RU" sz="2400" dirty="0" smtClean="0"/>
              <a:t> </a:t>
            </a:r>
            <a:r>
              <a:rPr lang="ru-RU" sz="2400" dirty="0" err="1" smtClean="0"/>
              <a:t>ініціативи</a:t>
            </a:r>
            <a:r>
              <a:rPr lang="ru-RU" sz="2400" dirty="0" smtClean="0"/>
              <a:t>, </a:t>
            </a:r>
            <a:r>
              <a:rPr lang="ru-RU" sz="2400" dirty="0" err="1" smtClean="0"/>
              <a:t>тобто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право</a:t>
            </a:r>
            <a:r>
              <a:rPr lang="ru-RU" sz="2400" dirty="0" smtClean="0"/>
              <a:t> </a:t>
            </a:r>
            <a:r>
              <a:rPr lang="ru-RU" sz="2400" dirty="0" err="1" smtClean="0"/>
              <a:t>вносити</a:t>
            </a:r>
            <a:r>
              <a:rPr lang="ru-RU" sz="2400" dirty="0" smtClean="0"/>
              <a:t> до </a:t>
            </a:r>
            <a:r>
              <a:rPr lang="ru-RU" sz="2400" dirty="0" err="1" smtClean="0"/>
              <a:t>Верховної</a:t>
            </a:r>
            <a:r>
              <a:rPr lang="ru-RU" sz="2400" dirty="0" smtClean="0"/>
              <a:t> Ради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законопроекти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пропозиції</a:t>
            </a:r>
            <a:r>
              <a:rPr lang="ru-RU" sz="2400" dirty="0" smtClean="0"/>
              <a:t> </a:t>
            </a:r>
            <a:r>
              <a:rPr lang="ru-RU" sz="2400" dirty="0" err="1" smtClean="0"/>
              <a:t>щодо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прийняття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законів</a:t>
            </a:r>
            <a:r>
              <a:rPr lang="ru-RU" sz="2400" dirty="0" smtClean="0"/>
              <a:t>.</a:t>
            </a:r>
            <a:r>
              <a:rPr lang="ru-RU" sz="2400" dirty="0" smtClean="0"/>
              <a:t> Президент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має</a:t>
            </a:r>
            <a:r>
              <a:rPr lang="ru-RU" sz="2400" dirty="0" smtClean="0"/>
              <a:t>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значні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повноваження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,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pic>
        <p:nvPicPr>
          <p:cNvPr id="4" name="Рисунок 3" descr="1352385608_Prezident-nalozhil-veto-na-izmeneniya-vnesiennye-VR-v-Zakon-O-zashite-personal-nyh-danny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643182"/>
            <a:ext cx="5268523" cy="421481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357818" y="2333685"/>
            <a:ext cx="378618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solidFill>
                  <a:schemeClr val="tx2"/>
                </a:solidFill>
                <a:latin typeface="+mn-lt"/>
              </a:rPr>
              <a:t>оприлюднення</a:t>
            </a:r>
            <a:r>
              <a:rPr lang="ru-RU" sz="24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  <a:latin typeface="+mn-lt"/>
              </a:rPr>
              <a:t>їх</a:t>
            </a:r>
            <a:r>
              <a:rPr lang="ru-RU" sz="2400" dirty="0" smtClean="0">
                <a:solidFill>
                  <a:schemeClr val="tx2"/>
                </a:solidFill>
                <a:latin typeface="+mn-lt"/>
              </a:rPr>
              <a:t>. на </a:t>
            </a:r>
            <a:r>
              <a:rPr lang="ru-RU" sz="2400" dirty="0" err="1" smtClean="0">
                <a:solidFill>
                  <a:schemeClr val="tx2"/>
                </a:solidFill>
                <a:latin typeface="+mn-lt"/>
              </a:rPr>
              <a:t>завершальній</a:t>
            </a:r>
            <a:r>
              <a:rPr lang="ru-RU" sz="24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  <a:latin typeface="+mn-lt"/>
              </a:rPr>
              <a:t>стадії</a:t>
            </a:r>
            <a:r>
              <a:rPr lang="ru-RU" sz="24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  <a:latin typeface="+mn-lt"/>
              </a:rPr>
              <a:t>законодавчого</a:t>
            </a:r>
            <a:r>
              <a:rPr lang="ru-RU" sz="24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  <a:latin typeface="+mn-lt"/>
              </a:rPr>
              <a:t>процесу</a:t>
            </a:r>
            <a:r>
              <a:rPr lang="ru-RU" sz="2400" dirty="0" smtClean="0">
                <a:solidFill>
                  <a:schemeClr val="tx2"/>
                </a:solidFill>
                <a:latin typeface="+mn-lt"/>
              </a:rPr>
              <a:t>: </a:t>
            </a:r>
            <a:r>
              <a:rPr lang="ru-RU" sz="2400" dirty="0" err="1" smtClean="0">
                <a:solidFill>
                  <a:schemeClr val="tx2"/>
                </a:solidFill>
                <a:latin typeface="+mn-lt"/>
              </a:rPr>
              <a:t>підписання</a:t>
            </a:r>
            <a:r>
              <a:rPr lang="ru-RU" sz="24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  <a:latin typeface="+mn-lt"/>
              </a:rPr>
              <a:t>і</a:t>
            </a:r>
            <a:r>
              <a:rPr lang="ru-RU" sz="24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  <a:latin typeface="+mn-lt"/>
              </a:rPr>
              <a:t>оприлюднення</a:t>
            </a:r>
            <a:r>
              <a:rPr lang="ru-RU" sz="24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  <a:latin typeface="+mn-lt"/>
              </a:rPr>
              <a:t>законів</a:t>
            </a:r>
            <a:r>
              <a:rPr lang="ru-RU" sz="2400" dirty="0" smtClean="0">
                <a:solidFill>
                  <a:schemeClr val="tx2"/>
                </a:solidFill>
                <a:latin typeface="+mn-lt"/>
              </a:rPr>
              <a:t>. </a:t>
            </a:r>
            <a:r>
              <a:rPr lang="ru-RU" sz="2400" dirty="0" err="1" smtClean="0">
                <a:solidFill>
                  <a:schemeClr val="tx2"/>
                </a:solidFill>
                <a:latin typeface="+mn-lt"/>
              </a:rPr>
              <a:t>Відповідно</a:t>
            </a:r>
            <a:r>
              <a:rPr lang="ru-RU" sz="2400" dirty="0" smtClean="0">
                <a:solidFill>
                  <a:schemeClr val="tx2"/>
                </a:solidFill>
                <a:latin typeface="+mn-lt"/>
              </a:rPr>
              <a:t> до </a:t>
            </a:r>
            <a:r>
              <a:rPr lang="ru-RU" sz="2400" dirty="0" err="1" smtClean="0">
                <a:solidFill>
                  <a:schemeClr val="tx2"/>
                </a:solidFill>
                <a:latin typeface="+mn-lt"/>
              </a:rPr>
              <a:t>чинної</a:t>
            </a:r>
            <a:r>
              <a:rPr lang="ru-RU" sz="24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  <a:latin typeface="+mn-lt"/>
              </a:rPr>
              <a:t>Конституції</a:t>
            </a:r>
            <a:r>
              <a:rPr lang="ru-RU" sz="24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  <a:latin typeface="+mn-lt"/>
              </a:rPr>
              <a:t>України</a:t>
            </a:r>
            <a:r>
              <a:rPr lang="ru-RU" sz="2400" dirty="0" smtClean="0">
                <a:solidFill>
                  <a:schemeClr val="tx2"/>
                </a:solidFill>
                <a:latin typeface="+mn-lt"/>
              </a:rPr>
              <a:t> Президенту </a:t>
            </a:r>
            <a:r>
              <a:rPr lang="ru-RU" sz="2400" dirty="0" err="1" smtClean="0">
                <a:solidFill>
                  <a:schemeClr val="tx2"/>
                </a:solidFill>
                <a:latin typeface="+mn-lt"/>
              </a:rPr>
              <a:t>України</a:t>
            </a:r>
            <a:r>
              <a:rPr lang="ru-RU" sz="24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  <a:latin typeface="+mn-lt"/>
              </a:rPr>
              <a:t>належить</a:t>
            </a:r>
            <a:r>
              <a:rPr lang="ru-RU" sz="2400" dirty="0" smtClean="0">
                <a:solidFill>
                  <a:schemeClr val="tx2"/>
                </a:solidFill>
                <a:latin typeface="+mn-lt"/>
              </a:rPr>
              <a:t> право </a:t>
            </a:r>
            <a:r>
              <a:rPr lang="ru-RU" sz="2400" dirty="0" err="1" smtClean="0">
                <a:solidFill>
                  <a:schemeClr val="tx2"/>
                </a:solidFill>
                <a:latin typeface="+mn-lt"/>
              </a:rPr>
              <a:t>підписання</a:t>
            </a:r>
            <a:r>
              <a:rPr lang="ru-RU" sz="24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  <a:latin typeface="+mn-lt"/>
              </a:rPr>
              <a:t>законів</a:t>
            </a:r>
            <a:r>
              <a:rPr lang="ru-RU" sz="2400" dirty="0" smtClean="0">
                <a:solidFill>
                  <a:schemeClr val="tx2"/>
                </a:solidFill>
                <a:latin typeface="+mn-lt"/>
              </a:rPr>
              <a:t>, </a:t>
            </a:r>
            <a:r>
              <a:rPr lang="ru-RU" sz="2400" dirty="0" err="1" smtClean="0">
                <a:solidFill>
                  <a:schemeClr val="tx2"/>
                </a:solidFill>
                <a:latin typeface="+mn-lt"/>
              </a:rPr>
              <a:t>прийнятих</a:t>
            </a:r>
            <a:r>
              <a:rPr lang="ru-RU" sz="2400" dirty="0" smtClean="0">
                <a:solidFill>
                  <a:schemeClr val="tx2"/>
                </a:solidFill>
                <a:latin typeface="+mn-lt"/>
              </a:rPr>
              <a:t> Верховною Радою </a:t>
            </a:r>
            <a:endParaRPr lang="ru-RU" sz="2400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686800" cy="6643710"/>
          </a:xfrm>
        </p:spPr>
        <p:txBody>
          <a:bodyPr/>
          <a:lstStyle/>
          <a:p>
            <a:r>
              <a:rPr lang="ru-RU" sz="2400" dirty="0" smtClean="0"/>
              <a:t>Одним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важливих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повноважень</a:t>
            </a:r>
            <a:r>
              <a:rPr lang="ru-RU" sz="2400" dirty="0" smtClean="0"/>
              <a:t> Президента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як </a:t>
            </a:r>
            <a:r>
              <a:rPr lang="ru-RU" sz="2400" dirty="0" err="1" smtClean="0"/>
              <a:t>глави</a:t>
            </a:r>
            <a:r>
              <a:rPr lang="ru-RU" sz="2400" dirty="0" smtClean="0"/>
              <a:t> </a:t>
            </a:r>
            <a:r>
              <a:rPr lang="ru-RU" sz="2400" dirty="0" err="1" smtClean="0"/>
              <a:t>держави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установчі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повноваження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щодо</a:t>
            </a:r>
            <a:r>
              <a:rPr lang="ru-RU" sz="2400" dirty="0" smtClean="0"/>
              <a:t> </a:t>
            </a:r>
            <a:r>
              <a:rPr lang="ru-RU" sz="2400" dirty="0" err="1" smtClean="0"/>
              <a:t>формування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органів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виконавчої</a:t>
            </a:r>
            <a:r>
              <a:rPr lang="ru-RU" sz="2400" dirty="0" smtClean="0"/>
              <a:t> </a:t>
            </a:r>
            <a:r>
              <a:rPr lang="ru-RU" sz="2400" dirty="0" err="1" smtClean="0"/>
              <a:t>влади</a:t>
            </a:r>
            <a:r>
              <a:rPr lang="ru-RU" sz="2400" dirty="0" smtClean="0"/>
              <a:t>: вносить до </a:t>
            </a:r>
            <a:r>
              <a:rPr lang="ru-RU" sz="2400" dirty="0" err="1" smtClean="0"/>
              <a:t>Верховної</a:t>
            </a:r>
            <a:r>
              <a:rPr lang="ru-RU" sz="2400" dirty="0" smtClean="0"/>
              <a:t> Ради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подання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призначення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Міністра</a:t>
            </a:r>
            <a:r>
              <a:rPr lang="ru-RU" sz="2400" dirty="0" smtClean="0"/>
              <a:t> оборони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Міністра</a:t>
            </a:r>
            <a:r>
              <a:rPr lang="ru-RU" sz="2400" dirty="0" smtClean="0"/>
              <a:t> </a:t>
            </a:r>
            <a:r>
              <a:rPr lang="ru-RU" sz="2400" dirty="0" err="1" smtClean="0"/>
              <a:t>закордонних</a:t>
            </a:r>
            <a:r>
              <a:rPr lang="ru-RU" sz="2400" dirty="0" smtClean="0"/>
              <a:t> справ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, </a:t>
            </a:r>
            <a:r>
              <a:rPr lang="ru-RU" sz="2400" dirty="0" err="1" smtClean="0"/>
              <a:t>призначає</a:t>
            </a:r>
            <a:r>
              <a:rPr lang="ru-RU" sz="2400" dirty="0" smtClean="0"/>
              <a:t> </a:t>
            </a:r>
            <a:r>
              <a:rPr lang="ru-RU" sz="2400" dirty="0" err="1" smtClean="0"/>
              <a:t>голів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місцевих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державних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адміністрацій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.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Відповідно</a:t>
            </a:r>
            <a:r>
              <a:rPr lang="ru-RU" sz="2400" dirty="0" smtClean="0"/>
              <a:t> до Закону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"Про </a:t>
            </a:r>
            <a:r>
              <a:rPr lang="ru-RU" sz="2400" dirty="0" err="1" smtClean="0"/>
              <a:t>внесення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змін</a:t>
            </a:r>
            <a:r>
              <a:rPr lang="ru-RU" sz="2400" dirty="0" smtClean="0"/>
              <a:t> до </a:t>
            </a:r>
            <a:r>
              <a:rPr lang="ru-RU" sz="2400" dirty="0" err="1" smtClean="0"/>
              <a:t>Конституції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"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8 </a:t>
            </a:r>
            <a:r>
              <a:rPr lang="ru-RU" sz="2400" dirty="0" err="1" smtClean="0"/>
              <a:t>грудня</a:t>
            </a:r>
            <a:r>
              <a:rPr lang="ru-RU" sz="2400" dirty="0" smtClean="0"/>
              <a:t> 2004 р. Президент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за </a:t>
            </a:r>
            <a:r>
              <a:rPr lang="ru-RU" sz="2400" dirty="0" err="1" smtClean="0"/>
              <a:t>пропозицією</a:t>
            </a:r>
            <a:r>
              <a:rPr lang="ru-RU" sz="2400" dirty="0" smtClean="0"/>
              <a:t> </a:t>
            </a:r>
            <a:r>
              <a:rPr lang="ru-RU" sz="2400" dirty="0" err="1" smtClean="0"/>
              <a:t>коаліції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депутатських</a:t>
            </a:r>
            <a:r>
              <a:rPr lang="ru-RU" sz="2400" dirty="0" smtClean="0"/>
              <a:t> </a:t>
            </a:r>
            <a:r>
              <a:rPr lang="ru-RU" sz="2400" dirty="0" err="1" smtClean="0"/>
              <a:t>фракцій</a:t>
            </a:r>
            <a:r>
              <a:rPr lang="ru-RU" sz="2400" dirty="0" smtClean="0"/>
              <a:t> у </a:t>
            </a:r>
            <a:r>
              <a:rPr lang="ru-RU" sz="2400" dirty="0" err="1" smtClean="0"/>
              <a:t>Верховній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Раді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, </a:t>
            </a:r>
            <a:r>
              <a:rPr lang="ru-RU" sz="2400" dirty="0" err="1" smtClean="0"/>
              <a:t>сформованої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відповідно</a:t>
            </a:r>
            <a:r>
              <a:rPr lang="ru-RU" sz="2400" dirty="0" smtClean="0"/>
              <a:t> до ст. 83 </a:t>
            </a:r>
            <a:r>
              <a:rPr lang="ru-RU" sz="2400" dirty="0" err="1" smtClean="0"/>
              <a:t>Конституції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, вносить </a:t>
            </a:r>
            <a:r>
              <a:rPr lang="ru-RU" sz="2400" dirty="0" err="1" smtClean="0"/>
              <a:t>подання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призначення</a:t>
            </a:r>
            <a:r>
              <a:rPr lang="ru-RU" sz="2400" dirty="0" smtClean="0"/>
              <a:t> Верховною Радою </a:t>
            </a:r>
            <a:r>
              <a:rPr lang="ru-RU" sz="2400" dirty="0" err="1" smtClean="0"/>
              <a:t>України</a:t>
            </a:r>
            <a:endParaRPr lang="ru-RU" sz="2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85728"/>
            <a:ext cx="8072494" cy="4525962"/>
          </a:xfrm>
        </p:spPr>
        <p:txBody>
          <a:bodyPr/>
          <a:lstStyle/>
          <a:p>
            <a:r>
              <a:rPr lang="ru-RU" sz="2800" dirty="0" smtClean="0"/>
              <a:t>Президент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призначає</a:t>
            </a:r>
            <a:r>
              <a:rPr lang="ru-RU" sz="2800" dirty="0" smtClean="0"/>
              <a:t> на посади та </a:t>
            </a:r>
            <a:r>
              <a:rPr lang="ru-RU" sz="2800" dirty="0" err="1" smtClean="0"/>
              <a:t>звільняє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посад половину складу Ради </a:t>
            </a:r>
            <a:r>
              <a:rPr lang="ru-RU" sz="2800" dirty="0" err="1" smtClean="0"/>
              <a:t>Національного</a:t>
            </a:r>
            <a:r>
              <a:rPr lang="ru-RU" sz="2800" dirty="0" smtClean="0"/>
              <a:t> банку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, </a:t>
            </a:r>
            <a:r>
              <a:rPr lang="ru-RU" sz="2800" dirty="0" err="1" smtClean="0"/>
              <a:t>призначає</a:t>
            </a:r>
            <a:r>
              <a:rPr lang="ru-RU" sz="2800" dirty="0" smtClean="0"/>
              <a:t> на посади та </a:t>
            </a:r>
            <a:r>
              <a:rPr lang="ru-RU" sz="2800" dirty="0" err="1" smtClean="0"/>
              <a:t>звільняє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посад половину складу </a:t>
            </a:r>
            <a:r>
              <a:rPr lang="ru-RU" sz="2800" dirty="0" err="1" smtClean="0"/>
              <a:t>Національної</a:t>
            </a:r>
            <a:r>
              <a:rPr lang="ru-RU" sz="2800" dirty="0" smtClean="0"/>
              <a:t> ради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питань</a:t>
            </a:r>
            <a:r>
              <a:rPr lang="ru-RU" sz="2800" dirty="0" smtClean="0"/>
              <a:t> </a:t>
            </a:r>
            <a:r>
              <a:rPr lang="ru-RU" sz="2800" dirty="0" err="1" smtClean="0"/>
              <a:t>телебачення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радіомовлення</a:t>
            </a:r>
            <a:r>
              <a:rPr lang="ru-RU" sz="2800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i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2771504"/>
            <a:ext cx="6429420" cy="40864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290"/>
            <a:ext cx="8329642" cy="6429420"/>
          </a:xfrm>
        </p:spPr>
        <p:txBody>
          <a:bodyPr/>
          <a:lstStyle/>
          <a:p>
            <a:r>
              <a:rPr lang="ru-RU" sz="2000" b="1" dirty="0" err="1" smtClean="0"/>
              <a:t>Досить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широке</a:t>
            </a:r>
            <a:r>
              <a:rPr lang="ru-RU" sz="2000" b="1" dirty="0" smtClean="0"/>
              <a:t> коло </a:t>
            </a:r>
            <a:r>
              <a:rPr lang="ru-RU" sz="2000" b="1" dirty="0" err="1" smtClean="0"/>
              <a:t>повноважень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має</a:t>
            </a:r>
            <a:r>
              <a:rPr lang="ru-RU" sz="2000" b="1" dirty="0" smtClean="0"/>
              <a:t> Президент </a:t>
            </a:r>
            <a:r>
              <a:rPr lang="ru-RU" sz="2000" b="1" dirty="0" err="1" smtClean="0"/>
              <a:t>України</a:t>
            </a:r>
            <a:r>
              <a:rPr lang="ru-RU" sz="2000" b="1" dirty="0" smtClean="0"/>
              <a:t> як гарант </a:t>
            </a:r>
            <a:r>
              <a:rPr lang="ru-RU" sz="2000" b="1" dirty="0" err="1" smtClean="0"/>
              <a:t>конституційного</a:t>
            </a:r>
            <a:r>
              <a:rPr lang="ru-RU" sz="2000" b="1" dirty="0" smtClean="0"/>
              <a:t> ладу, державного </a:t>
            </a:r>
            <a:r>
              <a:rPr lang="ru-RU" sz="2000" b="1" dirty="0" err="1" smtClean="0"/>
              <a:t>суверенітету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територіальної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цілісності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України</a:t>
            </a:r>
            <a:r>
              <a:rPr lang="ru-RU" sz="2000" b="1" dirty="0" smtClean="0"/>
              <a:t>: </a:t>
            </a:r>
            <a:r>
              <a:rPr lang="ru-RU" sz="2000" b="1" dirty="0" err="1" smtClean="0"/>
              <a:t>додержання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Конституції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України</a:t>
            </a:r>
            <a:r>
              <a:rPr lang="ru-RU" sz="2000" b="1" dirty="0" smtClean="0"/>
              <a:t>, прав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свобод </a:t>
            </a:r>
            <a:r>
              <a:rPr lang="ru-RU" sz="2000" b="1" dirty="0" err="1" smtClean="0"/>
              <a:t>людини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громадянина</a:t>
            </a:r>
            <a:r>
              <a:rPr lang="ru-RU" sz="2000" b="1" dirty="0" smtClean="0"/>
              <a:t> та </a:t>
            </a:r>
            <a:r>
              <a:rPr lang="ru-RU" sz="2000" b="1" dirty="0" err="1" smtClean="0"/>
              <a:t>інших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конституційних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інститутів</a:t>
            </a:r>
            <a:r>
              <a:rPr lang="ru-RU" sz="2000" b="1" dirty="0" smtClean="0"/>
              <a:t>. </a:t>
            </a:r>
            <a:r>
              <a:rPr lang="ru-RU" sz="2000" b="1" dirty="0" err="1" smtClean="0"/>
              <a:t>Відповідно</a:t>
            </a:r>
            <a:r>
              <a:rPr lang="ru-RU" sz="2000" b="1" dirty="0" smtClean="0"/>
              <a:t> до </a:t>
            </a:r>
            <a:r>
              <a:rPr lang="ru-RU" sz="2000" b="1" dirty="0" err="1" smtClean="0"/>
              <a:t>Конституції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України</a:t>
            </a:r>
            <a:r>
              <a:rPr lang="ru-RU" sz="2000" b="1" dirty="0" smtClean="0"/>
              <a:t> Президент </a:t>
            </a:r>
            <a:r>
              <a:rPr lang="ru-RU" sz="2000" b="1" dirty="0" err="1" smtClean="0"/>
              <a:t>України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є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Головнокомандувачем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Збройних</a:t>
            </a:r>
            <a:r>
              <a:rPr lang="ru-RU" sz="2000" b="1" dirty="0" smtClean="0"/>
              <a:t> Сил </a:t>
            </a:r>
            <a:r>
              <a:rPr lang="ru-RU" sz="2000" b="1" dirty="0" err="1" smtClean="0"/>
              <a:t>України</a:t>
            </a:r>
            <a:r>
              <a:rPr lang="ru-RU" sz="2000" b="1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призначає</a:t>
            </a:r>
            <a:r>
              <a:rPr lang="ru-RU" sz="2000" dirty="0" smtClean="0"/>
              <a:t> на посади та </a:t>
            </a:r>
            <a:r>
              <a:rPr lang="ru-RU" sz="2000" dirty="0" err="1" smtClean="0"/>
              <a:t>звільняє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посад </a:t>
            </a:r>
            <a:r>
              <a:rPr lang="ru-RU" sz="2000" dirty="0" err="1" smtClean="0"/>
              <a:t>вище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командування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Збройних</a:t>
            </a:r>
            <a:r>
              <a:rPr lang="ru-RU" sz="2000" dirty="0" smtClean="0"/>
              <a:t> Сил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,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військових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формувань</a:t>
            </a:r>
            <a:r>
              <a:rPr lang="ru-RU" sz="2000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err="1" smtClean="0"/>
              <a:t>Здійснює</a:t>
            </a:r>
            <a:r>
              <a:rPr lang="ru-RU" sz="2000" dirty="0" smtClean="0"/>
              <a:t> </a:t>
            </a:r>
            <a:r>
              <a:rPr lang="ru-RU" sz="2000" dirty="0" err="1" smtClean="0"/>
              <a:t>керівництво</a:t>
            </a:r>
            <a:r>
              <a:rPr lang="ru-RU" sz="2000" dirty="0" smtClean="0"/>
              <a:t> у сферах </a:t>
            </a:r>
            <a:r>
              <a:rPr lang="ru-RU" sz="2000" dirty="0" err="1" smtClean="0"/>
              <a:t>національної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безпеки</a:t>
            </a:r>
            <a:r>
              <a:rPr lang="ru-RU" sz="2000" dirty="0" smtClean="0"/>
              <a:t> та оборони </a:t>
            </a:r>
            <a:r>
              <a:rPr lang="ru-RU" sz="2000" dirty="0" err="1" smtClean="0"/>
              <a:t>держави</a:t>
            </a:r>
            <a:r>
              <a:rPr lang="ru-RU" sz="2000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err="1" smtClean="0"/>
              <a:t>Очолює</a:t>
            </a:r>
            <a:r>
              <a:rPr lang="ru-RU" sz="2000" dirty="0" smtClean="0"/>
              <a:t> </a:t>
            </a:r>
            <a:r>
              <a:rPr lang="ru-RU" sz="2000" dirty="0" smtClean="0"/>
              <a:t>Раду </a:t>
            </a:r>
            <a:r>
              <a:rPr lang="ru-RU" sz="2000" dirty="0" err="1" smtClean="0"/>
              <a:t>національної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оборони </a:t>
            </a:r>
            <a:r>
              <a:rPr lang="ru-RU" sz="2000" dirty="0" err="1" smtClean="0"/>
              <a:t>безпеки</a:t>
            </a:r>
            <a:r>
              <a:rPr lang="ru-RU" sz="2000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Вносить </a:t>
            </a:r>
            <a:r>
              <a:rPr lang="ru-RU" sz="2000" dirty="0" smtClean="0"/>
              <a:t>до </a:t>
            </a:r>
            <a:r>
              <a:rPr lang="ru-RU" sz="2000" dirty="0" err="1" smtClean="0"/>
              <a:t>Верховної</a:t>
            </a:r>
            <a:r>
              <a:rPr lang="ru-RU" sz="2000" dirty="0" smtClean="0"/>
              <a:t> Ради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подання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оголошення</a:t>
            </a:r>
            <a:r>
              <a:rPr lang="ru-RU" sz="2000" dirty="0" smtClean="0"/>
              <a:t> стану </a:t>
            </a:r>
            <a:r>
              <a:rPr lang="ru-RU" sz="2000" dirty="0" err="1" smtClean="0"/>
              <a:t>війни</a:t>
            </a:r>
            <a:r>
              <a:rPr lang="ru-RU" sz="2000" dirty="0" smtClean="0"/>
              <a:t> </a:t>
            </a:r>
            <a:r>
              <a:rPr lang="ru-RU" sz="2000" dirty="0" err="1" smtClean="0"/>
              <a:t>тау</a:t>
            </a:r>
            <a:r>
              <a:rPr lang="ru-RU" sz="2000" dirty="0" smtClean="0"/>
              <a:t> </a:t>
            </a:r>
            <a:r>
              <a:rPr lang="ru-RU" sz="2000" dirty="0" err="1" smtClean="0"/>
              <a:t>разі</a:t>
            </a:r>
            <a:r>
              <a:rPr lang="ru-RU" sz="2000" dirty="0" smtClean="0"/>
              <a:t> </a:t>
            </a:r>
            <a:r>
              <a:rPr lang="ru-RU" sz="2000" dirty="0" err="1" smtClean="0"/>
              <a:t>збройної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агресії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проти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приймає</a:t>
            </a:r>
            <a:r>
              <a:rPr lang="ru-RU" sz="2000" dirty="0" smtClean="0"/>
              <a:t> </a:t>
            </a:r>
            <a:r>
              <a:rPr lang="ru-RU" sz="2000" dirty="0" err="1" smtClean="0"/>
              <a:t>рішення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використання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Збройних</a:t>
            </a:r>
            <a:r>
              <a:rPr lang="ru-RU" sz="2000" dirty="0" smtClean="0"/>
              <a:t> Сил та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утворених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відповідно</a:t>
            </a:r>
            <a:r>
              <a:rPr lang="ru-RU" sz="2000" dirty="0" smtClean="0"/>
              <a:t> до </a:t>
            </a:r>
            <a:r>
              <a:rPr lang="ru-RU" sz="2000" dirty="0" err="1" smtClean="0"/>
              <a:t>законів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військових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формувань</a:t>
            </a:r>
            <a:r>
              <a:rPr lang="ru-RU" sz="2000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err="1" smtClean="0"/>
              <a:t>Відповідно</a:t>
            </a:r>
            <a:r>
              <a:rPr lang="ru-RU" sz="2000" dirty="0" smtClean="0"/>
              <a:t> </a:t>
            </a:r>
            <a:r>
              <a:rPr lang="ru-RU" sz="2000" dirty="0" smtClean="0"/>
              <a:t>до Закону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приймає</a:t>
            </a:r>
            <a:r>
              <a:rPr lang="ru-RU" sz="2000" dirty="0" smtClean="0"/>
              <a:t> </a:t>
            </a:r>
            <a:r>
              <a:rPr lang="ru-RU" sz="2000" dirty="0" err="1" smtClean="0"/>
              <a:t>рішення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загальну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часткову</a:t>
            </a:r>
            <a:r>
              <a:rPr lang="ru-RU" sz="2000" dirty="0" smtClean="0"/>
              <a:t> </a:t>
            </a:r>
            <a:r>
              <a:rPr lang="ru-RU" sz="2000" dirty="0" err="1" smtClean="0"/>
              <a:t>мобілізацію</a:t>
            </a:r>
            <a:r>
              <a:rPr lang="ru-RU" sz="2000" dirty="0" smtClean="0"/>
              <a:t> та </a:t>
            </a:r>
            <a:r>
              <a:rPr lang="ru-RU" sz="2000" dirty="0" err="1" smtClean="0"/>
              <a:t>введення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воєнного</a:t>
            </a:r>
            <a:r>
              <a:rPr lang="ru-RU" sz="2000" dirty="0" smtClean="0"/>
              <a:t> стану в </a:t>
            </a:r>
            <a:r>
              <a:rPr lang="ru-RU" sz="2000" dirty="0" err="1" smtClean="0"/>
              <a:t>Україні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в</a:t>
            </a:r>
            <a:r>
              <a:rPr lang="ru-RU" sz="2000" dirty="0" smtClean="0"/>
              <a:t> </a:t>
            </a:r>
            <a:r>
              <a:rPr lang="ru-RU" sz="2000" dirty="0" err="1" smtClean="0"/>
              <a:t>окремих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місцевостях</a:t>
            </a:r>
            <a:r>
              <a:rPr lang="ru-RU" sz="2000" dirty="0" smtClean="0"/>
              <a:t> у </a:t>
            </a:r>
            <a:r>
              <a:rPr lang="ru-RU" sz="2000" dirty="0" err="1" smtClean="0"/>
              <a:t>разі</a:t>
            </a:r>
            <a:r>
              <a:rPr lang="ru-RU" sz="2000" dirty="0" smtClean="0"/>
              <a:t> </a:t>
            </a:r>
            <a:r>
              <a:rPr lang="ru-RU" sz="2000" dirty="0" err="1" smtClean="0"/>
              <a:t>загрози</a:t>
            </a:r>
            <a:r>
              <a:rPr lang="ru-RU" sz="2000" dirty="0" smtClean="0"/>
              <a:t> нападу, </a:t>
            </a:r>
            <a:r>
              <a:rPr lang="ru-RU" sz="2000" dirty="0" err="1" smtClean="0"/>
              <a:t>небезпеки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незалежності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;</a:t>
            </a:r>
            <a:endParaRPr lang="ru-RU" sz="1800" dirty="0" smtClean="0"/>
          </a:p>
          <a:p>
            <a:pPr>
              <a:buFont typeface="Wingdings" pitchFamily="2" charset="2"/>
              <a:buChar char="Ø"/>
            </a:pPr>
            <a:endParaRPr lang="ru-RU" sz="1800" dirty="0" smtClean="0"/>
          </a:p>
          <a:p>
            <a:pPr>
              <a:buFont typeface="Wingdings" pitchFamily="2" charset="2"/>
              <a:buChar char="Ø"/>
            </a:pPr>
            <a:endParaRPr lang="ru-RU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ytrfutyа1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Темytrfutyа1</Template>
  <TotalTime>100</TotalTime>
  <Words>765</Words>
  <Application>Microsoft Office PowerPoint</Application>
  <PresentationFormat>Экран (4:3)</PresentationFormat>
  <Paragraphs>36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Темytrfutyа1</vt:lpstr>
      <vt:lpstr>Повноваження президента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Висновки:</vt:lpstr>
      <vt:lpstr>Дякую за увагу!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Повноваження президента</dc:title>
  <dc:creator>Яна</dc:creator>
  <cp:lastModifiedBy>Яна</cp:lastModifiedBy>
  <cp:revision>11</cp:revision>
  <dcterms:created xsi:type="dcterms:W3CDTF">2014-01-23T16:18:32Z</dcterms:created>
  <dcterms:modified xsi:type="dcterms:W3CDTF">2014-01-23T17:59:28Z</dcterms:modified>
</cp:coreProperties>
</file>