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FB47"/>
    <a:srgbClr val="99FF99"/>
    <a:srgbClr val="3B20A0"/>
    <a:srgbClr val="000066"/>
    <a:srgbClr val="9A1706"/>
    <a:srgbClr val="F9220B"/>
    <a:srgbClr val="069A29"/>
    <a:srgbClr val="10901F"/>
    <a:srgbClr val="A6170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76" autoAdjust="0"/>
    <p:restoredTop sz="94574" autoAdjust="0"/>
  </p:normalViewPr>
  <p:slideViewPr>
    <p:cSldViewPr>
      <p:cViewPr varScale="1">
        <p:scale>
          <a:sx n="63" d="100"/>
          <a:sy n="63" d="100"/>
        </p:scale>
        <p:origin x="-151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293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6E01CC-F334-45D4-92B9-BED8AEE7D4C7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2A677607-B24C-4CD9-A2C3-20166971F165}">
      <dgm:prSet phldrT="[Текст]"/>
      <dgm:spPr/>
      <dgm:t>
        <a:bodyPr/>
        <a:lstStyle/>
        <a:p>
          <a:r>
            <a:rPr lang="uk-UA" dirty="0" smtClean="0"/>
            <a:t>1.</a:t>
          </a:r>
          <a:endParaRPr lang="uk-UA" dirty="0"/>
        </a:p>
      </dgm:t>
    </dgm:pt>
    <dgm:pt modelId="{162790F3-958F-4ED4-A2F6-1BC35A37BF87}" type="parTrans" cxnId="{CE26845A-6A25-46C8-82DA-3F28F8DDA349}">
      <dgm:prSet/>
      <dgm:spPr/>
      <dgm:t>
        <a:bodyPr/>
        <a:lstStyle/>
        <a:p>
          <a:endParaRPr lang="uk-UA"/>
        </a:p>
      </dgm:t>
    </dgm:pt>
    <dgm:pt modelId="{3906965E-F824-4CE7-BA32-C08287C2A1B5}" type="sibTrans" cxnId="{CE26845A-6A25-46C8-82DA-3F28F8DDA349}">
      <dgm:prSet/>
      <dgm:spPr/>
      <dgm:t>
        <a:bodyPr/>
        <a:lstStyle/>
        <a:p>
          <a:endParaRPr lang="uk-UA"/>
        </a:p>
      </dgm:t>
    </dgm:pt>
    <dgm:pt modelId="{C575BED0-6809-46EB-B3E0-63566D549CEC}">
      <dgm:prSet phldrT="[Текст]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uk-UA" dirty="0" smtClean="0"/>
            <a:t>З набуттям незалежності Україною у перші роки державний бюджет і фінансова система країни похитнулися як наслідок фінансової кризи тощо.</a:t>
          </a:r>
          <a:endParaRPr lang="uk-UA" dirty="0"/>
        </a:p>
      </dgm:t>
    </dgm:pt>
    <dgm:pt modelId="{3F70963A-C034-47FF-B688-F18F01F49E71}" type="parTrans" cxnId="{C530A3D8-5777-44B2-9F81-6A250FC37EC5}">
      <dgm:prSet/>
      <dgm:spPr/>
      <dgm:t>
        <a:bodyPr/>
        <a:lstStyle/>
        <a:p>
          <a:endParaRPr lang="uk-UA"/>
        </a:p>
      </dgm:t>
    </dgm:pt>
    <dgm:pt modelId="{BFA544D5-F9A1-43E1-8904-E2DB7F7B989F}" type="sibTrans" cxnId="{C530A3D8-5777-44B2-9F81-6A250FC37EC5}">
      <dgm:prSet/>
      <dgm:spPr/>
      <dgm:t>
        <a:bodyPr/>
        <a:lstStyle/>
        <a:p>
          <a:endParaRPr lang="uk-UA"/>
        </a:p>
      </dgm:t>
    </dgm:pt>
    <dgm:pt modelId="{563E2778-8F83-4898-BB0B-E135879BC8BE}">
      <dgm:prSet phldrT="[Текст]"/>
      <dgm:spPr/>
      <dgm:t>
        <a:bodyPr/>
        <a:lstStyle/>
        <a:p>
          <a:r>
            <a:rPr lang="uk-UA" dirty="0" smtClean="0"/>
            <a:t>2.</a:t>
          </a:r>
          <a:endParaRPr lang="uk-UA" dirty="0"/>
        </a:p>
      </dgm:t>
    </dgm:pt>
    <dgm:pt modelId="{E476558A-0A0B-40CB-8435-97749EDD221B}" type="parTrans" cxnId="{F6388C9C-71FE-4FF9-B67A-A3D13FA5C402}">
      <dgm:prSet/>
      <dgm:spPr/>
      <dgm:t>
        <a:bodyPr/>
        <a:lstStyle/>
        <a:p>
          <a:endParaRPr lang="uk-UA"/>
        </a:p>
      </dgm:t>
    </dgm:pt>
    <dgm:pt modelId="{3E966543-F7D1-4ADD-8318-46CB0CF1E8B6}" type="sibTrans" cxnId="{F6388C9C-71FE-4FF9-B67A-A3D13FA5C402}">
      <dgm:prSet/>
      <dgm:spPr/>
      <dgm:t>
        <a:bodyPr/>
        <a:lstStyle/>
        <a:p>
          <a:endParaRPr lang="uk-UA"/>
        </a:p>
      </dgm:t>
    </dgm:pt>
    <dgm:pt modelId="{BC74457C-3CE7-4437-AC49-F30ADF933C53}">
      <dgm:prSet phldrT="[Текст]"/>
      <dgm:spPr>
        <a:solidFill>
          <a:srgbClr val="99FF99">
            <a:alpha val="89804"/>
          </a:srgbClr>
        </a:solidFill>
      </dgm:spPr>
      <dgm:t>
        <a:bodyPr/>
        <a:lstStyle/>
        <a:p>
          <a:r>
            <a:rPr lang="uk-UA" dirty="0" smtClean="0"/>
            <a:t>Такі професії, як лікар чи вчитель стали менше оплачуваними, тому у людей зникло бажання лікувати чи вчителювати.</a:t>
          </a:r>
          <a:endParaRPr lang="uk-UA" dirty="0"/>
        </a:p>
      </dgm:t>
    </dgm:pt>
    <dgm:pt modelId="{01B44AB5-64E4-4EB0-B532-ECD28F53CB49}" type="parTrans" cxnId="{96F1352F-C31A-4B9E-9C77-FCF2432DE551}">
      <dgm:prSet/>
      <dgm:spPr/>
      <dgm:t>
        <a:bodyPr/>
        <a:lstStyle/>
        <a:p>
          <a:endParaRPr lang="uk-UA"/>
        </a:p>
      </dgm:t>
    </dgm:pt>
    <dgm:pt modelId="{BCFCE01D-CCDB-41DA-9534-6276C716339B}" type="sibTrans" cxnId="{96F1352F-C31A-4B9E-9C77-FCF2432DE551}">
      <dgm:prSet/>
      <dgm:spPr/>
      <dgm:t>
        <a:bodyPr/>
        <a:lstStyle/>
        <a:p>
          <a:endParaRPr lang="uk-UA"/>
        </a:p>
      </dgm:t>
    </dgm:pt>
    <dgm:pt modelId="{D5BC2597-FB03-4791-9D5C-B8729A4ACB15}">
      <dgm:prSet phldrT="[Текст]"/>
      <dgm:spPr/>
      <dgm:t>
        <a:bodyPr/>
        <a:lstStyle/>
        <a:p>
          <a:r>
            <a:rPr lang="uk-UA" dirty="0" smtClean="0"/>
            <a:t>3.</a:t>
          </a:r>
          <a:endParaRPr lang="uk-UA" dirty="0"/>
        </a:p>
      </dgm:t>
    </dgm:pt>
    <dgm:pt modelId="{6241882D-10A0-489E-9649-5D8A03ED15A1}" type="parTrans" cxnId="{B26F9241-79CA-484A-BF29-64533ADFC2EC}">
      <dgm:prSet/>
      <dgm:spPr/>
      <dgm:t>
        <a:bodyPr/>
        <a:lstStyle/>
        <a:p>
          <a:endParaRPr lang="uk-UA"/>
        </a:p>
      </dgm:t>
    </dgm:pt>
    <dgm:pt modelId="{69FBD411-F97E-43B3-BBAD-5CC7A131407E}" type="sibTrans" cxnId="{B26F9241-79CA-484A-BF29-64533ADFC2EC}">
      <dgm:prSet/>
      <dgm:spPr/>
      <dgm:t>
        <a:bodyPr/>
        <a:lstStyle/>
        <a:p>
          <a:endParaRPr lang="uk-UA"/>
        </a:p>
      </dgm:t>
    </dgm:pt>
    <dgm:pt modelId="{297DD458-470A-482E-819C-CF8F96439F68}">
      <dgm:prSet phldrT="[Текст]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uk-UA" dirty="0" smtClean="0"/>
            <a:t> Підвищуючи свою кваліфікацію, рано чи пізно бухгалтера можуть стати аудиторами, фінансовими директорами, </a:t>
          </a:r>
          <a:r>
            <a:rPr lang="uk-UA" dirty="0" err="1" smtClean="0"/>
            <a:t>директорами</a:t>
          </a:r>
          <a:r>
            <a:rPr lang="uk-UA" dirty="0" smtClean="0"/>
            <a:t> з економіки та фінансів, або відкривають власний бізнес - аудиторську чи консалтингову фірму.</a:t>
          </a:r>
          <a:endParaRPr lang="uk-UA" dirty="0"/>
        </a:p>
      </dgm:t>
    </dgm:pt>
    <dgm:pt modelId="{D7C18061-8972-44E8-9DF5-F7678BE61D13}" type="parTrans" cxnId="{DC585AD3-BCAF-43F3-A4B3-44E2AF5BEABA}">
      <dgm:prSet/>
      <dgm:spPr/>
      <dgm:t>
        <a:bodyPr/>
        <a:lstStyle/>
        <a:p>
          <a:endParaRPr lang="uk-UA"/>
        </a:p>
      </dgm:t>
    </dgm:pt>
    <dgm:pt modelId="{341FC650-E632-4AFB-8BD7-CEE4B21E9548}" type="sibTrans" cxnId="{DC585AD3-BCAF-43F3-A4B3-44E2AF5BEABA}">
      <dgm:prSet/>
      <dgm:spPr/>
      <dgm:t>
        <a:bodyPr/>
        <a:lstStyle/>
        <a:p>
          <a:endParaRPr lang="uk-UA"/>
        </a:p>
      </dgm:t>
    </dgm:pt>
    <dgm:pt modelId="{DBB4346F-0CD9-4573-843C-BE13B53D99FA}" type="pres">
      <dgm:prSet presAssocID="{706E01CC-F334-45D4-92B9-BED8AEE7D4C7}" presName="linearFlow" presStyleCnt="0">
        <dgm:presLayoutVars>
          <dgm:dir/>
          <dgm:animLvl val="lvl"/>
          <dgm:resizeHandles val="exact"/>
        </dgm:presLayoutVars>
      </dgm:prSet>
      <dgm:spPr/>
    </dgm:pt>
    <dgm:pt modelId="{A9D963D6-7BFD-4E6D-8FDE-25D6D35C6A34}" type="pres">
      <dgm:prSet presAssocID="{2A677607-B24C-4CD9-A2C3-20166971F165}" presName="composite" presStyleCnt="0"/>
      <dgm:spPr/>
    </dgm:pt>
    <dgm:pt modelId="{2DD0166D-FB1E-4C5F-B7AE-1E5AE143CDBA}" type="pres">
      <dgm:prSet presAssocID="{2A677607-B24C-4CD9-A2C3-20166971F16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C75B740-080D-4C93-898A-B788AA50C574}" type="pres">
      <dgm:prSet presAssocID="{2A677607-B24C-4CD9-A2C3-20166971F165}" presName="descendantText" presStyleLbl="alignAcc1" presStyleIdx="0" presStyleCnt="3" custLinFactNeighborX="-2064" custLinFactNeighborY="-42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uk-UA"/>
        </a:p>
      </dgm:t>
    </dgm:pt>
    <dgm:pt modelId="{FD6DBEBD-5263-49BB-839F-73708F55E39D}" type="pres">
      <dgm:prSet presAssocID="{3906965E-F824-4CE7-BA32-C08287C2A1B5}" presName="sp" presStyleCnt="0"/>
      <dgm:spPr/>
    </dgm:pt>
    <dgm:pt modelId="{EF5DBB20-E531-47A9-80C3-9C52EA9C6BE4}" type="pres">
      <dgm:prSet presAssocID="{563E2778-8F83-4898-BB0B-E135879BC8BE}" presName="composite" presStyleCnt="0"/>
      <dgm:spPr/>
    </dgm:pt>
    <dgm:pt modelId="{50B20517-D3DE-4D63-B731-85C7B4DE5476}" type="pres">
      <dgm:prSet presAssocID="{563E2778-8F83-4898-BB0B-E135879BC8BE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3A461A02-E641-4456-B008-BCA6333B391B}" type="pres">
      <dgm:prSet presAssocID="{563E2778-8F83-4898-BB0B-E135879BC8BE}" presName="descendantText" presStyleLbl="alignAcc1" presStyleIdx="1" presStyleCnt="3" custLinFactNeighborX="-2064" custLinFactNeighborY="5261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uk-UA"/>
        </a:p>
      </dgm:t>
    </dgm:pt>
    <dgm:pt modelId="{281D6D48-63A6-45E1-8649-FC24F3FDC920}" type="pres">
      <dgm:prSet presAssocID="{3E966543-F7D1-4ADD-8318-46CB0CF1E8B6}" presName="sp" presStyleCnt="0"/>
      <dgm:spPr/>
    </dgm:pt>
    <dgm:pt modelId="{E3283A06-143D-49F0-A984-2F860AF6EE5E}" type="pres">
      <dgm:prSet presAssocID="{D5BC2597-FB03-4791-9D5C-B8729A4ACB15}" presName="composite" presStyleCnt="0"/>
      <dgm:spPr/>
    </dgm:pt>
    <dgm:pt modelId="{E8F24161-C5CF-4659-B910-00312A99EB7C}" type="pres">
      <dgm:prSet presAssocID="{D5BC2597-FB03-4791-9D5C-B8729A4ACB15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CC6F1923-ED5A-48B8-ADC1-F09874C51EB1}" type="pres">
      <dgm:prSet presAssocID="{D5BC2597-FB03-4791-9D5C-B8729A4ACB15}" presName="descendantText" presStyleLbl="alignAcc1" presStyleIdx="2" presStyleCnt="3" custLinFactNeighborX="-3073" custLinFactNeighborY="3853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uk-UA"/>
        </a:p>
      </dgm:t>
    </dgm:pt>
  </dgm:ptLst>
  <dgm:cxnLst>
    <dgm:cxn modelId="{54DD17F7-3CB1-4B96-99EA-7C77FD2B090D}" type="presOf" srcId="{2A677607-B24C-4CD9-A2C3-20166971F165}" destId="{2DD0166D-FB1E-4C5F-B7AE-1E5AE143CDBA}" srcOrd="0" destOrd="0" presId="urn:microsoft.com/office/officeart/2005/8/layout/chevron2"/>
    <dgm:cxn modelId="{F05B0B3A-AEB4-4CE7-9B3D-61D2864C5C3D}" type="presOf" srcId="{297DD458-470A-482E-819C-CF8F96439F68}" destId="{CC6F1923-ED5A-48B8-ADC1-F09874C51EB1}" srcOrd="0" destOrd="0" presId="urn:microsoft.com/office/officeart/2005/8/layout/chevron2"/>
    <dgm:cxn modelId="{CE26845A-6A25-46C8-82DA-3F28F8DDA349}" srcId="{706E01CC-F334-45D4-92B9-BED8AEE7D4C7}" destId="{2A677607-B24C-4CD9-A2C3-20166971F165}" srcOrd="0" destOrd="0" parTransId="{162790F3-958F-4ED4-A2F6-1BC35A37BF87}" sibTransId="{3906965E-F824-4CE7-BA32-C08287C2A1B5}"/>
    <dgm:cxn modelId="{F6388C9C-71FE-4FF9-B67A-A3D13FA5C402}" srcId="{706E01CC-F334-45D4-92B9-BED8AEE7D4C7}" destId="{563E2778-8F83-4898-BB0B-E135879BC8BE}" srcOrd="1" destOrd="0" parTransId="{E476558A-0A0B-40CB-8435-97749EDD221B}" sibTransId="{3E966543-F7D1-4ADD-8318-46CB0CF1E8B6}"/>
    <dgm:cxn modelId="{DC585AD3-BCAF-43F3-A4B3-44E2AF5BEABA}" srcId="{D5BC2597-FB03-4791-9D5C-B8729A4ACB15}" destId="{297DD458-470A-482E-819C-CF8F96439F68}" srcOrd="0" destOrd="0" parTransId="{D7C18061-8972-44E8-9DF5-F7678BE61D13}" sibTransId="{341FC650-E632-4AFB-8BD7-CEE4B21E9548}"/>
    <dgm:cxn modelId="{F4B77E94-847F-41A4-9247-4D980241C03D}" type="presOf" srcId="{563E2778-8F83-4898-BB0B-E135879BC8BE}" destId="{50B20517-D3DE-4D63-B731-85C7B4DE5476}" srcOrd="0" destOrd="0" presId="urn:microsoft.com/office/officeart/2005/8/layout/chevron2"/>
    <dgm:cxn modelId="{B26F9241-79CA-484A-BF29-64533ADFC2EC}" srcId="{706E01CC-F334-45D4-92B9-BED8AEE7D4C7}" destId="{D5BC2597-FB03-4791-9D5C-B8729A4ACB15}" srcOrd="2" destOrd="0" parTransId="{6241882D-10A0-489E-9649-5D8A03ED15A1}" sibTransId="{69FBD411-F97E-43B3-BBAD-5CC7A131407E}"/>
    <dgm:cxn modelId="{9558032B-BF1B-4978-B222-80AAB8AFE2FE}" type="presOf" srcId="{706E01CC-F334-45D4-92B9-BED8AEE7D4C7}" destId="{DBB4346F-0CD9-4573-843C-BE13B53D99FA}" srcOrd="0" destOrd="0" presId="urn:microsoft.com/office/officeart/2005/8/layout/chevron2"/>
    <dgm:cxn modelId="{C530A3D8-5777-44B2-9F81-6A250FC37EC5}" srcId="{2A677607-B24C-4CD9-A2C3-20166971F165}" destId="{C575BED0-6809-46EB-B3E0-63566D549CEC}" srcOrd="0" destOrd="0" parTransId="{3F70963A-C034-47FF-B688-F18F01F49E71}" sibTransId="{BFA544D5-F9A1-43E1-8904-E2DB7F7B989F}"/>
    <dgm:cxn modelId="{B0AE285B-BCD1-4717-82BE-BEE31761ACAA}" type="presOf" srcId="{BC74457C-3CE7-4437-AC49-F30ADF933C53}" destId="{3A461A02-E641-4456-B008-BCA6333B391B}" srcOrd="0" destOrd="0" presId="urn:microsoft.com/office/officeart/2005/8/layout/chevron2"/>
    <dgm:cxn modelId="{96F1352F-C31A-4B9E-9C77-FCF2432DE551}" srcId="{563E2778-8F83-4898-BB0B-E135879BC8BE}" destId="{BC74457C-3CE7-4437-AC49-F30ADF933C53}" srcOrd="0" destOrd="0" parTransId="{01B44AB5-64E4-4EB0-B532-ECD28F53CB49}" sibTransId="{BCFCE01D-CCDB-41DA-9534-6276C716339B}"/>
    <dgm:cxn modelId="{FD4E6A7C-B719-4237-95C1-287942ACAB6F}" type="presOf" srcId="{C575BED0-6809-46EB-B3E0-63566D549CEC}" destId="{AC75B740-080D-4C93-898A-B788AA50C574}" srcOrd="0" destOrd="0" presId="urn:microsoft.com/office/officeart/2005/8/layout/chevron2"/>
    <dgm:cxn modelId="{C1077744-8E48-4211-947D-193EEBC01022}" type="presOf" srcId="{D5BC2597-FB03-4791-9D5C-B8729A4ACB15}" destId="{E8F24161-C5CF-4659-B910-00312A99EB7C}" srcOrd="0" destOrd="0" presId="urn:microsoft.com/office/officeart/2005/8/layout/chevron2"/>
    <dgm:cxn modelId="{C989B70B-2E1A-41E0-8BCF-668D2B6932A2}" type="presParOf" srcId="{DBB4346F-0CD9-4573-843C-BE13B53D99FA}" destId="{A9D963D6-7BFD-4E6D-8FDE-25D6D35C6A34}" srcOrd="0" destOrd="0" presId="urn:microsoft.com/office/officeart/2005/8/layout/chevron2"/>
    <dgm:cxn modelId="{A2A1F88F-328E-4251-BA33-867A2A150B0A}" type="presParOf" srcId="{A9D963D6-7BFD-4E6D-8FDE-25D6D35C6A34}" destId="{2DD0166D-FB1E-4C5F-B7AE-1E5AE143CDBA}" srcOrd="0" destOrd="0" presId="urn:microsoft.com/office/officeart/2005/8/layout/chevron2"/>
    <dgm:cxn modelId="{77F9917E-AE93-491D-BC06-1162BA472627}" type="presParOf" srcId="{A9D963D6-7BFD-4E6D-8FDE-25D6D35C6A34}" destId="{AC75B740-080D-4C93-898A-B788AA50C574}" srcOrd="1" destOrd="0" presId="urn:microsoft.com/office/officeart/2005/8/layout/chevron2"/>
    <dgm:cxn modelId="{AD066A7B-3D59-487F-B057-F7C9B49A5A3A}" type="presParOf" srcId="{DBB4346F-0CD9-4573-843C-BE13B53D99FA}" destId="{FD6DBEBD-5263-49BB-839F-73708F55E39D}" srcOrd="1" destOrd="0" presId="urn:microsoft.com/office/officeart/2005/8/layout/chevron2"/>
    <dgm:cxn modelId="{C66B32EC-A732-4EF0-A28A-068EE6B7807F}" type="presParOf" srcId="{DBB4346F-0CD9-4573-843C-BE13B53D99FA}" destId="{EF5DBB20-E531-47A9-80C3-9C52EA9C6BE4}" srcOrd="2" destOrd="0" presId="urn:microsoft.com/office/officeart/2005/8/layout/chevron2"/>
    <dgm:cxn modelId="{0948CAF0-B642-46ED-B9D4-90DBF256A760}" type="presParOf" srcId="{EF5DBB20-E531-47A9-80C3-9C52EA9C6BE4}" destId="{50B20517-D3DE-4D63-B731-85C7B4DE5476}" srcOrd="0" destOrd="0" presId="urn:microsoft.com/office/officeart/2005/8/layout/chevron2"/>
    <dgm:cxn modelId="{BA87DFAF-7C11-4914-92BD-0FBCF8EE677D}" type="presParOf" srcId="{EF5DBB20-E531-47A9-80C3-9C52EA9C6BE4}" destId="{3A461A02-E641-4456-B008-BCA6333B391B}" srcOrd="1" destOrd="0" presId="urn:microsoft.com/office/officeart/2005/8/layout/chevron2"/>
    <dgm:cxn modelId="{D1AE6D35-76C2-4523-ADE4-138F88900A83}" type="presParOf" srcId="{DBB4346F-0CD9-4573-843C-BE13B53D99FA}" destId="{281D6D48-63A6-45E1-8649-FC24F3FDC920}" srcOrd="3" destOrd="0" presId="urn:microsoft.com/office/officeart/2005/8/layout/chevron2"/>
    <dgm:cxn modelId="{EF02BBE2-06AA-4AC5-90D1-E23B64A7B342}" type="presParOf" srcId="{DBB4346F-0CD9-4573-843C-BE13B53D99FA}" destId="{E3283A06-143D-49F0-A984-2F860AF6EE5E}" srcOrd="4" destOrd="0" presId="urn:microsoft.com/office/officeart/2005/8/layout/chevron2"/>
    <dgm:cxn modelId="{30CFE38B-4A22-4D1B-A184-0252CAA8897A}" type="presParOf" srcId="{E3283A06-143D-49F0-A984-2F860AF6EE5E}" destId="{E8F24161-C5CF-4659-B910-00312A99EB7C}" srcOrd="0" destOrd="0" presId="urn:microsoft.com/office/officeart/2005/8/layout/chevron2"/>
    <dgm:cxn modelId="{D082151A-95CB-4AFB-AF26-274C6048B412}" type="presParOf" srcId="{E3283A06-143D-49F0-A984-2F860AF6EE5E}" destId="{CC6F1923-ED5A-48B8-ADC1-F09874C51EB1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0DE211-3F6A-4BDC-BE6B-F5205073A906}" type="datetimeFigureOut">
              <a:rPr lang="ru-RU" smtClean="0"/>
              <a:t>02.09.2014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5AF39-40A3-497D-A64A-831ED09ADA01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4DCFE-15FC-467F-A558-8586997793C8}" type="datetimeFigureOut">
              <a:rPr lang="ru-RU" smtClean="0"/>
              <a:t>02.09.2014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601AE-D952-4BAA-9C29-7D7E544A4DE6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004-1416-40A6-A19B-1C73F2AA26B4}" type="datetimeFigureOut">
              <a:rPr lang="ru-RU" smtClean="0"/>
              <a:t>02.09.2014</a:t>
            </a:fld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E42362-EBF5-4E57-AA6F-A4BF9C46EE0A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 spd="slow">
    <p:dissolve/>
    <p:sndAc>
      <p:stSnd loop="1"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004-1416-40A6-A19B-1C73F2AA26B4}" type="datetimeFigureOut">
              <a:rPr lang="ru-RU" smtClean="0"/>
              <a:t>02.09.2014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2362-EBF5-4E57-AA6F-A4BF9C46EE0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dissolve/>
    <p:sndAc>
      <p:stSnd loop="1"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004-1416-40A6-A19B-1C73F2AA26B4}" type="datetimeFigureOut">
              <a:rPr lang="ru-RU" smtClean="0"/>
              <a:t>02.09.2014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2362-EBF5-4E57-AA6F-A4BF9C46EE0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dissolve/>
    <p:sndAc>
      <p:stSnd loop="1"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49C9004-1416-40A6-A19B-1C73F2AA26B4}" type="datetimeFigureOut">
              <a:rPr lang="ru-RU" smtClean="0"/>
              <a:t>02.09.2014</a:t>
            </a:fld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BE42362-EBF5-4E57-AA6F-A4BF9C46EE0A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dissolve/>
    <p:sndAc>
      <p:stSnd loop="1"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004-1416-40A6-A19B-1C73F2AA26B4}" type="datetimeFigureOut">
              <a:rPr lang="ru-RU" smtClean="0"/>
              <a:t>02.09.2014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2362-EBF5-4E57-AA6F-A4BF9C46EE0A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dissolve/>
    <p:sndAc>
      <p:stSnd loop="1"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004-1416-40A6-A19B-1C73F2AA26B4}" type="datetimeFigureOut">
              <a:rPr lang="ru-RU" smtClean="0"/>
              <a:t>02.09.2014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2362-EBF5-4E57-AA6F-A4BF9C46EE0A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dissolve/>
    <p:sndAc>
      <p:stSnd loop="1"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2362-EBF5-4E57-AA6F-A4BF9C46EE0A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004-1416-40A6-A19B-1C73F2AA26B4}" type="datetimeFigureOut">
              <a:rPr lang="ru-RU" smtClean="0"/>
              <a:t>02.09.2014</a:t>
            </a:fld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dissolve/>
    <p:sndAc>
      <p:stSnd loop="1"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004-1416-40A6-A19B-1C73F2AA26B4}" type="datetimeFigureOut">
              <a:rPr lang="ru-RU" smtClean="0"/>
              <a:t>02.09.2014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2362-EBF5-4E57-AA6F-A4BF9C46EE0A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dissolve/>
    <p:sndAc>
      <p:stSnd loop="1"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004-1416-40A6-A19B-1C73F2AA26B4}" type="datetimeFigureOut">
              <a:rPr lang="ru-RU" smtClean="0"/>
              <a:t>02.09.2014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42362-EBF5-4E57-AA6F-A4BF9C46EE0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dissolve/>
    <p:sndAc>
      <p:stSnd loop="1"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49C9004-1416-40A6-A19B-1C73F2AA26B4}" type="datetimeFigureOut">
              <a:rPr lang="ru-RU" smtClean="0"/>
              <a:t>02.09.2014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BE42362-EBF5-4E57-AA6F-A4BF9C46EE0A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 spd="slow">
    <p:dissolve/>
    <p:sndAc>
      <p:stSnd loop="1"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004-1416-40A6-A19B-1C73F2AA26B4}" type="datetimeFigureOut">
              <a:rPr lang="ru-RU" smtClean="0"/>
              <a:t>02.09.2014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E42362-EBF5-4E57-AA6F-A4BF9C46EE0A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 spd="slow">
    <p:dissolve/>
    <p:sndAc>
      <p:stSnd loop="1">
        <p:snd r:embed="rId1" name="chimes.wav" builtIn="1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49C9004-1416-40A6-A19B-1C73F2AA26B4}" type="datetimeFigureOut">
              <a:rPr lang="ru-RU" smtClean="0"/>
              <a:t>02.09.2014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BE42362-EBF5-4E57-AA6F-A4BF9C46EE0A}" type="slidenum">
              <a:rPr lang="uk-UA" smtClean="0"/>
              <a:t>‹#›</a:t>
            </a:fld>
            <a:endParaRPr lang="uk-UA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 spd="slow">
    <p:dissolve/>
    <p:sndAc>
      <p:stSnd loop="1">
        <p:snd r:embed="rId13" name="chimes.wav" builtIn="1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6c4c3249c8b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6350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4429108"/>
            <a:ext cx="4071966" cy="2428892"/>
          </a:xfrm>
          <a:noFill/>
          <a:ln>
            <a:noFill/>
          </a:ln>
          <a:scene3d>
            <a:camera prst="isometricOffAxis2Lef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b="1" i="1" dirty="0" smtClean="0">
                <a:solidFill>
                  <a:srgbClr val="000066"/>
                </a:solidFill>
              </a:rPr>
              <a:t>Виконала Головенко Карина Вікторівна</a:t>
            </a:r>
          </a:p>
          <a:p>
            <a:r>
              <a:rPr lang="uk-UA" b="1" i="1" dirty="0" smtClean="0">
                <a:solidFill>
                  <a:srgbClr val="000066"/>
                </a:solidFill>
              </a:rPr>
              <a:t>Студентка першого курсу </a:t>
            </a:r>
          </a:p>
          <a:p>
            <a:r>
              <a:rPr lang="uk-UA" b="1" i="1" dirty="0" smtClean="0">
                <a:solidFill>
                  <a:srgbClr val="000066"/>
                </a:solidFill>
              </a:rPr>
              <a:t>Група 102-Б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229600" cy="3429024"/>
          </a:xfrm>
          <a:scene3d>
            <a:camera prst="isometricOffAxis2Left"/>
            <a:lightRig rig="threePt" dir="t"/>
          </a:scene3d>
          <a:sp3d/>
        </p:spPr>
        <p:txBody>
          <a:bodyPr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>
              <a:buFont typeface="Wingdings" pitchFamily="2" charset="2"/>
              <a:buChar char="Ø"/>
            </a:pPr>
            <a:r>
              <a:rPr lang="uk-UA" dirty="0" smtClean="0">
                <a:solidFill>
                  <a:srgbClr val="002060"/>
                </a:solidFill>
              </a:rPr>
              <a:t>Що собою являє професія бухгалтера та історія виникнення бухгалтерського обліку.</a:t>
            </a:r>
            <a:endParaRPr lang="uk-UA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dissolve/>
    <p:sndAc>
      <p:stSnd loop="1"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2066" y="928670"/>
            <a:ext cx="3429024" cy="928678"/>
          </a:xfrm>
        </p:spPr>
        <p:txBody>
          <a:bodyPr>
            <a:noAutofit/>
          </a:bodyPr>
          <a:lstStyle/>
          <a:p>
            <a:r>
              <a:rPr lang="uk-UA" sz="3600" dirty="0" smtClean="0"/>
              <a:t>Робота бухгалтером</a:t>
            </a:r>
            <a:endParaRPr lang="uk-UA" sz="3600" dirty="0"/>
          </a:p>
        </p:txBody>
      </p:sp>
      <p:pic>
        <p:nvPicPr>
          <p:cNvPr id="5" name="Рисунок 4" descr="0fe183124083eaf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l="21878" r="21878"/>
          <a:stretch>
            <a:fillRect/>
          </a:stretch>
        </p:blipFill>
        <p:spPr>
          <a:xfrm>
            <a:off x="285720" y="857232"/>
            <a:ext cx="4491992" cy="4500594"/>
          </a:xfrm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929190" y="2428868"/>
            <a:ext cx="3929090" cy="364333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0066"/>
                </a:solidFill>
              </a:rPr>
              <a:t>Робота бухгалтером </a:t>
            </a:r>
            <a:r>
              <a:rPr lang="ru-RU" sz="2000" b="1" dirty="0" err="1" smtClean="0">
                <a:solidFill>
                  <a:srgbClr val="000066"/>
                </a:solidFill>
              </a:rPr>
              <a:t>передба-чає</a:t>
            </a:r>
            <a:r>
              <a:rPr lang="ru-RU" sz="2000" b="1" dirty="0" smtClean="0">
                <a:solidFill>
                  <a:srgbClr val="000066"/>
                </a:solidFill>
              </a:rPr>
              <a:t> </a:t>
            </a:r>
            <a:r>
              <a:rPr lang="ru-RU" sz="2000" b="1" dirty="0" err="1" smtClean="0">
                <a:solidFill>
                  <a:srgbClr val="000066"/>
                </a:solidFill>
              </a:rPr>
              <a:t>безперервне</a:t>
            </a:r>
            <a:r>
              <a:rPr lang="ru-RU" sz="2000" b="1" dirty="0" smtClean="0">
                <a:solidFill>
                  <a:srgbClr val="000066"/>
                </a:solidFill>
              </a:rPr>
              <a:t> </a:t>
            </a:r>
            <a:r>
              <a:rPr lang="ru-RU" sz="2000" b="1" dirty="0" err="1" smtClean="0">
                <a:solidFill>
                  <a:srgbClr val="000066"/>
                </a:solidFill>
              </a:rPr>
              <a:t>спілкування</a:t>
            </a:r>
            <a:r>
              <a:rPr lang="ru-RU" sz="2000" b="1" dirty="0" smtClean="0">
                <a:solidFill>
                  <a:srgbClr val="000066"/>
                </a:solidFill>
              </a:rPr>
              <a:t> </a:t>
            </a:r>
            <a:r>
              <a:rPr lang="ru-RU" sz="2000" b="1" dirty="0" err="1" smtClean="0">
                <a:solidFill>
                  <a:srgbClr val="000066"/>
                </a:solidFill>
              </a:rPr>
              <a:t>з</a:t>
            </a:r>
            <a:r>
              <a:rPr lang="ru-RU" sz="2000" b="1" dirty="0" smtClean="0">
                <a:solidFill>
                  <a:srgbClr val="000066"/>
                </a:solidFill>
              </a:rPr>
              <a:t> </a:t>
            </a:r>
            <a:r>
              <a:rPr lang="ru-RU" sz="2000" b="1" dirty="0" err="1" smtClean="0">
                <a:solidFill>
                  <a:srgbClr val="000066"/>
                </a:solidFill>
              </a:rPr>
              <a:t>колегами</a:t>
            </a:r>
            <a:r>
              <a:rPr lang="ru-RU" sz="2000" b="1" dirty="0" smtClean="0">
                <a:solidFill>
                  <a:srgbClr val="000066"/>
                </a:solidFill>
              </a:rPr>
              <a:t>, а не </a:t>
            </a:r>
            <a:r>
              <a:rPr lang="ru-RU" sz="2000" b="1" dirty="0" err="1" smtClean="0">
                <a:solidFill>
                  <a:srgbClr val="000066"/>
                </a:solidFill>
              </a:rPr>
              <a:t>тільки</a:t>
            </a:r>
            <a:r>
              <a:rPr lang="ru-RU" sz="2000" b="1" dirty="0" smtClean="0">
                <a:solidFill>
                  <a:srgbClr val="000066"/>
                </a:solidFill>
              </a:rPr>
              <a:t> роботу </a:t>
            </a:r>
            <a:r>
              <a:rPr lang="ru-RU" sz="2000" b="1" dirty="0" err="1" smtClean="0">
                <a:solidFill>
                  <a:srgbClr val="000066"/>
                </a:solidFill>
              </a:rPr>
              <a:t>з</a:t>
            </a:r>
            <a:r>
              <a:rPr lang="ru-RU" sz="2000" b="1" dirty="0" smtClean="0">
                <a:solidFill>
                  <a:srgbClr val="000066"/>
                </a:solidFill>
              </a:rPr>
              <a:t> цифрами – в </a:t>
            </a:r>
            <a:r>
              <a:rPr lang="ru-RU" sz="2000" b="1" dirty="0" err="1" smtClean="0">
                <a:solidFill>
                  <a:srgbClr val="000066"/>
                </a:solidFill>
              </a:rPr>
              <a:t>результаті</a:t>
            </a:r>
            <a:r>
              <a:rPr lang="ru-RU" sz="2000" b="1" dirty="0" smtClean="0">
                <a:solidFill>
                  <a:srgbClr val="000066"/>
                </a:solidFill>
              </a:rPr>
              <a:t> </a:t>
            </a:r>
            <a:r>
              <a:rPr lang="ru-RU" sz="2000" b="1" dirty="0" err="1" smtClean="0">
                <a:solidFill>
                  <a:srgbClr val="000066"/>
                </a:solidFill>
              </a:rPr>
              <a:t>рівень</a:t>
            </a:r>
            <a:r>
              <a:rPr lang="ru-RU" sz="2000" b="1" dirty="0" smtClean="0">
                <a:solidFill>
                  <a:srgbClr val="000066"/>
                </a:solidFill>
              </a:rPr>
              <a:t> </a:t>
            </a:r>
            <a:r>
              <a:rPr lang="ru-RU" sz="2000" b="1" dirty="0" err="1" smtClean="0">
                <a:solidFill>
                  <a:srgbClr val="000066"/>
                </a:solidFill>
              </a:rPr>
              <a:t>комунікабельності</a:t>
            </a:r>
            <a:r>
              <a:rPr lang="ru-RU" sz="2000" b="1" dirty="0" smtClean="0">
                <a:solidFill>
                  <a:srgbClr val="000066"/>
                </a:solidFill>
              </a:rPr>
              <a:t> та </a:t>
            </a:r>
            <a:r>
              <a:rPr lang="ru-RU" sz="2000" b="1" dirty="0" err="1" smtClean="0">
                <a:solidFill>
                  <a:srgbClr val="000066"/>
                </a:solidFill>
              </a:rPr>
              <a:t>уміння</a:t>
            </a:r>
            <a:r>
              <a:rPr lang="ru-RU" sz="2000" b="1" dirty="0" smtClean="0">
                <a:solidFill>
                  <a:srgbClr val="000066"/>
                </a:solidFill>
              </a:rPr>
              <a:t> </a:t>
            </a:r>
            <a:r>
              <a:rPr lang="ru-RU" sz="2000" b="1" dirty="0" err="1" smtClean="0">
                <a:solidFill>
                  <a:srgbClr val="000066"/>
                </a:solidFill>
              </a:rPr>
              <a:t>розбиратися</a:t>
            </a:r>
            <a:r>
              <a:rPr lang="ru-RU" sz="2000" b="1" dirty="0" smtClean="0">
                <a:solidFill>
                  <a:srgbClr val="000066"/>
                </a:solidFill>
              </a:rPr>
              <a:t> в людях </a:t>
            </a:r>
            <a:r>
              <a:rPr lang="ru-RU" sz="2000" b="1" dirty="0" err="1" smtClean="0">
                <a:solidFill>
                  <a:srgbClr val="000066"/>
                </a:solidFill>
              </a:rPr>
              <a:t>значно</a:t>
            </a:r>
            <a:r>
              <a:rPr lang="ru-RU" sz="2000" b="1" dirty="0" smtClean="0">
                <a:solidFill>
                  <a:srgbClr val="000066"/>
                </a:solidFill>
              </a:rPr>
              <a:t> </a:t>
            </a:r>
            <a:r>
              <a:rPr lang="ru-RU" sz="2000" b="1" dirty="0" err="1" smtClean="0">
                <a:solidFill>
                  <a:srgbClr val="000066"/>
                </a:solidFill>
              </a:rPr>
              <a:t>підвищиться</a:t>
            </a:r>
            <a:r>
              <a:rPr lang="ru-RU" sz="2000" b="1" dirty="0" smtClean="0">
                <a:solidFill>
                  <a:srgbClr val="000066"/>
                </a:solidFill>
              </a:rPr>
              <a:t>. </a:t>
            </a:r>
            <a:endParaRPr lang="uk-UA" sz="2000" b="1" dirty="0">
              <a:solidFill>
                <a:srgbClr val="000066"/>
              </a:solidFill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4929190" y="1714488"/>
            <a:ext cx="3786214" cy="4857784"/>
          </a:xfrm>
          <a:prstGeom prst="horizontalScroll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FFFF00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0066"/>
                </a:solidFill>
              </a:rPr>
              <a:t>Робота бухгалтером </a:t>
            </a:r>
            <a:r>
              <a:rPr lang="ru-RU" b="1" dirty="0" err="1" smtClean="0">
                <a:solidFill>
                  <a:srgbClr val="000066"/>
                </a:solidFill>
              </a:rPr>
              <a:t>передбачає</a:t>
            </a:r>
            <a:r>
              <a:rPr lang="ru-RU" b="1" dirty="0" smtClean="0">
                <a:solidFill>
                  <a:srgbClr val="000066"/>
                </a:solidFill>
              </a:rPr>
              <a:t> </a:t>
            </a:r>
            <a:r>
              <a:rPr lang="ru-RU" b="1" dirty="0" err="1" smtClean="0">
                <a:solidFill>
                  <a:srgbClr val="000066"/>
                </a:solidFill>
              </a:rPr>
              <a:t>безперервне</a:t>
            </a:r>
            <a:r>
              <a:rPr lang="ru-RU" b="1" dirty="0" smtClean="0">
                <a:solidFill>
                  <a:srgbClr val="000066"/>
                </a:solidFill>
              </a:rPr>
              <a:t> </a:t>
            </a:r>
            <a:r>
              <a:rPr lang="ru-RU" b="1" dirty="0" err="1" smtClean="0">
                <a:solidFill>
                  <a:srgbClr val="000066"/>
                </a:solidFill>
              </a:rPr>
              <a:t>спілкування</a:t>
            </a:r>
            <a:r>
              <a:rPr lang="ru-RU" b="1" dirty="0" smtClean="0">
                <a:solidFill>
                  <a:srgbClr val="000066"/>
                </a:solidFill>
              </a:rPr>
              <a:t> </a:t>
            </a:r>
            <a:r>
              <a:rPr lang="ru-RU" b="1" dirty="0" err="1" smtClean="0">
                <a:solidFill>
                  <a:srgbClr val="000066"/>
                </a:solidFill>
              </a:rPr>
              <a:t>з</a:t>
            </a:r>
            <a:r>
              <a:rPr lang="ru-RU" b="1" dirty="0" smtClean="0">
                <a:solidFill>
                  <a:srgbClr val="000066"/>
                </a:solidFill>
              </a:rPr>
              <a:t> </a:t>
            </a:r>
            <a:r>
              <a:rPr lang="ru-RU" b="1" dirty="0" err="1" smtClean="0">
                <a:solidFill>
                  <a:srgbClr val="000066"/>
                </a:solidFill>
              </a:rPr>
              <a:t>колегами</a:t>
            </a:r>
            <a:r>
              <a:rPr lang="ru-RU" b="1" dirty="0" smtClean="0">
                <a:solidFill>
                  <a:srgbClr val="000066"/>
                </a:solidFill>
              </a:rPr>
              <a:t>, а не </a:t>
            </a:r>
            <a:r>
              <a:rPr lang="ru-RU" b="1" dirty="0" err="1" smtClean="0">
                <a:solidFill>
                  <a:srgbClr val="000066"/>
                </a:solidFill>
              </a:rPr>
              <a:t>тільки</a:t>
            </a:r>
            <a:r>
              <a:rPr lang="ru-RU" b="1" dirty="0" smtClean="0">
                <a:solidFill>
                  <a:srgbClr val="000066"/>
                </a:solidFill>
              </a:rPr>
              <a:t> роботу </a:t>
            </a:r>
            <a:r>
              <a:rPr lang="ru-RU" b="1" dirty="0" err="1" smtClean="0">
                <a:solidFill>
                  <a:srgbClr val="000066"/>
                </a:solidFill>
              </a:rPr>
              <a:t>з</a:t>
            </a:r>
            <a:r>
              <a:rPr lang="ru-RU" b="1" dirty="0" smtClean="0">
                <a:solidFill>
                  <a:srgbClr val="000066"/>
                </a:solidFill>
              </a:rPr>
              <a:t> цифрами – в </a:t>
            </a:r>
            <a:r>
              <a:rPr lang="ru-RU" b="1" dirty="0" err="1" smtClean="0">
                <a:solidFill>
                  <a:srgbClr val="000066"/>
                </a:solidFill>
              </a:rPr>
              <a:t>результаті</a:t>
            </a:r>
            <a:r>
              <a:rPr lang="ru-RU" b="1" dirty="0" smtClean="0">
                <a:solidFill>
                  <a:srgbClr val="000066"/>
                </a:solidFill>
              </a:rPr>
              <a:t> </a:t>
            </a:r>
            <a:r>
              <a:rPr lang="ru-RU" b="1" dirty="0" err="1" smtClean="0">
                <a:solidFill>
                  <a:srgbClr val="000066"/>
                </a:solidFill>
              </a:rPr>
              <a:t>рівень</a:t>
            </a:r>
            <a:r>
              <a:rPr lang="ru-RU" b="1" dirty="0" smtClean="0">
                <a:solidFill>
                  <a:srgbClr val="000066"/>
                </a:solidFill>
              </a:rPr>
              <a:t> </a:t>
            </a:r>
            <a:r>
              <a:rPr lang="ru-RU" b="1" dirty="0" err="1" smtClean="0">
                <a:solidFill>
                  <a:srgbClr val="000066"/>
                </a:solidFill>
              </a:rPr>
              <a:t>комунікабельності</a:t>
            </a:r>
            <a:r>
              <a:rPr lang="ru-RU" b="1" dirty="0" smtClean="0">
                <a:solidFill>
                  <a:srgbClr val="000066"/>
                </a:solidFill>
              </a:rPr>
              <a:t> та </a:t>
            </a:r>
            <a:r>
              <a:rPr lang="ru-RU" b="1" dirty="0" err="1" smtClean="0">
                <a:solidFill>
                  <a:srgbClr val="000066"/>
                </a:solidFill>
              </a:rPr>
              <a:t>уміння</a:t>
            </a:r>
            <a:r>
              <a:rPr lang="ru-RU" b="1" dirty="0" smtClean="0">
                <a:solidFill>
                  <a:srgbClr val="000066"/>
                </a:solidFill>
              </a:rPr>
              <a:t> </a:t>
            </a:r>
            <a:r>
              <a:rPr lang="ru-RU" b="1" dirty="0" err="1" smtClean="0">
                <a:solidFill>
                  <a:srgbClr val="000066"/>
                </a:solidFill>
              </a:rPr>
              <a:t>розбиратися</a:t>
            </a:r>
            <a:r>
              <a:rPr lang="ru-RU" b="1" dirty="0" smtClean="0">
                <a:solidFill>
                  <a:srgbClr val="000066"/>
                </a:solidFill>
              </a:rPr>
              <a:t> в людях </a:t>
            </a:r>
            <a:r>
              <a:rPr lang="ru-RU" b="1" dirty="0" err="1" smtClean="0">
                <a:solidFill>
                  <a:srgbClr val="000066"/>
                </a:solidFill>
              </a:rPr>
              <a:t>значно</a:t>
            </a:r>
            <a:r>
              <a:rPr lang="ru-RU" b="1" dirty="0" smtClean="0">
                <a:solidFill>
                  <a:srgbClr val="000066"/>
                </a:solidFill>
              </a:rPr>
              <a:t> </a:t>
            </a:r>
            <a:r>
              <a:rPr lang="ru-RU" b="1" dirty="0" err="1" smtClean="0">
                <a:solidFill>
                  <a:srgbClr val="000066"/>
                </a:solidFill>
              </a:rPr>
              <a:t>підвищиться</a:t>
            </a:r>
            <a:r>
              <a:rPr lang="ru-RU" b="1" dirty="0" smtClean="0">
                <a:solidFill>
                  <a:srgbClr val="000066"/>
                </a:solidFill>
              </a:rPr>
              <a:t>. </a:t>
            </a:r>
            <a:endParaRPr lang="uk-UA" b="1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dissolve/>
    <p:sndAc>
      <p:stSnd loop="1"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128586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215734" y="4071942"/>
            <a:ext cx="642910" cy="45719"/>
          </a:xfrm>
          <a:blipFill>
            <a:blip r:embed="rId7"/>
            <a:tile tx="0" ty="0" sx="100000" sy="100000" flip="none" algn="tl"/>
          </a:blipFill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endParaRPr lang="uk-UA" sz="1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14514" y="0"/>
            <a:ext cx="69294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prstClr val="black"/>
                </a:solidFill>
              </a:rPr>
              <a:t>.        </a:t>
            </a:r>
            <a:r>
              <a:rPr lang="uk-UA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uk-UA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Чим викликана її така популярність</a:t>
            </a:r>
            <a:r>
              <a:rPr 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  <a:endParaRPr lang="uk-UA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0"/>
            <a:ext cx="8858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Бухгалтер – одна з </a:t>
            </a:r>
            <a:r>
              <a:rPr lang="uk-U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найпоширеніших професій</a:t>
            </a:r>
            <a:r>
              <a:rPr lang="uk-UA" sz="2800" dirty="0">
                <a:solidFill>
                  <a:srgbClr val="F9220B"/>
                </a:solidFill>
              </a:rPr>
              <a:t>. </a:t>
            </a:r>
          </a:p>
        </p:txBody>
      </p:sp>
    </p:spTree>
  </p:cSld>
  <p:clrMapOvr>
    <a:masterClrMapping/>
  </p:clrMapOvr>
  <p:transition spd="slow">
    <p:dissolve/>
    <p:sndAc>
      <p:stSnd loop="1"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00430" y="2714620"/>
            <a:ext cx="2643206" cy="2095496"/>
          </a:xfrm>
        </p:spPr>
        <p:txBody>
          <a:bodyPr>
            <a:normAutofit/>
          </a:bodyPr>
          <a:lstStyle/>
          <a:p>
            <a:endParaRPr lang="uk-UA" dirty="0">
              <a:solidFill>
                <a:srgbClr val="3B20A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100" b="1" dirty="0" smtClean="0">
                <a:solidFill>
                  <a:schemeClr val="tx2">
                    <a:lumMod val="75000"/>
                  </a:schemeClr>
                </a:solidFill>
              </a:rPr>
              <a:t>Вимоги </a:t>
            </a:r>
            <a:r>
              <a:rPr lang="uk-UA" sz="3100" b="1" dirty="0">
                <a:solidFill>
                  <a:schemeClr val="tx2">
                    <a:lumMod val="75000"/>
                  </a:schemeClr>
                </a:solidFill>
              </a:rPr>
              <a:t>до кваліфікаційних характеристик професій працівників бухгалтерського обліку</a:t>
            </a:r>
            <a:r>
              <a:rPr lang="uk-UA" dirty="0">
                <a:solidFill>
                  <a:schemeClr val="tx2">
                    <a:lumMod val="75000"/>
                  </a:schemeClr>
                </a:solidFill>
              </a:rPr>
              <a:t>. </a:t>
            </a:r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214282" y="1857364"/>
            <a:ext cx="8572560" cy="4429156"/>
          </a:xfrm>
          <a:prstGeom prst="verticalScroll">
            <a:avLst/>
          </a:prstGeom>
          <a:solidFill>
            <a:srgbClr val="23FB47"/>
          </a:solidFill>
          <a:ln>
            <a:solidFill>
              <a:srgbClr val="C00000"/>
            </a:solidFill>
          </a:ln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smtClean="0">
                <a:solidFill>
                  <a:srgbClr val="3B20A0"/>
                </a:solidFill>
              </a:rPr>
              <a:t>Для посади головного бухгалтера, начальника відділу бухгалтерського обліку кваліфікаційними вимогами є: </a:t>
            </a:r>
          </a:p>
          <a:p>
            <a:r>
              <a:rPr lang="uk-UA" dirty="0" smtClean="0">
                <a:solidFill>
                  <a:srgbClr val="3B20A0"/>
                </a:solidFill>
              </a:rPr>
              <a:t>повна вища освіта відповідного напряму підготовки, </a:t>
            </a:r>
          </a:p>
          <a:p>
            <a:r>
              <a:rPr lang="uk-UA" dirty="0" smtClean="0">
                <a:solidFill>
                  <a:srgbClr val="3B20A0"/>
                </a:solidFill>
              </a:rPr>
              <a:t>післядипломна освіта в галузі управління; </a:t>
            </a:r>
          </a:p>
          <a:p>
            <a:r>
              <a:rPr lang="uk-UA" dirty="0" smtClean="0">
                <a:solidFill>
                  <a:srgbClr val="3B20A0"/>
                </a:solidFill>
              </a:rPr>
              <a:t>стаж бухгалтерської роботи за професіями керівників нижнього рівня: для магістра – не менше двох років, спеціаліста – не менше трьох років. </a:t>
            </a:r>
          </a:p>
          <a:p>
            <a:r>
              <a:rPr lang="uk-UA" dirty="0" smtClean="0">
                <a:solidFill>
                  <a:srgbClr val="3B20A0"/>
                </a:solidFill>
              </a:rPr>
              <a:t>Для завідувача сектору (бюро) у відділі (управлінні) бухгалтерського обліку: </a:t>
            </a:r>
          </a:p>
          <a:p>
            <a:r>
              <a:rPr lang="uk-UA" dirty="0" smtClean="0">
                <a:solidFill>
                  <a:srgbClr val="3B20A0"/>
                </a:solidFill>
              </a:rPr>
              <a:t>повна вища освіта відповідного напряму підготовки (магістр, спеціаліст);</a:t>
            </a:r>
          </a:p>
          <a:p>
            <a:r>
              <a:rPr lang="uk-UA" dirty="0" smtClean="0">
                <a:solidFill>
                  <a:srgbClr val="3B20A0"/>
                </a:solidFill>
              </a:rPr>
              <a:t> стаж бухгалтерської роботи для магістра – не менше двох років, спеціаліста – не менше трьох років.</a:t>
            </a:r>
            <a:endParaRPr lang="ru-RU" dirty="0">
              <a:solidFill>
                <a:srgbClr val="3B20A0"/>
              </a:solidFill>
            </a:endParaRPr>
          </a:p>
        </p:txBody>
      </p:sp>
    </p:spTree>
  </p:cSld>
  <p:clrMapOvr>
    <a:masterClrMapping/>
  </p:clrMapOvr>
  <p:transition spd="slow">
    <p:dissolve/>
    <p:sndAc>
      <p:stSnd loop="1"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8992" y="2500306"/>
            <a:ext cx="3114668" cy="180974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0066"/>
                </a:solidFill>
              </a:rPr>
              <a:t>. </a:t>
            </a:r>
            <a:endParaRPr lang="ru-RU" dirty="0" smtClean="0">
              <a:solidFill>
                <a:srgbClr val="000066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Історія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виникнення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бухгалтерського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обліку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8165592" y="63733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428596" y="1000108"/>
            <a:ext cx="8143932" cy="5643602"/>
          </a:xfrm>
          <a:prstGeom prst="horizontalScroll">
            <a:avLst/>
          </a:prstGeom>
          <a:solidFill>
            <a:srgbClr val="23FB47"/>
          </a:solidFill>
          <a:ln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Прямоугольник 5"/>
          <p:cNvSpPr/>
          <p:nvPr/>
        </p:nvSpPr>
        <p:spPr>
          <a:xfrm>
            <a:off x="1357290" y="1714488"/>
            <a:ext cx="65722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0066"/>
                </a:solidFill>
              </a:rPr>
              <a:t>6000 </a:t>
            </a:r>
            <a:r>
              <a:rPr lang="ru-RU" sz="2000" dirty="0" err="1" smtClean="0">
                <a:solidFill>
                  <a:srgbClr val="000066"/>
                </a:solidFill>
              </a:rPr>
              <a:t>років</a:t>
            </a:r>
            <a:r>
              <a:rPr lang="ru-RU" sz="2000" dirty="0" smtClean="0">
                <a:solidFill>
                  <a:srgbClr val="000066"/>
                </a:solidFill>
              </a:rPr>
              <a:t> до н.е. - Люди стали вести </a:t>
            </a:r>
            <a:r>
              <a:rPr lang="ru-RU" sz="2000" dirty="0" err="1" smtClean="0">
                <a:solidFill>
                  <a:srgbClr val="000066"/>
                </a:solidFill>
              </a:rPr>
              <a:t>господарство</a:t>
            </a:r>
            <a:r>
              <a:rPr lang="ru-RU" sz="2000" dirty="0" smtClean="0">
                <a:solidFill>
                  <a:srgbClr val="000066"/>
                </a:solidFill>
              </a:rPr>
              <a:t>; БО </a:t>
            </a:r>
            <a:r>
              <a:rPr lang="ru-RU" sz="2000" dirty="0" err="1" smtClean="0">
                <a:solidFill>
                  <a:srgbClr val="000066"/>
                </a:solidFill>
              </a:rPr>
              <a:t>виник</a:t>
            </a:r>
            <a:r>
              <a:rPr lang="ru-RU" sz="2000" dirty="0" smtClean="0">
                <a:solidFill>
                  <a:srgbClr val="000066"/>
                </a:solidFill>
              </a:rPr>
              <a:t> як практична </a:t>
            </a:r>
            <a:r>
              <a:rPr lang="ru-RU" sz="2000" dirty="0" err="1" smtClean="0">
                <a:solidFill>
                  <a:srgbClr val="000066"/>
                </a:solidFill>
              </a:rPr>
              <a:t>діяльність</a:t>
            </a:r>
            <a:r>
              <a:rPr lang="ru-RU" sz="2000" dirty="0" smtClean="0">
                <a:solidFill>
                  <a:srgbClr val="000066"/>
                </a:solidFill>
              </a:rPr>
              <a:t> (</a:t>
            </a:r>
            <a:r>
              <a:rPr lang="ru-RU" sz="2000" dirty="0" err="1" smtClean="0">
                <a:solidFill>
                  <a:srgbClr val="000066"/>
                </a:solidFill>
              </a:rPr>
              <a:t>рахівництво</a:t>
            </a:r>
            <a:r>
              <a:rPr lang="ru-RU" sz="2000" dirty="0" smtClean="0">
                <a:solidFill>
                  <a:srgbClr val="000066"/>
                </a:solidFill>
              </a:rPr>
              <a:t>). 500 </a:t>
            </a:r>
            <a:r>
              <a:rPr lang="ru-RU" sz="2000" dirty="0" err="1" smtClean="0">
                <a:solidFill>
                  <a:srgbClr val="000066"/>
                </a:solidFill>
              </a:rPr>
              <a:t>років</a:t>
            </a:r>
            <a:r>
              <a:rPr lang="ru-RU" sz="2000" dirty="0" smtClean="0">
                <a:solidFill>
                  <a:srgbClr val="000066"/>
                </a:solidFill>
              </a:rPr>
              <a:t> тому </a:t>
            </a:r>
            <a:r>
              <a:rPr lang="ru-RU" sz="2000" dirty="0" err="1" smtClean="0">
                <a:solidFill>
                  <a:srgbClr val="000066"/>
                </a:solidFill>
              </a:rPr>
              <a:t>вийшла</a:t>
            </a:r>
            <a:r>
              <a:rPr lang="ru-RU" sz="2000" dirty="0" smtClean="0">
                <a:solidFill>
                  <a:srgbClr val="000066"/>
                </a:solidFill>
              </a:rPr>
              <a:t> книга Л. </a:t>
            </a:r>
            <a:r>
              <a:rPr lang="ru-RU" sz="2000" dirty="0" err="1" smtClean="0">
                <a:solidFill>
                  <a:srgbClr val="000066"/>
                </a:solidFill>
              </a:rPr>
              <a:t>Пачолі</a:t>
            </a:r>
            <a:r>
              <a:rPr lang="ru-RU" sz="2000" dirty="0" smtClean="0">
                <a:solidFill>
                  <a:srgbClr val="000066"/>
                </a:solidFill>
              </a:rPr>
              <a:t> про БУ (трактат). </a:t>
            </a:r>
            <a:r>
              <a:rPr lang="ru-RU" sz="2000" dirty="0" err="1" smtClean="0">
                <a:solidFill>
                  <a:srgbClr val="000066"/>
                </a:solidFill>
              </a:rPr>
              <a:t>Почалося</a:t>
            </a:r>
            <a:r>
              <a:rPr lang="ru-RU" sz="2000" dirty="0" smtClean="0">
                <a:solidFill>
                  <a:srgbClr val="000066"/>
                </a:solidFill>
              </a:rPr>
              <a:t> </a:t>
            </a:r>
            <a:r>
              <a:rPr lang="ru-RU" sz="2000" dirty="0" err="1" smtClean="0">
                <a:solidFill>
                  <a:srgbClr val="000066"/>
                </a:solidFill>
              </a:rPr>
              <a:t>літерат</a:t>
            </a:r>
            <a:r>
              <a:rPr lang="ru-RU" sz="2000" dirty="0" smtClean="0">
                <a:solidFill>
                  <a:srgbClr val="000066"/>
                </a:solidFill>
              </a:rPr>
              <a:t>. </a:t>
            </a:r>
            <a:r>
              <a:rPr lang="ru-RU" sz="2000" dirty="0" err="1" smtClean="0">
                <a:solidFill>
                  <a:srgbClr val="000066"/>
                </a:solidFill>
              </a:rPr>
              <a:t>осмислення</a:t>
            </a:r>
            <a:r>
              <a:rPr lang="ru-RU" sz="2000" dirty="0" smtClean="0">
                <a:solidFill>
                  <a:srgbClr val="000066"/>
                </a:solidFill>
              </a:rPr>
              <a:t> БО. 100 </a:t>
            </a:r>
            <a:r>
              <a:rPr lang="ru-RU" sz="2000" dirty="0" err="1" smtClean="0">
                <a:solidFill>
                  <a:srgbClr val="000066"/>
                </a:solidFill>
              </a:rPr>
              <a:t>років</a:t>
            </a:r>
            <a:r>
              <a:rPr lang="ru-RU" sz="2000" dirty="0" smtClean="0">
                <a:solidFill>
                  <a:srgbClr val="000066"/>
                </a:solidFill>
              </a:rPr>
              <a:t> </a:t>
            </a:r>
            <a:r>
              <a:rPr lang="ru-RU" sz="2000" dirty="0" err="1" smtClean="0">
                <a:solidFill>
                  <a:srgbClr val="000066"/>
                </a:solidFill>
              </a:rPr>
              <a:t>назад-виникли</a:t>
            </a:r>
            <a:r>
              <a:rPr lang="ru-RU" sz="2000" dirty="0" smtClean="0">
                <a:solidFill>
                  <a:srgbClr val="000066"/>
                </a:solidFill>
              </a:rPr>
              <a:t> </a:t>
            </a:r>
            <a:r>
              <a:rPr lang="ru-RU" sz="2000" dirty="0" err="1" smtClean="0">
                <a:solidFill>
                  <a:srgbClr val="000066"/>
                </a:solidFill>
              </a:rPr>
              <a:t>перші</a:t>
            </a:r>
            <a:r>
              <a:rPr lang="ru-RU" sz="2000" dirty="0" smtClean="0">
                <a:solidFill>
                  <a:srgbClr val="000066"/>
                </a:solidFill>
              </a:rPr>
              <a:t> </a:t>
            </a:r>
            <a:r>
              <a:rPr lang="ru-RU" sz="2000" dirty="0" err="1" smtClean="0">
                <a:solidFill>
                  <a:srgbClr val="000066"/>
                </a:solidFill>
              </a:rPr>
              <a:t>теоретичні</a:t>
            </a:r>
            <a:r>
              <a:rPr lang="ru-RU" sz="2000" dirty="0" smtClean="0">
                <a:solidFill>
                  <a:srgbClr val="000066"/>
                </a:solidFill>
              </a:rPr>
              <a:t> </a:t>
            </a:r>
            <a:r>
              <a:rPr lang="ru-RU" sz="2000" dirty="0" err="1" smtClean="0">
                <a:solidFill>
                  <a:srgbClr val="000066"/>
                </a:solidFill>
              </a:rPr>
              <a:t>конструкції</a:t>
            </a:r>
            <a:r>
              <a:rPr lang="ru-RU" sz="2000" dirty="0" smtClean="0">
                <a:solidFill>
                  <a:srgbClr val="000066"/>
                </a:solidFill>
              </a:rPr>
              <a:t> БУ (счетоведение). </a:t>
            </a:r>
          </a:p>
          <a:p>
            <a:r>
              <a:rPr lang="ru-RU" sz="2000" dirty="0" smtClean="0">
                <a:solidFill>
                  <a:srgbClr val="000066"/>
                </a:solidFill>
              </a:rPr>
              <a:t>БО </a:t>
            </a:r>
            <a:r>
              <a:rPr lang="ru-RU" sz="2000" dirty="0" err="1" smtClean="0">
                <a:solidFill>
                  <a:srgbClr val="000066"/>
                </a:solidFill>
              </a:rPr>
              <a:t>розвивався</a:t>
            </a:r>
            <a:r>
              <a:rPr lang="ru-RU" sz="2000" dirty="0" smtClean="0">
                <a:solidFill>
                  <a:srgbClr val="000066"/>
                </a:solidFill>
              </a:rPr>
              <a:t> </a:t>
            </a:r>
            <a:r>
              <a:rPr lang="ru-RU" sz="2000" dirty="0" err="1" smtClean="0">
                <a:solidFill>
                  <a:srgbClr val="000066"/>
                </a:solidFill>
              </a:rPr>
              <a:t>під</a:t>
            </a:r>
            <a:r>
              <a:rPr lang="ru-RU" sz="2000" dirty="0" smtClean="0">
                <a:solidFill>
                  <a:srgbClr val="000066"/>
                </a:solidFill>
              </a:rPr>
              <a:t> </a:t>
            </a:r>
            <a:r>
              <a:rPr lang="ru-RU" sz="2000" dirty="0" err="1" smtClean="0">
                <a:solidFill>
                  <a:srgbClr val="000066"/>
                </a:solidFill>
              </a:rPr>
              <a:t>впливом</a:t>
            </a:r>
            <a:r>
              <a:rPr lang="ru-RU" sz="2000" dirty="0" smtClean="0">
                <a:solidFill>
                  <a:srgbClr val="000066"/>
                </a:solidFill>
              </a:rPr>
              <a:t> </a:t>
            </a:r>
            <a:r>
              <a:rPr lang="ru-RU" sz="2000" dirty="0" err="1" smtClean="0">
                <a:solidFill>
                  <a:srgbClr val="000066"/>
                </a:solidFill>
              </a:rPr>
              <a:t>зовнішніх</a:t>
            </a:r>
            <a:r>
              <a:rPr lang="ru-RU" sz="2000" dirty="0" smtClean="0">
                <a:solidFill>
                  <a:srgbClr val="000066"/>
                </a:solidFill>
              </a:rPr>
              <a:t> причин (</a:t>
            </a:r>
            <a:r>
              <a:rPr lang="ru-RU" sz="2000" dirty="0" err="1" smtClean="0">
                <a:solidFill>
                  <a:srgbClr val="000066"/>
                </a:solidFill>
              </a:rPr>
              <a:t>необх-ть</a:t>
            </a:r>
            <a:r>
              <a:rPr lang="ru-RU" sz="2000" dirty="0" smtClean="0">
                <a:solidFill>
                  <a:srgbClr val="000066"/>
                </a:solidFill>
              </a:rPr>
              <a:t> вести </a:t>
            </a:r>
            <a:r>
              <a:rPr lang="ru-RU" sz="2000" dirty="0" err="1" smtClean="0">
                <a:solidFill>
                  <a:srgbClr val="000066"/>
                </a:solidFill>
              </a:rPr>
              <a:t>хоз-во</a:t>
            </a:r>
            <a:r>
              <a:rPr lang="ru-RU" sz="2000" dirty="0" smtClean="0">
                <a:solidFill>
                  <a:srgbClr val="000066"/>
                </a:solidFill>
              </a:rPr>
              <a:t>), </a:t>
            </a:r>
            <a:r>
              <a:rPr lang="ru-RU" sz="2000" dirty="0" err="1" smtClean="0">
                <a:solidFill>
                  <a:srgbClr val="000066"/>
                </a:solidFill>
              </a:rPr>
              <a:t>потім</a:t>
            </a:r>
            <a:r>
              <a:rPr lang="ru-RU" sz="2000" dirty="0" smtClean="0">
                <a:solidFill>
                  <a:srgbClr val="000066"/>
                </a:solidFill>
              </a:rPr>
              <a:t> </a:t>
            </a:r>
            <a:r>
              <a:rPr lang="ru-RU" sz="2000" dirty="0" err="1" smtClean="0">
                <a:solidFill>
                  <a:srgbClr val="000066"/>
                </a:solidFill>
              </a:rPr>
              <a:t>внутрішніх</a:t>
            </a:r>
            <a:r>
              <a:rPr lang="ru-RU" sz="2000" dirty="0" smtClean="0">
                <a:solidFill>
                  <a:srgbClr val="000066"/>
                </a:solidFill>
              </a:rPr>
              <a:t> (</a:t>
            </a:r>
            <a:r>
              <a:rPr lang="ru-RU" sz="2000" dirty="0" err="1" smtClean="0">
                <a:solidFill>
                  <a:srgbClr val="000066"/>
                </a:solidFill>
              </a:rPr>
              <a:t>саморозвиток</a:t>
            </a:r>
            <a:r>
              <a:rPr lang="ru-RU" sz="2000" dirty="0" smtClean="0">
                <a:solidFill>
                  <a:srgbClr val="000066"/>
                </a:solidFill>
              </a:rPr>
              <a:t>). </a:t>
            </a:r>
          </a:p>
          <a:p>
            <a:r>
              <a:rPr lang="ru-RU" sz="2000" dirty="0" smtClean="0">
                <a:solidFill>
                  <a:srgbClr val="000066"/>
                </a:solidFill>
              </a:rPr>
              <a:t>Для </a:t>
            </a:r>
            <a:r>
              <a:rPr lang="ru-RU" sz="2000" dirty="0" err="1" smtClean="0">
                <a:solidFill>
                  <a:srgbClr val="000066"/>
                </a:solidFill>
              </a:rPr>
              <a:t>виникнення</a:t>
            </a:r>
            <a:r>
              <a:rPr lang="ru-RU" sz="2000" dirty="0" smtClean="0">
                <a:solidFill>
                  <a:srgbClr val="000066"/>
                </a:solidFill>
              </a:rPr>
              <a:t> БО </a:t>
            </a:r>
            <a:r>
              <a:rPr lang="ru-RU" sz="2000" dirty="0" err="1" smtClean="0">
                <a:solidFill>
                  <a:srgbClr val="000066"/>
                </a:solidFill>
              </a:rPr>
              <a:t>були</a:t>
            </a:r>
            <a:r>
              <a:rPr lang="ru-RU" sz="2000" dirty="0" smtClean="0">
                <a:solidFill>
                  <a:srgbClr val="000066"/>
                </a:solidFill>
              </a:rPr>
              <a:t> </a:t>
            </a:r>
            <a:r>
              <a:rPr lang="ru-RU" sz="2000" dirty="0" err="1" smtClean="0">
                <a:solidFill>
                  <a:srgbClr val="000066"/>
                </a:solidFill>
              </a:rPr>
              <a:t>необхідні</a:t>
            </a:r>
            <a:r>
              <a:rPr lang="ru-RU" sz="2000" dirty="0" smtClean="0">
                <a:solidFill>
                  <a:srgbClr val="000066"/>
                </a:solidFill>
              </a:rPr>
              <a:t> два </a:t>
            </a:r>
            <a:r>
              <a:rPr lang="ru-RU" sz="2000" dirty="0" err="1" smtClean="0">
                <a:solidFill>
                  <a:srgbClr val="000066"/>
                </a:solidFill>
              </a:rPr>
              <a:t>головні</a:t>
            </a:r>
            <a:r>
              <a:rPr lang="ru-RU" sz="2000" dirty="0" smtClean="0">
                <a:solidFill>
                  <a:srgbClr val="000066"/>
                </a:solidFill>
              </a:rPr>
              <a:t> </a:t>
            </a:r>
            <a:r>
              <a:rPr lang="ru-RU" sz="2000" dirty="0" err="1" smtClean="0">
                <a:solidFill>
                  <a:srgbClr val="000066"/>
                </a:solidFill>
              </a:rPr>
              <a:t>чинники</a:t>
            </a:r>
            <a:r>
              <a:rPr lang="ru-RU" sz="2000" dirty="0" smtClean="0">
                <a:solidFill>
                  <a:srgbClr val="000066"/>
                </a:solidFill>
              </a:rPr>
              <a:t>: 1) </a:t>
            </a:r>
            <a:r>
              <a:rPr lang="ru-RU" sz="2000" dirty="0" err="1" smtClean="0">
                <a:solidFill>
                  <a:srgbClr val="000066"/>
                </a:solidFill>
              </a:rPr>
              <a:t>Господарство</a:t>
            </a:r>
            <a:r>
              <a:rPr lang="ru-RU" sz="2000" dirty="0" smtClean="0">
                <a:solidFill>
                  <a:srgbClr val="000066"/>
                </a:solidFill>
              </a:rPr>
              <a:t> </a:t>
            </a:r>
            <a:r>
              <a:rPr lang="ru-RU" sz="2000" dirty="0" err="1" smtClean="0">
                <a:solidFill>
                  <a:srgbClr val="000066"/>
                </a:solidFill>
              </a:rPr>
              <a:t>має</a:t>
            </a:r>
            <a:r>
              <a:rPr lang="ru-RU" sz="2000" dirty="0" smtClean="0">
                <a:solidFill>
                  <a:srgbClr val="000066"/>
                </a:solidFill>
              </a:rPr>
              <a:t> </a:t>
            </a:r>
            <a:r>
              <a:rPr lang="ru-RU" sz="2000" dirty="0" err="1" smtClean="0">
                <a:solidFill>
                  <a:srgbClr val="000066"/>
                </a:solidFill>
              </a:rPr>
              <a:t>досяг</a:t>
            </a:r>
            <a:r>
              <a:rPr lang="ru-RU" sz="2000" dirty="0" smtClean="0">
                <a:solidFill>
                  <a:srgbClr val="000066"/>
                </a:solidFill>
              </a:rPr>
              <a:t>. значить. </a:t>
            </a:r>
            <a:r>
              <a:rPr lang="ru-RU" sz="2000" dirty="0" err="1" smtClean="0">
                <a:solidFill>
                  <a:srgbClr val="000066"/>
                </a:solidFill>
              </a:rPr>
              <a:t>розмірів</a:t>
            </a:r>
            <a:r>
              <a:rPr lang="ru-RU" sz="2000" dirty="0" smtClean="0">
                <a:solidFill>
                  <a:srgbClr val="000066"/>
                </a:solidFill>
              </a:rPr>
              <a:t> (треб. </a:t>
            </a:r>
            <a:r>
              <a:rPr lang="ru-RU" sz="2000" dirty="0" err="1" smtClean="0">
                <a:solidFill>
                  <a:srgbClr val="000066"/>
                </a:solidFill>
              </a:rPr>
              <a:t>його</a:t>
            </a:r>
            <a:r>
              <a:rPr lang="ru-RU" sz="2000" dirty="0" smtClean="0">
                <a:solidFill>
                  <a:srgbClr val="000066"/>
                </a:solidFill>
              </a:rPr>
              <a:t> </a:t>
            </a:r>
            <a:r>
              <a:rPr lang="ru-RU" sz="2000" dirty="0" err="1" smtClean="0">
                <a:solidFill>
                  <a:srgbClr val="000066"/>
                </a:solidFill>
              </a:rPr>
              <a:t>облік</a:t>
            </a:r>
            <a:r>
              <a:rPr lang="ru-RU" sz="2000" dirty="0" smtClean="0">
                <a:solidFill>
                  <a:srgbClr val="000066"/>
                </a:solidFill>
              </a:rPr>
              <a:t>). </a:t>
            </a:r>
          </a:p>
          <a:p>
            <a:r>
              <a:rPr lang="ru-RU" sz="2000" dirty="0" smtClean="0">
                <a:solidFill>
                  <a:srgbClr val="000066"/>
                </a:solidFill>
              </a:rPr>
              <a:t>2) </a:t>
            </a:r>
            <a:r>
              <a:rPr lang="ru-RU" sz="2000" dirty="0" err="1" smtClean="0">
                <a:solidFill>
                  <a:srgbClr val="000066"/>
                </a:solidFill>
              </a:rPr>
              <a:t>Виникнення</a:t>
            </a:r>
            <a:r>
              <a:rPr lang="ru-RU" sz="2000" dirty="0" smtClean="0">
                <a:solidFill>
                  <a:srgbClr val="000066"/>
                </a:solidFill>
              </a:rPr>
              <a:t> </a:t>
            </a:r>
            <a:r>
              <a:rPr lang="ru-RU" sz="2000" dirty="0" err="1" smtClean="0">
                <a:solidFill>
                  <a:srgbClr val="000066"/>
                </a:solidFill>
              </a:rPr>
              <a:t>алфавіту</a:t>
            </a:r>
            <a:r>
              <a:rPr lang="ru-RU" sz="2000" dirty="0" smtClean="0">
                <a:solidFill>
                  <a:srgbClr val="000066"/>
                </a:solidFill>
              </a:rPr>
              <a:t> </a:t>
            </a:r>
            <a:r>
              <a:rPr lang="ru-RU" sz="2000" dirty="0" err="1" smtClean="0">
                <a:solidFill>
                  <a:srgbClr val="000066"/>
                </a:solidFill>
              </a:rPr>
              <a:t>і</a:t>
            </a:r>
            <a:r>
              <a:rPr lang="ru-RU" sz="2000" dirty="0" smtClean="0">
                <a:solidFill>
                  <a:srgbClr val="000066"/>
                </a:solidFill>
              </a:rPr>
              <a:t> </a:t>
            </a:r>
            <a:r>
              <a:rPr lang="ru-RU" sz="2000" dirty="0" err="1" smtClean="0">
                <a:solidFill>
                  <a:srgbClr val="000066"/>
                </a:solidFill>
              </a:rPr>
              <a:t>елементар</a:t>
            </a:r>
            <a:r>
              <a:rPr lang="ru-RU" sz="2000" dirty="0" smtClean="0">
                <a:solidFill>
                  <a:srgbClr val="000066"/>
                </a:solidFill>
              </a:rPr>
              <a:t>. арифметики</a:t>
            </a:r>
            <a:endParaRPr lang="uk-UA" sz="2000" dirty="0"/>
          </a:p>
        </p:txBody>
      </p:sp>
    </p:spTree>
  </p:cSld>
  <p:clrMapOvr>
    <a:masterClrMapping/>
  </p:clrMapOvr>
  <p:transition spd="slow">
    <p:dissolve/>
    <p:sndAc>
      <p:stSnd loop="1"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57620" y="2928934"/>
            <a:ext cx="942924" cy="1142976"/>
          </a:xfrm>
        </p:spPr>
        <p:txBody>
          <a:bodyPr>
            <a:normAutofit/>
          </a:bodyPr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239000" cy="1500198"/>
          </a:xfrm>
        </p:spPr>
        <p:txBody>
          <a:bodyPr>
            <a:normAutofit fontScale="90000"/>
          </a:bodyPr>
          <a:lstStyle/>
          <a:p>
            <a:r>
              <a:rPr lang="ru-RU" sz="2700" b="1" i="1" dirty="0" err="1" smtClean="0">
                <a:solidFill>
                  <a:schemeClr val="bg1"/>
                </a:solidFill>
              </a:rPr>
              <a:t>Історія</a:t>
            </a:r>
            <a:r>
              <a:rPr lang="ru-RU" sz="2700" b="1" i="1" dirty="0" smtClean="0">
                <a:solidFill>
                  <a:schemeClr val="bg1"/>
                </a:solidFill>
              </a:rPr>
              <a:t> </a:t>
            </a:r>
            <a:r>
              <a:rPr lang="ru-RU" sz="2700" b="1" i="1" dirty="0" err="1" smtClean="0">
                <a:solidFill>
                  <a:schemeClr val="bg1"/>
                </a:solidFill>
              </a:rPr>
              <a:t>виникнення</a:t>
            </a:r>
            <a:r>
              <a:rPr lang="ru-RU" sz="2700" b="1" i="1" dirty="0" smtClean="0">
                <a:solidFill>
                  <a:schemeClr val="bg1"/>
                </a:solidFill>
              </a:rPr>
              <a:t> </a:t>
            </a:r>
            <a:r>
              <a:rPr lang="ru-RU" sz="2700" b="1" i="1" dirty="0" err="1" smtClean="0">
                <a:solidFill>
                  <a:schemeClr val="bg1"/>
                </a:solidFill>
              </a:rPr>
              <a:t>бухгалтерського</a:t>
            </a:r>
            <a:r>
              <a:rPr lang="ru-RU" sz="2700" b="1" i="1" dirty="0" smtClean="0">
                <a:solidFill>
                  <a:schemeClr val="bg1"/>
                </a:solidFill>
              </a:rPr>
              <a:t> </a:t>
            </a:r>
            <a:r>
              <a:rPr lang="ru-RU" sz="2700" b="1" i="1" dirty="0" err="1" smtClean="0">
                <a:solidFill>
                  <a:schemeClr val="bg1"/>
                </a:solidFill>
              </a:rPr>
              <a:t>обліку</a:t>
            </a:r>
            <a:r>
              <a:rPr lang="ru-RU" sz="2700" b="1" i="1" dirty="0" smtClean="0">
                <a:solidFill>
                  <a:schemeClr val="bg1"/>
                </a:solidFill>
              </a:rPr>
              <a:t> </a:t>
            </a:r>
            <a:r>
              <a:rPr lang="ru-RU" sz="2000" b="1" i="1" dirty="0" smtClean="0">
                <a:solidFill>
                  <a:schemeClr val="bg1"/>
                </a:solidFill>
              </a:rPr>
              <a:t>(</a:t>
            </a:r>
            <a:r>
              <a:rPr lang="ru-RU" sz="2000" b="1" i="1" dirty="0" err="1" smtClean="0">
                <a:solidFill>
                  <a:schemeClr val="bg1"/>
                </a:solidFill>
              </a:rPr>
              <a:t>продовження</a:t>
            </a:r>
            <a:r>
              <a:rPr lang="ru-RU" sz="2000" b="1" i="1" dirty="0" smtClean="0">
                <a:solidFill>
                  <a:schemeClr val="bg1"/>
                </a:solidFill>
              </a:rPr>
              <a:t> слайда 5)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357158" y="500042"/>
            <a:ext cx="8001056" cy="5929354"/>
          </a:xfrm>
          <a:prstGeom prst="horizontalScroll">
            <a:avLst/>
          </a:prstGeom>
          <a:solidFill>
            <a:srgbClr val="23FB47"/>
          </a:solidFill>
          <a:ln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1500174"/>
            <a:ext cx="6929486" cy="3970318"/>
          </a:xfrm>
          <a:prstGeom prst="rect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rgbClr val="002060"/>
                </a:solidFill>
              </a:rPr>
              <a:t>Прийоми</a:t>
            </a:r>
            <a:r>
              <a:rPr lang="ru-RU" dirty="0" smtClean="0">
                <a:solidFill>
                  <a:srgbClr val="002060"/>
                </a:solidFill>
              </a:rPr>
              <a:t> БО: 1) </a:t>
            </a:r>
            <a:r>
              <a:rPr lang="ru-RU" dirty="0" err="1" smtClean="0">
                <a:solidFill>
                  <a:srgbClr val="002060"/>
                </a:solidFill>
              </a:rPr>
              <a:t>інвентаризація</a:t>
            </a:r>
            <a:r>
              <a:rPr lang="ru-RU" dirty="0" smtClean="0">
                <a:solidFill>
                  <a:srgbClr val="002060"/>
                </a:solidFill>
              </a:rPr>
              <a:t>; </a:t>
            </a:r>
            <a:r>
              <a:rPr lang="ru-RU" dirty="0" err="1" smtClean="0">
                <a:solidFill>
                  <a:srgbClr val="002060"/>
                </a:solidFill>
              </a:rPr>
              <a:t>рахунки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розрахунків</a:t>
            </a:r>
            <a:r>
              <a:rPr lang="ru-RU" dirty="0" smtClean="0">
                <a:solidFill>
                  <a:srgbClr val="002060"/>
                </a:solidFill>
              </a:rPr>
              <a:t>. (</a:t>
            </a:r>
            <a:r>
              <a:rPr lang="ru-RU" dirty="0" err="1" smtClean="0">
                <a:solidFill>
                  <a:srgbClr val="002060"/>
                </a:solidFill>
              </a:rPr>
              <a:t>Рахунки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розрахунків</a:t>
            </a:r>
            <a:r>
              <a:rPr lang="ru-RU" dirty="0" smtClean="0">
                <a:solidFill>
                  <a:srgbClr val="002060"/>
                </a:solidFill>
              </a:rPr>
              <a:t> - записи: кому </a:t>
            </a:r>
            <a:r>
              <a:rPr lang="ru-RU" dirty="0" err="1" smtClean="0">
                <a:solidFill>
                  <a:srgbClr val="002060"/>
                </a:solidFill>
              </a:rPr>
              <a:t>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скільки</a:t>
            </a:r>
            <a:r>
              <a:rPr lang="ru-RU" dirty="0" smtClean="0">
                <a:solidFill>
                  <a:srgbClr val="002060"/>
                </a:solidFill>
              </a:rPr>
              <a:t> винен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хто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тобі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скільки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винен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тобто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ким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наход</a:t>
            </a:r>
            <a:r>
              <a:rPr lang="ru-RU" dirty="0" smtClean="0">
                <a:solidFill>
                  <a:srgbClr val="002060"/>
                </a:solidFill>
              </a:rPr>
              <a:t>. В справ. </a:t>
            </a:r>
            <a:r>
              <a:rPr lang="ru-RU" dirty="0" err="1" smtClean="0">
                <a:solidFill>
                  <a:srgbClr val="002060"/>
                </a:solidFill>
              </a:rPr>
              <a:t>Відносинах</a:t>
            </a:r>
            <a:r>
              <a:rPr lang="ru-RU" dirty="0" smtClean="0">
                <a:solidFill>
                  <a:srgbClr val="002060"/>
                </a:solidFill>
              </a:rPr>
              <a:t>.) 3400-2980 д. е. - БУ </a:t>
            </a:r>
            <a:r>
              <a:rPr lang="ru-RU" dirty="0" err="1" smtClean="0">
                <a:solidFill>
                  <a:srgbClr val="002060"/>
                </a:solidFill>
              </a:rPr>
              <a:t>був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розвинений</a:t>
            </a:r>
            <a:r>
              <a:rPr lang="ru-RU" dirty="0" smtClean="0">
                <a:solidFill>
                  <a:srgbClr val="002060"/>
                </a:solidFill>
              </a:rPr>
              <a:t> в </a:t>
            </a:r>
            <a:r>
              <a:rPr lang="ru-RU" dirty="0" err="1" smtClean="0">
                <a:solidFill>
                  <a:srgbClr val="002060"/>
                </a:solidFill>
              </a:rPr>
              <a:t>давньому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Єгипті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Кожні</a:t>
            </a:r>
            <a:r>
              <a:rPr lang="ru-RU" dirty="0" smtClean="0">
                <a:solidFill>
                  <a:srgbClr val="002060"/>
                </a:solidFill>
              </a:rPr>
              <a:t> два роки </a:t>
            </a:r>
            <a:r>
              <a:rPr lang="ru-RU" dirty="0" err="1" smtClean="0">
                <a:solidFill>
                  <a:srgbClr val="002060"/>
                </a:solidFill>
              </a:rPr>
              <a:t>проводилася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інвентаризація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всього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рухомого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нерухомого</a:t>
            </a:r>
            <a:r>
              <a:rPr lang="ru-RU" dirty="0" smtClean="0">
                <a:solidFill>
                  <a:srgbClr val="002060"/>
                </a:solidFill>
              </a:rPr>
              <a:t> майна (дискретна </a:t>
            </a:r>
            <a:r>
              <a:rPr lang="ru-RU" dirty="0" err="1" smtClean="0">
                <a:solidFill>
                  <a:srgbClr val="002060"/>
                </a:solidFill>
              </a:rPr>
              <a:t>інвентаризація</a:t>
            </a:r>
            <a:r>
              <a:rPr lang="ru-RU" dirty="0" smtClean="0">
                <a:solidFill>
                  <a:srgbClr val="002060"/>
                </a:solidFill>
              </a:rPr>
              <a:t>) - </a:t>
            </a:r>
            <a:r>
              <a:rPr lang="ru-RU" dirty="0" err="1" smtClean="0">
                <a:solidFill>
                  <a:srgbClr val="002060"/>
                </a:solidFill>
              </a:rPr>
              <a:t>потім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дискрет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інвент-я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була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замінена</a:t>
            </a:r>
            <a:r>
              <a:rPr lang="ru-RU" dirty="0" smtClean="0">
                <a:solidFill>
                  <a:srgbClr val="002060"/>
                </a:solidFill>
              </a:rPr>
              <a:t> поточною </a:t>
            </a:r>
            <a:r>
              <a:rPr lang="ru-RU" dirty="0" err="1" smtClean="0">
                <a:solidFill>
                  <a:srgbClr val="002060"/>
                </a:solidFill>
              </a:rPr>
              <a:t>інвентаризацією</a:t>
            </a:r>
            <a:r>
              <a:rPr lang="ru-RU" dirty="0" smtClean="0">
                <a:solidFill>
                  <a:srgbClr val="002060"/>
                </a:solidFill>
              </a:rPr>
              <a:t> (</a:t>
            </a:r>
            <a:r>
              <a:rPr lang="ru-RU" dirty="0" err="1" smtClean="0">
                <a:solidFill>
                  <a:srgbClr val="002060"/>
                </a:solidFill>
              </a:rPr>
              <a:t>постійною</a:t>
            </a:r>
            <a:r>
              <a:rPr lang="ru-RU" dirty="0" smtClean="0">
                <a:solidFill>
                  <a:srgbClr val="002060"/>
                </a:solidFill>
              </a:rPr>
              <a:t>). </a:t>
            </a:r>
            <a:r>
              <a:rPr lang="ru-RU" dirty="0" err="1" smtClean="0">
                <a:solidFill>
                  <a:srgbClr val="002060"/>
                </a:solidFill>
              </a:rPr>
              <a:t>Факти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господарського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життя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оформлялися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трьома</a:t>
            </a:r>
            <a:r>
              <a:rPr lang="ru-RU" dirty="0" smtClean="0">
                <a:solidFill>
                  <a:srgbClr val="002060"/>
                </a:solidFill>
              </a:rPr>
              <a:t> особами (чиновниками): [Напр. - </a:t>
            </a:r>
            <a:r>
              <a:rPr lang="ru-RU" dirty="0" err="1" smtClean="0">
                <a:solidFill>
                  <a:srgbClr val="002060"/>
                </a:solidFill>
              </a:rPr>
              <a:t>Відпустка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цінностей</a:t>
            </a:r>
            <a:r>
              <a:rPr lang="ru-RU" dirty="0" smtClean="0">
                <a:solidFill>
                  <a:srgbClr val="002060"/>
                </a:solidFill>
              </a:rPr>
              <a:t> (провод. по </a:t>
            </a:r>
            <a:r>
              <a:rPr lang="ru-RU" dirty="0" err="1" smtClean="0">
                <a:solidFill>
                  <a:srgbClr val="002060"/>
                </a:solidFill>
              </a:rPr>
              <a:t>резолюції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уполномоч</a:t>
            </a:r>
            <a:r>
              <a:rPr lang="ru-RU" dirty="0" smtClean="0">
                <a:solidFill>
                  <a:srgbClr val="002060"/>
                </a:solidFill>
              </a:rPr>
              <a:t>. Чиновника): 1-й </a:t>
            </a:r>
            <a:r>
              <a:rPr lang="ru-RU" dirty="0" err="1" smtClean="0">
                <a:solidFill>
                  <a:srgbClr val="002060"/>
                </a:solidFill>
              </a:rPr>
              <a:t>чиновник-кількість</a:t>
            </a:r>
            <a:r>
              <a:rPr lang="ru-RU" dirty="0" smtClean="0">
                <a:solidFill>
                  <a:srgbClr val="002060"/>
                </a:solidFill>
              </a:rPr>
              <a:t> грошей до </a:t>
            </a:r>
            <a:r>
              <a:rPr lang="ru-RU" dirty="0" err="1" smtClean="0">
                <a:solidFill>
                  <a:srgbClr val="002060"/>
                </a:solidFill>
              </a:rPr>
              <a:t>відпустки</a:t>
            </a:r>
            <a:r>
              <a:rPr lang="ru-RU" dirty="0" smtClean="0">
                <a:solidFill>
                  <a:srgbClr val="002060"/>
                </a:solidFill>
              </a:rPr>
              <a:t>; 2-й-фактич. </a:t>
            </a:r>
            <a:r>
              <a:rPr lang="ru-RU" dirty="0" err="1" smtClean="0">
                <a:solidFill>
                  <a:srgbClr val="002060"/>
                </a:solidFill>
              </a:rPr>
              <a:t>відпустку</a:t>
            </a:r>
            <a:r>
              <a:rPr lang="ru-RU" dirty="0" smtClean="0">
                <a:solidFill>
                  <a:srgbClr val="002060"/>
                </a:solidFill>
              </a:rPr>
              <a:t>; 3-й-робив </a:t>
            </a:r>
            <a:r>
              <a:rPr lang="ru-RU" dirty="0" err="1" smtClean="0">
                <a:solidFill>
                  <a:srgbClr val="002060"/>
                </a:solidFill>
              </a:rPr>
              <a:t>відмітку</a:t>
            </a:r>
            <a:r>
              <a:rPr lang="ru-RU" dirty="0" smtClean="0">
                <a:solidFill>
                  <a:srgbClr val="002060"/>
                </a:solidFill>
              </a:rPr>
              <a:t> про </a:t>
            </a:r>
            <a:r>
              <a:rPr lang="ru-RU" dirty="0" err="1" smtClean="0">
                <a:solidFill>
                  <a:srgbClr val="002060"/>
                </a:solidFill>
              </a:rPr>
              <a:t>відхилення</a:t>
            </a:r>
            <a:r>
              <a:rPr lang="ru-RU" dirty="0" smtClean="0">
                <a:solidFill>
                  <a:srgbClr val="002060"/>
                </a:solidFill>
              </a:rPr>
              <a:t>]. Кладовщик сост. </a:t>
            </a:r>
            <a:r>
              <a:rPr lang="ru-RU" dirty="0" err="1" smtClean="0">
                <a:solidFill>
                  <a:srgbClr val="002060"/>
                </a:solidFill>
              </a:rPr>
              <a:t>звіт</a:t>
            </a:r>
            <a:r>
              <a:rPr lang="ru-RU" dirty="0" smtClean="0">
                <a:solidFill>
                  <a:srgbClr val="002060"/>
                </a:solidFill>
              </a:rPr>
              <a:t> про </a:t>
            </a:r>
            <a:r>
              <a:rPr lang="ru-RU" dirty="0" err="1" smtClean="0">
                <a:solidFill>
                  <a:srgbClr val="002060"/>
                </a:solidFill>
              </a:rPr>
              <a:t>движ-і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цінностей</a:t>
            </a:r>
            <a:r>
              <a:rPr lang="ru-RU" dirty="0" smtClean="0">
                <a:solidFill>
                  <a:srgbClr val="002060"/>
                </a:solidFill>
              </a:rPr>
              <a:t> по </a:t>
            </a:r>
            <a:r>
              <a:rPr lang="ru-RU" dirty="0" err="1" smtClean="0">
                <a:solidFill>
                  <a:srgbClr val="002060"/>
                </a:solidFill>
              </a:rPr>
              <a:t>платниках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одержувачам</a:t>
            </a:r>
            <a:r>
              <a:rPr lang="ru-RU" dirty="0" smtClean="0">
                <a:solidFill>
                  <a:srgbClr val="002060"/>
                </a:solidFill>
              </a:rPr>
              <a:t> та видами </a:t>
            </a:r>
            <a:r>
              <a:rPr lang="ru-RU" dirty="0" err="1" smtClean="0">
                <a:solidFill>
                  <a:srgbClr val="002060"/>
                </a:solidFill>
              </a:rPr>
              <a:t>цінностей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виводив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залишки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dissolve/>
    <p:sndAc>
      <p:stSnd loop="1"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6ff336e05c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28662" y="928670"/>
            <a:ext cx="7215206" cy="521497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239000" cy="1000132"/>
          </a:xfrm>
        </p:spPr>
        <p:txBody>
          <a:bodyPr>
            <a:normAutofit fontScale="90000"/>
          </a:bodyPr>
          <a:lstStyle/>
          <a:p>
            <a:r>
              <a:rPr lang="ru-RU" b="0" dirty="0" err="1" smtClean="0"/>
              <a:t>Плюси</a:t>
            </a:r>
            <a:r>
              <a:rPr lang="ru-RU" b="0" dirty="0" smtClean="0"/>
              <a:t> </a:t>
            </a:r>
            <a:r>
              <a:rPr lang="ru-RU" b="0" dirty="0" err="1" smtClean="0"/>
              <a:t>професії</a:t>
            </a:r>
            <a:r>
              <a:rPr lang="ru-RU" b="0" dirty="0" smtClean="0"/>
              <a:t> бухгалтер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1142984"/>
            <a:ext cx="721520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Бухгалтер –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спеціальність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затребувана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, добре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оплачувана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і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практично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вічна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.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Однак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працювати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з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цифрами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сподобається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далеко не кожному: аж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надто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занудне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рутинне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це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стомлююче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заняття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.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Знову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ж таки,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рівень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відповідальності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зашкалює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–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як-ніяк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, за числами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ховаються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реальні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суми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грошей… Але не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варто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драматизувати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. Є,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виявляється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,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і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у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такій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професії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, як бухгалтер,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свої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достоїнства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ransition spd="slow">
    <p:dissolve/>
    <p:sndAc>
      <p:stSnd loop="1"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Бухгалтер</a:t>
            </a:r>
            <a:r>
              <a:rPr lang="ru-RU" dirty="0" smtClean="0"/>
              <a:t> – </a:t>
            </a:r>
            <a:r>
              <a:rPr lang="ru-RU" dirty="0" err="1" smtClean="0"/>
              <a:t>специфічна</a:t>
            </a:r>
            <a:r>
              <a:rPr lang="ru-RU" dirty="0" smtClean="0"/>
              <a:t> </a:t>
            </a:r>
            <a:r>
              <a:rPr lang="ru-RU" dirty="0" err="1" smtClean="0"/>
              <a:t>професія</a:t>
            </a:r>
            <a:r>
              <a:rPr lang="ru-RU" dirty="0" smtClean="0"/>
              <a:t>, як </a:t>
            </a:r>
            <a:r>
              <a:rPr lang="ru-RU" dirty="0" err="1" smtClean="0"/>
              <a:t>лікар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модельєр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.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спеціальність</a:t>
            </a:r>
            <a:r>
              <a:rPr lang="ru-RU" dirty="0" smtClean="0"/>
              <a:t> </a:t>
            </a:r>
            <a:r>
              <a:rPr lang="ru-RU" dirty="0" err="1" smtClean="0"/>
              <a:t>вимагає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перш за все, природного таланту в </a:t>
            </a:r>
            <a:r>
              <a:rPr lang="ru-RU" dirty="0" err="1" smtClean="0"/>
              <a:t>конкретній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. А без </a:t>
            </a:r>
            <a:r>
              <a:rPr lang="ru-RU" dirty="0" err="1" smtClean="0"/>
              <a:t>вроджених</a:t>
            </a:r>
            <a:r>
              <a:rPr lang="ru-RU" dirty="0" smtClean="0"/>
              <a:t> </a:t>
            </a:r>
            <a:r>
              <a:rPr lang="ru-RU" dirty="0" err="1" smtClean="0"/>
              <a:t>здібностей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робота буде схожа на каторгу, </a:t>
            </a:r>
            <a:r>
              <a:rPr lang="ru-RU" dirty="0" err="1" smtClean="0"/>
              <a:t>і</a:t>
            </a:r>
            <a:r>
              <a:rPr lang="ru-RU" dirty="0" smtClean="0"/>
              <a:t> проблем у </a:t>
            </a:r>
            <a:r>
              <a:rPr lang="ru-RU" dirty="0" err="1" smtClean="0"/>
              <a:t>професійній</a:t>
            </a:r>
            <a:r>
              <a:rPr lang="ru-RU" dirty="0" smtClean="0"/>
              <a:t> </a:t>
            </a:r>
            <a:r>
              <a:rPr lang="ru-RU" dirty="0" err="1" smtClean="0"/>
              <a:t>сфері</a:t>
            </a:r>
            <a:r>
              <a:rPr lang="ru-RU" dirty="0" smtClean="0"/>
              <a:t> не </a:t>
            </a:r>
            <a:r>
              <a:rPr lang="ru-RU" dirty="0" err="1" smtClean="0"/>
              <a:t>оберешся</a:t>
            </a:r>
            <a:r>
              <a:rPr lang="ru-RU" dirty="0" smtClean="0"/>
              <a:t>. </a:t>
            </a:r>
            <a:r>
              <a:rPr lang="ru-RU" dirty="0" smtClean="0">
                <a:solidFill>
                  <a:srgbClr val="9A1706"/>
                </a:solidFill>
              </a:rPr>
              <a:t>Нехай </a:t>
            </a:r>
            <a:r>
              <a:rPr lang="ru-RU" dirty="0" err="1" smtClean="0">
                <a:solidFill>
                  <a:srgbClr val="9A1706"/>
                </a:solidFill>
              </a:rPr>
              <a:t>бухгалтери</a:t>
            </a:r>
            <a:r>
              <a:rPr lang="ru-RU" dirty="0" smtClean="0">
                <a:solidFill>
                  <a:srgbClr val="9A1706"/>
                </a:solidFill>
              </a:rPr>
              <a:t> </a:t>
            </a:r>
            <a:r>
              <a:rPr lang="ru-RU" dirty="0" err="1" smtClean="0">
                <a:solidFill>
                  <a:srgbClr val="9A1706"/>
                </a:solidFill>
              </a:rPr>
              <a:t>всього</a:t>
            </a:r>
            <a:r>
              <a:rPr lang="ru-RU" dirty="0" smtClean="0">
                <a:solidFill>
                  <a:srgbClr val="9A1706"/>
                </a:solidFill>
              </a:rPr>
              <a:t> </a:t>
            </a:r>
            <a:r>
              <a:rPr lang="ru-RU" dirty="0" err="1" smtClean="0">
                <a:solidFill>
                  <a:srgbClr val="9A1706"/>
                </a:solidFill>
              </a:rPr>
              <a:t>світу</a:t>
            </a:r>
            <a:r>
              <a:rPr lang="ru-RU" dirty="0" smtClean="0">
                <a:solidFill>
                  <a:srgbClr val="9A1706"/>
                </a:solidFill>
              </a:rPr>
              <a:t> </a:t>
            </a:r>
            <a:r>
              <a:rPr lang="ru-RU" dirty="0" err="1" smtClean="0">
                <a:solidFill>
                  <a:srgbClr val="9A1706"/>
                </a:solidFill>
              </a:rPr>
              <a:t>займаються</a:t>
            </a:r>
            <a:r>
              <a:rPr lang="ru-RU" dirty="0" smtClean="0">
                <a:solidFill>
                  <a:srgbClr val="9A1706"/>
                </a:solidFill>
              </a:rPr>
              <a:t> </a:t>
            </a:r>
            <a:r>
              <a:rPr lang="ru-RU" dirty="0" err="1" smtClean="0">
                <a:solidFill>
                  <a:srgbClr val="9A1706"/>
                </a:solidFill>
              </a:rPr>
              <a:t>тільки</a:t>
            </a:r>
            <a:r>
              <a:rPr lang="ru-RU" dirty="0" smtClean="0">
                <a:solidFill>
                  <a:srgbClr val="9A1706"/>
                </a:solidFill>
              </a:rPr>
              <a:t> </a:t>
            </a:r>
            <a:r>
              <a:rPr lang="ru-RU" dirty="0" err="1" smtClean="0">
                <a:solidFill>
                  <a:srgbClr val="9A1706"/>
                </a:solidFill>
              </a:rPr>
              <a:t>улюбленою</a:t>
            </a:r>
            <a:r>
              <a:rPr lang="ru-RU" dirty="0" smtClean="0">
                <a:solidFill>
                  <a:srgbClr val="9A1706"/>
                </a:solidFill>
              </a:rPr>
              <a:t> справою!</a:t>
            </a:r>
          </a:p>
          <a:p>
            <a:r>
              <a:rPr lang="ru-RU" dirty="0" smtClean="0">
                <a:solidFill>
                  <a:srgbClr val="9A1706"/>
                </a:solidFill>
              </a:rPr>
              <a:t> 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Що вимагає професія бухгалтер?</a:t>
            </a:r>
            <a:endParaRPr lang="uk-UA" b="1" i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Рисунок 4" descr="40e8ee97ec7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V="1">
            <a:off x="5643570" y="4500570"/>
            <a:ext cx="2786050" cy="1857364"/>
          </a:xfrm>
          <a:prstGeom prst="rect">
            <a:avLst/>
          </a:prstGeom>
        </p:spPr>
      </p:pic>
    </p:spTree>
  </p:cSld>
  <p:clrMapOvr>
    <a:masterClrMapping/>
  </p:clrMapOvr>
  <p:transition spd="slow">
    <p:dissolve/>
    <p:sndAc>
      <p:stSnd loop="1"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Другая 2">
      <a:dk1>
        <a:srgbClr val="002060"/>
      </a:dk1>
      <a:lt1>
        <a:sysClr val="window" lastClr="FFFFFF"/>
      </a:lt1>
      <a:dk2>
        <a:srgbClr val="7030A0"/>
      </a:dk2>
      <a:lt2>
        <a:srgbClr val="FF0000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179</TotalTime>
  <Words>535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Бумажная</vt:lpstr>
      <vt:lpstr>Що собою являє професія бухгалтера та історія виникнення бухгалтерського обліку.</vt:lpstr>
      <vt:lpstr>Робота бухгалтером</vt:lpstr>
      <vt:lpstr>Слайд 3</vt:lpstr>
      <vt:lpstr>Вимоги до кваліфікаційних характеристик професій працівників бухгалтерського обліку. </vt:lpstr>
      <vt:lpstr>Історія виникнення бухгалтерського обліку </vt:lpstr>
      <vt:lpstr>Історія виникнення бухгалтерського обліку (продовження слайда 5) </vt:lpstr>
      <vt:lpstr>Плюси професії бухгалтер </vt:lpstr>
      <vt:lpstr>Що вимагає професія бухгалтер?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18</cp:revision>
  <dcterms:created xsi:type="dcterms:W3CDTF">2014-09-02T19:44:47Z</dcterms:created>
  <dcterms:modified xsi:type="dcterms:W3CDTF">2014-09-02T22:44:22Z</dcterms:modified>
</cp:coreProperties>
</file>