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60" r:id="rId7"/>
    <p:sldId id="257" r:id="rId8"/>
    <p:sldId id="258" r:id="rId9"/>
    <p:sldId id="256" r:id="rId10"/>
    <p:sldId id="261" r:id="rId11"/>
    <p:sldId id="277" r:id="rId12"/>
    <p:sldId id="262" r:id="rId13"/>
    <p:sldId id="267" r:id="rId14"/>
    <p:sldId id="265" r:id="rId15"/>
    <p:sldId id="266" r:id="rId16"/>
    <p:sldId id="263" r:id="rId17"/>
    <p:sldId id="264" r:id="rId18"/>
    <p:sldId id="268" r:id="rId19"/>
    <p:sldId id="269" r:id="rId20"/>
    <p:sldId id="270" r:id="rId21"/>
    <p:sldId id="273" r:id="rId22"/>
    <p:sldId id="274" r:id="rId23"/>
    <p:sldId id="272" r:id="rId24"/>
    <p:sldId id="271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50F87D-A1C6-4945-9D69-7EA3A68533D9}">
          <p14:sldIdLst>
            <p14:sldId id="260"/>
            <p14:sldId id="257"/>
            <p14:sldId id="258"/>
            <p14:sldId id="256"/>
            <p14:sldId id="261"/>
            <p14:sldId id="277"/>
            <p14:sldId id="262"/>
            <p14:sldId id="267"/>
            <p14:sldId id="265"/>
            <p14:sldId id="266"/>
            <p14:sldId id="263"/>
            <p14:sldId id="264"/>
            <p14:sldId id="268"/>
            <p14:sldId id="269"/>
            <p14:sldId id="270"/>
            <p14:sldId id="273"/>
            <p14:sldId id="274"/>
            <p14:sldId id="272"/>
            <p14:sldId id="271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5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BC32-F7FA-42E7-B918-8E185248E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1E12-82D6-4557-BFE8-4FCA938492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9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DCF6-6BF6-49BD-8DE6-2D82C9847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5354-F5E4-4FCC-ACB8-D8AA4EEB94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3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E478-74AB-4EBB-AF56-122B859EE2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8EF4-816C-4727-ABA4-8164DF2E4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EA9D-C364-4BC8-9356-488A7AEAE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D84C-C871-4661-A4C0-5ABEE9AC3F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4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CDA9-16B4-4C10-BC0C-63EEADCB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AB2-D7EA-427A-A2B7-DD1757591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2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D577-E582-4B27-BF72-A2FDAECAE8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4EB0-FA6C-4ED6-A99E-27FA386673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32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DE1D-5DE6-472F-A6F5-02C171FF68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C28-E52A-481E-A1C6-F7F15E4581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3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24A1-DBFE-46E1-B736-8AED54417D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6FEF-4356-40D3-AFA7-24C8125F6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6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6D83-5834-483B-B73C-D8FF1D7969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2E96-246D-4F3F-B58D-CC458F52AD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2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28A4-FEFD-4578-B3DB-0CDFCA89A0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8C5F-084E-4257-9DB8-6AA9879B3A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5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4462-D6DA-495B-A2F9-A3940AFBE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7928-30EE-4D48-87F0-BFCEA66D08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40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AE05-B43E-444F-9893-67ADD39D19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CAF3-3A54-49E4-88C0-DB4210EE54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38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0612-3501-4AF1-A410-1F4928C2F6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E1D7-0021-4429-A0CE-54D82B4E9A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89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FC7C-B8FE-44DC-BBFE-A7BCB605A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FFCB-C7F6-4C8F-B552-46AE0F4A2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9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1FB3-9508-425D-9801-3C59AC14BE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0FD6-09CA-4E26-BE3B-042B7D5195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93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9EF1-F938-472D-96AF-BF8EAB06E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C213-BCB8-49B4-B0B9-5414847379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61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1A1E-E9B8-485D-92D2-003B432968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C365-1E4E-4360-8216-F9117C3EA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9A8E-DA63-4C47-A970-1D45A7CBB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D7B2-88DD-42DE-B993-A1711582CF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62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154E-038B-4692-B86E-62AD6016B6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3143-1B3D-4C4C-A083-5F5AF4FAB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8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126D-74EA-4946-B501-76335F1EE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DB00-43AF-482B-AA59-FF4798D2B1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8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21DA-C4B0-4A3A-B078-DD15AEC2C8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CBFE-21ED-4F7E-A02B-9D216391A2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7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1226-C86F-457F-B0A2-14ACB0120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EEA5-7600-48DE-98E8-1CCBF13A5A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1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28CF-8623-4ACF-B595-877D5AC710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6DC4-B3D1-4AB4-9798-FFF67229AD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043C-3CE2-49F3-9096-82226402F2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C069-5F06-48A5-9C10-C1A5C9E8DF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74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C292-775F-4BB9-AF3D-E95BA45F4E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2548-7428-4993-9688-9A2E6A032E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01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A60C-3B9B-41FB-995A-C7F67AD12C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F80A-B297-46EE-9D9C-36B7EE44E3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93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3BD0-D250-4FE9-A5AB-A687C06633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9DD2-14E7-44B4-A7D9-3C722593B8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5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0510-BA6A-447A-A4AC-590CE7547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65CB-CA60-4D14-B9DF-5635B719F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7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0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F951-AE01-4350-9AFE-F4D27E50B8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0790-157C-408A-B234-C55B5F955D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07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686C-E122-49ED-8ACF-6E83B4575B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271F-1388-4EED-A98A-3B35E8B5F3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73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2B29-0E8A-4846-BE77-6086010827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3134-27DD-46CC-85B8-A4E2EE877B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4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378E-70E1-4D1C-B9E6-3D13D8AF9E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DC66-135E-4EFA-A394-2BC928C8B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43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7AAB-9AA2-4904-B8BF-E52FECF9E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069B-21B3-44F5-89BA-D3410DDD9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96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40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11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58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2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9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41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25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8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5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17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92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6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E273-19A6-4A6C-B581-0BAEF6F95A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1385-BFCB-479E-9F32-DB5A9490C1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77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154A-C097-4DD6-B93D-BB6062292A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1E5B-4354-40C2-ADED-C98B0C10CE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00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630E-E71A-4E9B-90B9-8F7DA35702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9955-4F6D-44F3-946B-BD70092332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16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7576-272B-4ADD-A7E6-3D2816AAA6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EBEB-3A22-47ED-A10B-A256EFE923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86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1D43-C56A-4E85-9DB8-92F59BA861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5DE2-F458-4F81-A554-6D8EA8B951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4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6626-2706-497C-B41A-77650451F8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33C7-5424-4CF2-934F-707519481F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400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AF03-E82B-40E2-8ADD-A1FA5300F6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339A-3781-4C92-8ED5-681C3C98D4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74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B9F7-72FB-45CF-91D1-A15DC607A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0B31-645C-422C-B642-1B884FB6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22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D861-2801-44A8-A8C6-66E5C2C9B6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D4BD-61D1-4775-953A-97FF62A76F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38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7025-2D94-458C-B92E-3264BF0BBF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FEC4-3FD2-4B7F-ABC5-EE2DB39446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9D0A-7F97-46B8-B4A5-AD9A86D4C4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53CE-D0B6-40A1-9911-055C625468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4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0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9ADB-C0F7-4E53-91B7-0DA3694F2987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CA46-63E5-4A89-8A7D-B0F4B2B0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EB2E0-E9E2-4D62-9EB7-D2D8F2B821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38D400-1B31-4A81-9FE6-2A31DB9832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B63936-8F9E-4C15-9719-BCE6F2728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96D648-9516-451E-B546-99C8343FEF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4CE8B-6A58-4158-830D-6FC60147D5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A74A70-2CDA-49D1-93A5-BF6F520FAE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3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9ADB-C0F7-4E53-91B7-0DA3694F29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CA46-63E5-4A89-8A7D-B0F4B2B080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FB53CB-1E6C-414A-AFEC-DF8AD9202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27728D-54AC-4223-ADA1-1C907DF358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932675"/>
            <a:ext cx="80197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Повседневная жизнь россиян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в 19 веке</a:t>
            </a:r>
            <a:endParaRPr kumimoji="0" lang="ru-RU" sz="5400" b="1" i="0" u="none" strike="noStrike" kern="0" cap="none" spc="0" normalizeH="0" baseline="0" noProof="0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971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4313" y="142875"/>
            <a:ext cx="8501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029" y="408843"/>
            <a:ext cx="4069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переменах в крестьянской среде современник в 40-х гг. писал так: «…избы сельские делаются чище и опрятнее, крестьяне перестают держать в жилых помещениях домашних животных». Относятся эти наблюдения, прежде всего к домам зажиточных крестьян. </a:t>
            </a:r>
            <a:endParaRPr lang="ru-RU" dirty="0"/>
          </a:p>
        </p:txBody>
      </p:sp>
      <p:pic>
        <p:nvPicPr>
          <p:cNvPr id="3" name="Picture 2" descr="C:\Documents and Settings\UserXP\Рабочий стол\1257000340_golodny_go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6" y="2938463"/>
            <a:ext cx="4648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XP\Рабочий стол\0012-008-ZHilisch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06" y="260648"/>
            <a:ext cx="29523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248129" cy="525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2726"/>
            <a:ext cx="5129269" cy="35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32656"/>
            <a:ext cx="3881611" cy="255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Значительные различия были в одежде: разбогатевшие крестьяне сменили лапти на сапоги, армяк и грубые порты на кафтан, и плисовые штаны, валяную шапку на картуз.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038600" cy="50358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594"/>
            <a:ext cx="4003440" cy="4973218"/>
          </a:xfrm>
        </p:spPr>
      </p:pic>
    </p:spTree>
    <p:extLst>
      <p:ext uri="{BB962C8B-B14F-4D97-AF65-F5344CB8AC3E}">
        <p14:creationId xmlns:p14="http://schemas.microsoft.com/office/powerpoint/2010/main" val="13426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22" y="-99392"/>
            <a:ext cx="4781153" cy="683021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918182" cy="6525344"/>
          </a:xfrm>
        </p:spPr>
      </p:pic>
    </p:spTree>
    <p:extLst>
      <p:ext uri="{BB962C8B-B14F-4D97-AF65-F5344CB8AC3E}">
        <p14:creationId xmlns:p14="http://schemas.microsoft.com/office/powerpoint/2010/main" val="11520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1" y="0"/>
            <a:ext cx="6425643" cy="47335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24807"/>
            <a:ext cx="6372200" cy="5533194"/>
          </a:xfrm>
        </p:spPr>
      </p:pic>
    </p:spTree>
    <p:extLst>
      <p:ext uri="{BB962C8B-B14F-4D97-AF65-F5344CB8AC3E}">
        <p14:creationId xmlns:p14="http://schemas.microsoft.com/office/powerpoint/2010/main" val="3881214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Питались крестьяне в основном овощами, выращенными на собственном огороде. В первой половине XIX века селянин потреблял три фунта хлеба в день. Картофель еще не вошел в число важнейших культур, под него отводили всего 1,5% посевной площади. Не многие из крестьян могли полакомиться пирогами, студнями или лапшой. Калач считался лакомством, пряник - настоящим подарком. Среди сельских жителей популярным напитком становился чай, вытеснявший сбитни и взвары.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413528" cy="4752528"/>
          </a:xfrm>
        </p:spPr>
      </p:pic>
    </p:spTree>
    <p:extLst>
      <p:ext uri="{BB962C8B-B14F-4D97-AF65-F5344CB8AC3E}">
        <p14:creationId xmlns:p14="http://schemas.microsoft.com/office/powerpoint/2010/main" val="2295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2924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bg1"/>
                </a:solidFill>
              </a:rPr>
              <a:t>Развитие отходничества оказывало влияние на жизнь деревни. </a:t>
            </a:r>
            <a:r>
              <a:rPr lang="ru-RU" sz="3600" b="1" i="1" dirty="0" smtClean="0">
                <a:solidFill>
                  <a:schemeClr val="bg1"/>
                </a:solidFill>
              </a:rPr>
              <a:t>Усилился </a:t>
            </a:r>
            <a:r>
              <a:rPr lang="ru-RU" sz="3600" b="1" i="1" dirty="0">
                <a:solidFill>
                  <a:schemeClr val="bg1"/>
                </a:solidFill>
              </a:rPr>
              <a:t>интерес к танцам; в праздничные дни в селах устанавливали незамысловатые карусели, возводили балаганы для кукольных представлений.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27704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6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endCxn id="23" idx="0"/>
          </p:cNvCxnSpPr>
          <p:nvPr/>
        </p:nvCxnSpPr>
        <p:spPr>
          <a:xfrm>
            <a:off x="6343199" y="1215858"/>
            <a:ext cx="100916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79231" y="1347683"/>
            <a:ext cx="576064" cy="2100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87146" y="639797"/>
            <a:ext cx="65773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Повседневная </a:t>
            </a:r>
            <a:r>
              <a:rPr lang="ru-RU" sz="4000" dirty="0" smtClean="0">
                <a:solidFill>
                  <a:prstClr val="black"/>
                </a:solidFill>
              </a:rPr>
              <a:t>жизнь</a:t>
            </a:r>
            <a:endParaRPr lang="ru-RU" sz="40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69736" y="1359896"/>
            <a:ext cx="105912" cy="210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hlinkClick r:id="rId2" action="ppaction://hlinksldjump"/>
          </p:cNvPr>
          <p:cNvSpPr/>
          <p:nvPr/>
        </p:nvSpPr>
        <p:spPr>
          <a:xfrm>
            <a:off x="3677931" y="3448107"/>
            <a:ext cx="218361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дворянства</a:t>
            </a:r>
          </a:p>
        </p:txBody>
      </p:sp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1012647" y="3448108"/>
            <a:ext cx="173316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крестьян</a:t>
            </a:r>
          </a:p>
        </p:txBody>
      </p:sp>
      <p:sp>
        <p:nvSpPr>
          <p:cNvPr id="23" name="Прямоугольник 22">
            <a:hlinkClick r:id="rId4" action="ppaction://hlinksldjump"/>
          </p:cNvPr>
          <p:cNvSpPr/>
          <p:nvPr/>
        </p:nvSpPr>
        <p:spPr>
          <a:xfrm>
            <a:off x="6540285" y="3448106"/>
            <a:ext cx="16241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рабочих</a:t>
            </a:r>
          </a:p>
        </p:txBody>
      </p:sp>
    </p:spTree>
    <p:extLst>
      <p:ext uri="{BB962C8B-B14F-4D97-AF65-F5344CB8AC3E}">
        <p14:creationId xmlns:p14="http://schemas.microsoft.com/office/powerpoint/2010/main" val="5461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Это был бездомный, походный быт, не устоявшийся, жутковатый. Рабочие подчинялись строгим предписаниям начальства, пытавшегося регламентировать не только их рабочее время, но и повседневную жизнь. Рабочие жили </a:t>
            </a:r>
            <a:r>
              <a:rPr lang="ru-RU" sz="2000" dirty="0" smtClean="0"/>
              <a:t>в многоэтажных </a:t>
            </a:r>
            <a:r>
              <a:rPr lang="ru-RU" sz="2000" dirty="0"/>
              <a:t>казармах, в комнатках – клетушках по сторонам сквозного коридора.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46912" cy="4979571"/>
          </a:xfrm>
        </p:spPr>
      </p:pic>
    </p:spTree>
    <p:extLst>
      <p:ext uri="{BB962C8B-B14F-4D97-AF65-F5344CB8AC3E}">
        <p14:creationId xmlns:p14="http://schemas.microsoft.com/office/powerpoint/2010/main" val="37609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BEAC7"/>
            </a:gs>
            <a:gs pos="34000">
              <a:srgbClr val="FEE7F2"/>
            </a:gs>
            <a:gs pos="52000">
              <a:srgbClr val="FAC77D"/>
            </a:gs>
            <a:gs pos="68000">
              <a:srgbClr val="FBA97D"/>
            </a:gs>
            <a:gs pos="95000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endCxn id="23" idx="0"/>
          </p:cNvCxnSpPr>
          <p:nvPr/>
        </p:nvCxnSpPr>
        <p:spPr>
          <a:xfrm>
            <a:off x="6343199" y="1215858"/>
            <a:ext cx="100916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79231" y="1347683"/>
            <a:ext cx="576064" cy="2100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375174" y="639797"/>
            <a:ext cx="665320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Повседневная жизнь</a:t>
            </a:r>
            <a:endParaRPr lang="ru-RU" sz="4000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701779" y="1347683"/>
            <a:ext cx="67957" cy="210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hlinkClick r:id="rId2" action="ppaction://hlinksldjump"/>
          </p:cNvPr>
          <p:cNvSpPr/>
          <p:nvPr/>
        </p:nvSpPr>
        <p:spPr>
          <a:xfrm>
            <a:off x="3677931" y="3448107"/>
            <a:ext cx="21836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дворянства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12647" y="3448108"/>
            <a:ext cx="173316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крестьян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40285" y="3448106"/>
            <a:ext cx="162416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рабочих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53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2000" dirty="0"/>
              <a:t>Стол рабочих был беден, выручали каши и хлеб. Смертность в два раза превышала среднюю по стране. Грамотные в их среде встречались так же редко, как и в крестьянской, из всех развлечений им были доступны лишь кабак и трактир. Законодательства о фабричном труде не существовало. Фабрикант и местные власти были всесильны в обращении с трудовым людом.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095337" cy="443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3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104" y="0"/>
            <a:ext cx="8928992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 </a:t>
            </a:r>
            <a:r>
              <a:rPr lang="ru-RU" i="1" dirty="0" smtClean="0">
                <a:solidFill>
                  <a:schemeClr val="bg1"/>
                </a:solidFill>
              </a:rPr>
              <a:t>Повседневная </a:t>
            </a:r>
            <a:r>
              <a:rPr lang="ru-RU" i="1" dirty="0">
                <a:solidFill>
                  <a:schemeClr val="bg1"/>
                </a:solidFill>
              </a:rPr>
              <a:t>жизнь россиян в начале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первой </a:t>
            </a:r>
            <a:r>
              <a:rPr lang="ru-RU" i="1" dirty="0" smtClean="0">
                <a:solidFill>
                  <a:schemeClr val="bg1"/>
                </a:solidFill>
              </a:rPr>
              <a:t>         половине </a:t>
            </a:r>
            <a:r>
              <a:rPr lang="ru-RU" i="1" dirty="0">
                <a:solidFill>
                  <a:schemeClr val="bg1"/>
                </a:solidFill>
              </a:rPr>
              <a:t>XIX века была очень разной. Жители городов и промышленно развитых районов страны могли говорить о серьезных и заметных переменах. Жизнь глухой провинции, деревни в особенности, шла в основном по-старому. Многое зависело от сословного и имущественного положения людей, места их жительства, вероисповедания, привычек и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8242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281168"/>
            <a:ext cx="64087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 CYR"/>
              </a:rPr>
              <a:t>В первой половине XIX века тема богатства дворян оказалась тесно связанной с темой их разорения. Долги столичного дворянства достигли астрономических цифр. Долги дворянства росли и по другой причине. Оно испытывало сильную потребность в свободных деньгах. Доходы помещиков складывались в основном из продуктов крестьянского труда. Продавать сельскохозяйственную продукцию помещики не умели. Гораздо проще было обратиться в банк или к заимодавцу, чтобы взять в долг или заложить имение. </a:t>
            </a:r>
            <a:r>
              <a:rPr lang="ru-RU" dirty="0">
                <a:latin typeface="Times New Roman"/>
                <a:ea typeface="Times New Roman"/>
                <a:cs typeface="Times New Roman CYR"/>
              </a:rPr>
              <a:t>К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 CYR"/>
              </a:rPr>
              <a:t>ак правило, деньги уходили на постройку домов, балы, дорогие наряды. 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28600" y="580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Дворяне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XP\Мои документы\Downloads\fon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971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340768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</a:t>
            </a:r>
            <a:r>
              <a:rPr lang="ru-RU" sz="2400" dirty="0" smtClean="0"/>
              <a:t>ворянские дети получали домашнее образование. Домашнему воспитанию противопоставляли частные пансионы и государственные училища. Большинство русских дворян по традиции готовили своих детей к военному поприщу. С 7-8 лет дети зачислялись в военные училища,  а по их окончании поступали в высшие кадетские корпуса в Петербурге. К тому же служба являлась составляющей дворянской чести, была связана с понятием патриотизма.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2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65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Жилье среднего дворянина в городе украсилось в начале XIX века персидскими коврами, картинами, зеркалами в позолоченных рамах, дорогой мебелью из красного дерева. В летнее время дворяне, сохранившие поместья, покидали душные города. Деревенские помещичьи дома были однотипны и представляли собой деревянную постройку с тремя- четырьмя колоннами у парадного крыльца и треугольником фронтона над ними.</a:t>
            </a:r>
            <a:endParaRPr lang="ru-RU" dirty="0"/>
          </a:p>
        </p:txBody>
      </p:sp>
      <p:pic>
        <p:nvPicPr>
          <p:cNvPr id="2051" name="Picture 3" descr="C:\Documents and Settings\UserXP\Рабочий стол\56063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5890381" cy="40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9"/>
            <a:ext cx="9144000" cy="6843791"/>
          </a:xfrm>
        </p:spPr>
      </p:pic>
    </p:spTree>
    <p:extLst>
      <p:ext uri="{BB962C8B-B14F-4D97-AF65-F5344CB8AC3E}">
        <p14:creationId xmlns:p14="http://schemas.microsoft.com/office/powerpoint/2010/main" val="204527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87000">
              <a:srgbClr val="9966FF"/>
            </a:gs>
            <a:gs pos="100000">
              <a:srgbClr val="CC99FF"/>
            </a:gs>
            <a:gs pos="99000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дворян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836712"/>
            <a:ext cx="4701208" cy="223224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/>
              <a:t>Новые эстетические принципы простоты, удобства, скромности утверждает в своем костюме демократическая интеллигенция. Формируется и костюм фабричных рабочих. У мужчин — темные косоворотки, опоясанные ремнем или кушаком, жилеты, пиджаки, брюки, заправленные в сапоги. У женщин —сарафан и кофта из одной ткани, головной и наплечный платок, фартук. Праздничная одежда следовала общепринятой моде, но была без турнюров и драпировок на юбке. </a:t>
            </a:r>
            <a:endParaRPr lang="ru-RU" sz="1400" dirty="0"/>
          </a:p>
        </p:txBody>
      </p:sp>
      <p:pic>
        <p:nvPicPr>
          <p:cNvPr id="3074" name="Picture 2" descr="C:\Documents and Settings\UserXP\Рабочий стол\mod72_1_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23040"/>
            <a:ext cx="5074220" cy="37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XP\Рабочий стол\mod72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0" y="692696"/>
            <a:ext cx="3034844" cy="58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1461" cy="45091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62278"/>
            <a:ext cx="5220073" cy="6295724"/>
          </a:xfrm>
        </p:spPr>
      </p:pic>
    </p:spTree>
    <p:extLst>
      <p:ext uri="{BB962C8B-B14F-4D97-AF65-F5344CB8AC3E}">
        <p14:creationId xmlns:p14="http://schemas.microsoft.com/office/powerpoint/2010/main" val="22291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endCxn id="23" idx="0"/>
          </p:cNvCxnSpPr>
          <p:nvPr/>
        </p:nvCxnSpPr>
        <p:spPr>
          <a:xfrm>
            <a:off x="6343199" y="1215858"/>
            <a:ext cx="100916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79231" y="1347683"/>
            <a:ext cx="576064" cy="2100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75656" y="639797"/>
            <a:ext cx="66849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Повседневная </a:t>
            </a:r>
            <a:r>
              <a:rPr lang="ru-RU" sz="4000" dirty="0" smtClean="0">
                <a:solidFill>
                  <a:prstClr val="black"/>
                </a:solidFill>
              </a:rPr>
              <a:t>жизнь</a:t>
            </a:r>
            <a:endParaRPr lang="ru-RU" sz="40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818111" y="1347682"/>
            <a:ext cx="0" cy="2100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hlinkClick r:id="rId2" action="ppaction://hlinksldjump"/>
          </p:cNvPr>
          <p:cNvSpPr/>
          <p:nvPr/>
        </p:nvSpPr>
        <p:spPr>
          <a:xfrm>
            <a:off x="3677931" y="3448107"/>
            <a:ext cx="218361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дворянства</a:t>
            </a:r>
          </a:p>
        </p:txBody>
      </p:sp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1012647" y="3448108"/>
            <a:ext cx="17331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крестьян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40285" y="3448106"/>
            <a:ext cx="162416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рабочих</a:t>
            </a:r>
          </a:p>
        </p:txBody>
      </p:sp>
    </p:spTree>
    <p:extLst>
      <p:ext uri="{BB962C8B-B14F-4D97-AF65-F5344CB8AC3E}">
        <p14:creationId xmlns:p14="http://schemas.microsoft.com/office/powerpoint/2010/main" val="1338349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654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Дворяне</vt:lpstr>
      <vt:lpstr>Презентация PowerPoint</vt:lpstr>
      <vt:lpstr>Презентация PowerPoint</vt:lpstr>
      <vt:lpstr>Презентация PowerPoint</vt:lpstr>
      <vt:lpstr>Одежда дворян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Значительные различия были в одежде: разбогатевшие крестьяне сменили лапти на сапоги, армяк и грубые порты на кафтан, и плисовые штаны, валяную шапку на картуз.</vt:lpstr>
      <vt:lpstr>Презентация PowerPoint</vt:lpstr>
      <vt:lpstr>Презентация PowerPoint</vt:lpstr>
      <vt:lpstr>Питались крестьяне в основном овощами, выращенными на собственном огороде. В первой половине XIX века селянин потреблял три фунта хлеба в день. Картофель еще не вошел в число важнейших культур, под него отводили всего 1,5% посевной площади. Не многие из крестьян могли полакомиться пирогами, студнями или лапшой. Калач считался лакомством, пряник - настоящим подарком. Среди сельских жителей популярным напитком становился чай, вытеснявший сбитни и взвары.</vt:lpstr>
      <vt:lpstr>Презентация PowerPoint</vt:lpstr>
      <vt:lpstr>Презентация PowerPoint</vt:lpstr>
      <vt:lpstr>Это был бездомный, походный быт, не устоявшийся, жутковатый. Рабочие подчинялись строгим предписаниям начальства, пытавшегося регламентировать не только их рабочее время, но и повседневную жизнь. Рабочие жили в многоэтажных казармах, в комнатках – клетушках по сторонам сквозного коридора.</vt:lpstr>
      <vt:lpstr>Стол рабочих был беден, выручали каши и хлеб. Смертность в два раза превышала среднюю по стране. Грамотные в их среде встречались так же редко, как и в крестьянской, из всех развлечений им были доступны лишь кабак и трактир. Законодательства о фабричном труде не существовало. Фабрикант и местные власти были всесильны в обращении с трудовым людом.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FoM</dc:creator>
  <cp:lastModifiedBy>FoM</cp:lastModifiedBy>
  <cp:revision>12</cp:revision>
  <dcterms:created xsi:type="dcterms:W3CDTF">2012-04-26T12:38:03Z</dcterms:created>
  <dcterms:modified xsi:type="dcterms:W3CDTF">2012-04-26T14:20:29Z</dcterms:modified>
</cp:coreProperties>
</file>