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86%D0%BD%D1%82%D0%B5%D1%80%D0%BD%D0%B5%D1%82-%D0%97%D0%9C%D0%86#cite_note-LNU-2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hyperlink" Target="http://aphorism.org.ua/search.php?keyword=NN" TargetMode="External"/><Relationship Id="rId7" Type="http://schemas.openxmlformats.org/officeDocument/2006/relationships/hyperlink" Target="http://aphorism.org.ua/search.php?keyword=%D0%A0%D0%B8%D1%87%D0%B0%D1%80%D0%B4%20%D0%9D%D1%96%D0%BA%D1%81%D0%BE%D0%BD" TargetMode="External"/><Relationship Id="rId2" Type="http://schemas.openxmlformats.org/officeDocument/2006/relationships/hyperlink" Target="http://aphorism.org.ua/search.php?keyword=%D0%9C-%D1%84%20%C2%AB%D0%A1%D1%96%D0%BC%D0%BF%D1%81%D0%BE%D0%BD%D0%B8%C2%B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phorism.org.ua/search.php?keyword=%D0%90%D0%BD%D0%B0%D1%82%D0%BE%D0%BB%D1%96%D0%B9%20%D0%A0%D0%B0%D1%85%D0%BC%D0%B0%D1%82" TargetMode="External"/><Relationship Id="rId5" Type="http://schemas.openxmlformats.org/officeDocument/2006/relationships/hyperlink" Target="http://aphorism.org.ua/search.php?keyword=%D0%9E%D0%BB%D0%B5%D0%B3%20%D0%9A%D1%83%D0%B7%D0%BD%D1%94%D1%86%D0%BE%D0%B2" TargetMode="External"/><Relationship Id="rId4" Type="http://schemas.openxmlformats.org/officeDocument/2006/relationships/hyperlink" Target="http://aphorism.org.ua/search.php?keyword=%D0%96%D0%BE%D1%80%D0%B6%20%D0%95%D0%BB%D0%B3%D0%BE%D0%B7%D1%96" TargetMode="External"/><Relationship Id="rId9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11</a:t>
            </a:r>
            <a:r>
              <a:rPr lang="en-US" dirty="0" smtClean="0"/>
              <a:t> </a:t>
            </a:r>
            <a:r>
              <a:rPr lang="uk-UA" dirty="0" smtClean="0"/>
              <a:t>клас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ЗМІ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06948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25 кадр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501" y="3717032"/>
            <a:ext cx="2804499" cy="285293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620688"/>
            <a:ext cx="8784976" cy="64087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25-й кадр</a:t>
            </a:r>
            <a:r>
              <a:rPr lang="ru-RU" dirty="0"/>
              <a:t> — </a:t>
            </a:r>
            <a:r>
              <a:rPr lang="ru-RU" dirty="0" err="1"/>
              <a:t>зображення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ж </a:t>
            </a:r>
            <a:r>
              <a:rPr lang="ru-RU" dirty="0" err="1"/>
              <a:t>текстове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подається</a:t>
            </a:r>
            <a:r>
              <a:rPr lang="ru-RU" dirty="0"/>
              <a:t> через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масової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з метою </a:t>
            </a:r>
            <a:r>
              <a:rPr lang="ru-RU" dirty="0" err="1"/>
              <a:t>досягти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 через </a:t>
            </a:r>
            <a:r>
              <a:rPr lang="ru-RU" dirty="0" err="1"/>
              <a:t>задіяння</a:t>
            </a:r>
            <a:r>
              <a:rPr lang="ru-RU" dirty="0"/>
              <a:t> </a:t>
            </a:r>
            <a:r>
              <a:rPr lang="ru-RU" dirty="0" err="1"/>
              <a:t>підсвідомості</a:t>
            </a:r>
            <a:r>
              <a:rPr lang="ru-RU" dirty="0"/>
              <a:t>. </a:t>
            </a:r>
            <a:r>
              <a:rPr lang="ru-RU" dirty="0" err="1" smtClean="0"/>
              <a:t>Наприкінці</a:t>
            </a:r>
            <a:r>
              <a:rPr lang="ru-RU" dirty="0" smtClean="0"/>
              <a:t> </a:t>
            </a:r>
            <a:r>
              <a:rPr lang="ru-RU" dirty="0"/>
              <a:t>1950-х </a:t>
            </a:r>
            <a:r>
              <a:rPr lang="ru-RU" dirty="0" err="1"/>
              <a:t>років</a:t>
            </a:r>
            <a:r>
              <a:rPr lang="ru-RU" dirty="0"/>
              <a:t> Джеймс </a:t>
            </a:r>
            <a:r>
              <a:rPr lang="ru-RU" dirty="0" err="1"/>
              <a:t>Вайкері</a:t>
            </a:r>
            <a:r>
              <a:rPr lang="ru-RU" dirty="0"/>
              <a:t> </a:t>
            </a:r>
            <a:r>
              <a:rPr lang="ru-RU" dirty="0" smtClean="0"/>
              <a:t>заявив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провів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в </a:t>
            </a:r>
            <a:r>
              <a:rPr lang="ru-RU" dirty="0" err="1"/>
              <a:t>кінотеатрі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Форт </a:t>
            </a:r>
            <a:r>
              <a:rPr lang="ru-RU" dirty="0" err="1"/>
              <a:t>Лі</a:t>
            </a:r>
            <a:r>
              <a:rPr lang="ru-RU" dirty="0"/>
              <a:t> Нью-</a:t>
            </a:r>
            <a:r>
              <a:rPr lang="ru-RU" dirty="0" err="1"/>
              <a:t>Джерсі</a:t>
            </a:r>
            <a:r>
              <a:rPr lang="ru-RU" dirty="0"/>
              <a:t> (США).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демонстрації</a:t>
            </a:r>
            <a:r>
              <a:rPr lang="ru-RU" dirty="0"/>
              <a:t> </a:t>
            </a:r>
            <a:r>
              <a:rPr lang="ru-RU" dirty="0" err="1"/>
              <a:t>фільму</a:t>
            </a:r>
            <a:r>
              <a:rPr lang="ru-RU" dirty="0"/>
              <a:t> «</a:t>
            </a:r>
            <a:r>
              <a:rPr lang="ru-RU" dirty="0" err="1"/>
              <a:t>Пікнік</a:t>
            </a:r>
            <a:r>
              <a:rPr lang="ru-RU" dirty="0"/>
              <a:t>»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проектував</a:t>
            </a:r>
            <a:r>
              <a:rPr lang="ru-RU" dirty="0"/>
              <a:t> на </a:t>
            </a:r>
            <a:r>
              <a:rPr lang="ru-RU" dirty="0" err="1"/>
              <a:t>екран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слова: «</a:t>
            </a:r>
            <a:r>
              <a:rPr lang="ru-RU" dirty="0" err="1"/>
              <a:t>Пийте</a:t>
            </a:r>
            <a:r>
              <a:rPr lang="ru-RU" dirty="0"/>
              <a:t> кока-колу» та «</a:t>
            </a:r>
            <a:r>
              <a:rPr lang="ru-RU" dirty="0" err="1"/>
              <a:t>Їжте</a:t>
            </a:r>
            <a:r>
              <a:rPr lang="ru-RU" dirty="0"/>
              <a:t> попкорн». </a:t>
            </a:r>
            <a:r>
              <a:rPr lang="ru-RU" dirty="0" smtClean="0"/>
              <a:t>Як </a:t>
            </a:r>
            <a:r>
              <a:rPr lang="ru-RU" dirty="0" err="1"/>
              <a:t>повідомляв</a:t>
            </a:r>
            <a:r>
              <a:rPr lang="ru-RU" dirty="0"/>
              <a:t> </a:t>
            </a:r>
            <a:r>
              <a:rPr lang="ru-RU" dirty="0" err="1"/>
              <a:t>Вайкері</a:t>
            </a:r>
            <a:r>
              <a:rPr lang="ru-RU" dirty="0"/>
              <a:t>, у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збільшився</a:t>
            </a:r>
            <a:r>
              <a:rPr lang="ru-RU" dirty="0"/>
              <a:t> попит на кока-колу та попкорн.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заяви </a:t>
            </a:r>
            <a:r>
              <a:rPr lang="ru-RU" dirty="0" err="1"/>
              <a:t>поширилась</a:t>
            </a:r>
            <a:r>
              <a:rPr lang="ru-RU" dirty="0"/>
              <a:t> думка про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рекламодавці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стимулювати</a:t>
            </a:r>
            <a:r>
              <a:rPr lang="ru-RU" dirty="0"/>
              <a:t> людей </a:t>
            </a:r>
            <a:r>
              <a:rPr lang="ru-RU" dirty="0" err="1"/>
              <a:t>купувати</a:t>
            </a:r>
            <a:r>
              <a:rPr lang="ru-RU" dirty="0"/>
              <a:t>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, </a:t>
            </a:r>
            <a:r>
              <a:rPr lang="ru-RU" dirty="0" err="1"/>
              <a:t>показуючи</a:t>
            </a:r>
            <a:r>
              <a:rPr lang="ru-RU" dirty="0"/>
              <a:t> на </a:t>
            </a:r>
            <a:r>
              <a:rPr lang="ru-RU" dirty="0" err="1"/>
              <a:t>екрані</a:t>
            </a:r>
            <a:r>
              <a:rPr lang="ru-RU" dirty="0"/>
              <a:t> «</a:t>
            </a:r>
            <a:r>
              <a:rPr lang="ru-RU" dirty="0" err="1"/>
              <a:t>невидимі</a:t>
            </a:r>
            <a:r>
              <a:rPr lang="ru-RU" dirty="0"/>
              <a:t>» </a:t>
            </a:r>
            <a:r>
              <a:rPr lang="ru-RU" dirty="0" err="1"/>
              <a:t>заклики</a:t>
            </a:r>
            <a:r>
              <a:rPr lang="ru-RU" dirty="0"/>
              <a:t>. </a:t>
            </a:r>
            <a:r>
              <a:rPr lang="ru-RU" dirty="0" smtClean="0"/>
              <a:t>Коли </a:t>
            </a:r>
            <a:r>
              <a:rPr lang="ru-RU" dirty="0"/>
              <a:t>у 1958 </a:t>
            </a:r>
            <a:r>
              <a:rPr lang="ru-RU" dirty="0" err="1"/>
              <a:t>році</a:t>
            </a:r>
            <a:r>
              <a:rPr lang="ru-RU" dirty="0"/>
              <a:t> Фонд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 </a:t>
            </a:r>
            <a:r>
              <a:rPr lang="ru-RU" dirty="0" err="1"/>
              <a:t>забажав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Д. </a:t>
            </a:r>
            <a:r>
              <a:rPr lang="ru-RU" dirty="0" err="1"/>
              <a:t>Вайкері</a:t>
            </a:r>
            <a:r>
              <a:rPr lang="ru-RU" dirty="0"/>
              <a:t> </a:t>
            </a:r>
            <a:r>
              <a:rPr lang="ru-RU" dirty="0" err="1"/>
              <a:t>офіційного</a:t>
            </a:r>
            <a:r>
              <a:rPr lang="ru-RU" dirty="0"/>
              <a:t> </a:t>
            </a:r>
            <a:r>
              <a:rPr lang="ru-RU" dirty="0" err="1"/>
              <a:t>представлення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експериментальних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і </a:t>
            </a:r>
            <a:r>
              <a:rPr lang="ru-RU" dirty="0" err="1"/>
              <a:t>технологій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, новатор </a:t>
            </a:r>
            <a:r>
              <a:rPr lang="ru-RU" dirty="0" err="1"/>
              <a:t>відмовився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експерименту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повідомив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тривали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шість</a:t>
            </a:r>
            <a:r>
              <a:rPr lang="ru-RU" dirty="0"/>
              <a:t> </a:t>
            </a:r>
            <a:r>
              <a:rPr lang="ru-RU" dirty="0" err="1"/>
              <a:t>тижнів</a:t>
            </a:r>
            <a:r>
              <a:rPr lang="ru-RU" dirty="0"/>
              <a:t> і </a:t>
            </a:r>
            <a:r>
              <a:rPr lang="ru-RU" dirty="0" err="1"/>
              <a:t>його</a:t>
            </a:r>
            <a:r>
              <a:rPr lang="ru-RU" dirty="0"/>
              <a:t> «</a:t>
            </a:r>
            <a:r>
              <a:rPr lang="ru-RU" dirty="0" err="1"/>
              <a:t>піддослідними</a:t>
            </a:r>
            <a:r>
              <a:rPr lang="ru-RU" dirty="0"/>
              <a:t> кроликами» стали </a:t>
            </a:r>
            <a:r>
              <a:rPr lang="ru-RU" dirty="0" err="1"/>
              <a:t>тисячі</a:t>
            </a:r>
            <a:r>
              <a:rPr lang="ru-RU" dirty="0"/>
              <a:t> </a:t>
            </a:r>
            <a:r>
              <a:rPr lang="ru-RU" dirty="0" err="1"/>
              <a:t>глядачів</a:t>
            </a:r>
            <a:r>
              <a:rPr lang="ru-RU" dirty="0"/>
              <a:t>. І ось студент-психолог </a:t>
            </a:r>
            <a:r>
              <a:rPr lang="ru-RU" dirty="0" err="1"/>
              <a:t>С.Роджерс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Нью-Йорка </a:t>
            </a:r>
            <a:r>
              <a:rPr lang="ru-RU" dirty="0" err="1"/>
              <a:t>вирішив</a:t>
            </a:r>
            <a:r>
              <a:rPr lang="ru-RU" dirty="0"/>
              <a:t> </a:t>
            </a:r>
            <a:r>
              <a:rPr lang="ru-RU" dirty="0" err="1"/>
              <a:t>написати</a:t>
            </a:r>
            <a:r>
              <a:rPr lang="ru-RU" dirty="0"/>
              <a:t> реферат по </a:t>
            </a:r>
            <a:r>
              <a:rPr lang="ru-RU" dirty="0" err="1"/>
              <a:t>дослідженнях</a:t>
            </a:r>
            <a:r>
              <a:rPr lang="ru-RU" dirty="0"/>
              <a:t> </a:t>
            </a:r>
            <a:r>
              <a:rPr lang="ru-RU" dirty="0" err="1"/>
              <a:t>Вайкері</a:t>
            </a:r>
            <a:r>
              <a:rPr lang="ru-RU" dirty="0"/>
              <a:t>, </a:t>
            </a:r>
            <a:r>
              <a:rPr lang="ru-RU" dirty="0" err="1"/>
              <a:t>зібрався</a:t>
            </a:r>
            <a:r>
              <a:rPr lang="ru-RU" dirty="0"/>
              <a:t> і </a:t>
            </a:r>
            <a:r>
              <a:rPr lang="ru-RU" dirty="0" err="1"/>
              <a:t>поїхав</a:t>
            </a:r>
            <a:r>
              <a:rPr lang="ru-RU" dirty="0"/>
              <a:t> в Форт </a:t>
            </a:r>
            <a:r>
              <a:rPr lang="ru-RU" dirty="0" err="1"/>
              <a:t>Лі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тут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дізнався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місцевий</a:t>
            </a:r>
            <a:r>
              <a:rPr lang="ru-RU" dirty="0"/>
              <a:t> </a:t>
            </a:r>
            <a:r>
              <a:rPr lang="ru-RU" dirty="0" err="1"/>
              <a:t>кінотеатр</a:t>
            </a:r>
            <a:r>
              <a:rPr lang="ru-RU" dirty="0"/>
              <a:t> </a:t>
            </a:r>
            <a:r>
              <a:rPr lang="ru-RU" dirty="0" err="1"/>
              <a:t>зовсім</a:t>
            </a:r>
            <a:r>
              <a:rPr lang="ru-RU" dirty="0"/>
              <a:t> </a:t>
            </a:r>
            <a:r>
              <a:rPr lang="ru-RU" dirty="0" err="1"/>
              <a:t>невеличкий</a:t>
            </a:r>
            <a:r>
              <a:rPr lang="ru-RU" dirty="0"/>
              <a:t> і </a:t>
            </a:r>
            <a:r>
              <a:rPr lang="ru-RU" dirty="0" err="1"/>
              <a:t>ніяк</a:t>
            </a:r>
            <a:r>
              <a:rPr lang="ru-RU" dirty="0"/>
              <a:t> не </a:t>
            </a:r>
            <a:r>
              <a:rPr lang="ru-RU" dirty="0" err="1"/>
              <a:t>зміг</a:t>
            </a:r>
            <a:r>
              <a:rPr lang="ru-RU" dirty="0"/>
              <a:t> </a:t>
            </a:r>
            <a:r>
              <a:rPr lang="ru-RU" dirty="0" err="1"/>
              <a:t>би</a:t>
            </a:r>
            <a:r>
              <a:rPr lang="ru-RU" dirty="0"/>
              <a:t> </a:t>
            </a:r>
            <a:r>
              <a:rPr lang="ru-RU" dirty="0" err="1"/>
              <a:t>прийняти</a:t>
            </a:r>
            <a:r>
              <a:rPr lang="ru-RU" dirty="0"/>
              <a:t> за 6 </a:t>
            </a:r>
            <a:r>
              <a:rPr lang="ru-RU" dirty="0" err="1"/>
              <a:t>тижнів</a:t>
            </a:r>
            <a:r>
              <a:rPr lang="ru-RU" dirty="0"/>
              <a:t> </a:t>
            </a:r>
            <a:r>
              <a:rPr lang="ru-RU" dirty="0" err="1"/>
              <a:t>таку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людей, про яку говорив </a:t>
            </a:r>
            <a:r>
              <a:rPr lang="ru-RU" dirty="0" err="1"/>
              <a:t>експериментатор</a:t>
            </a:r>
            <a:r>
              <a:rPr lang="ru-RU" dirty="0"/>
              <a:t>. Та й директор </a:t>
            </a:r>
            <a:r>
              <a:rPr lang="ru-RU" dirty="0" err="1"/>
              <a:t>кінотеатру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чув</a:t>
            </a:r>
            <a:r>
              <a:rPr lang="ru-RU" dirty="0"/>
              <a:t> про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. </a:t>
            </a:r>
            <a:r>
              <a:rPr lang="ru-RU" dirty="0" err="1"/>
              <a:t>Тож</a:t>
            </a:r>
            <a:r>
              <a:rPr lang="ru-RU" dirty="0"/>
              <a:t> почали </a:t>
            </a:r>
            <a:r>
              <a:rPr lang="ru-RU" dirty="0" err="1"/>
              <a:t>проводити</a:t>
            </a:r>
            <a:r>
              <a:rPr lang="ru-RU" dirty="0"/>
              <a:t> десятки схожих </a:t>
            </a:r>
            <a:r>
              <a:rPr lang="ru-RU" dirty="0" err="1"/>
              <a:t>досліджень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переконатись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25-го кадру </a:t>
            </a:r>
            <a:r>
              <a:rPr lang="ru-RU" dirty="0" err="1"/>
              <a:t>насправді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нічого</a:t>
            </a:r>
            <a:r>
              <a:rPr lang="ru-RU" dirty="0"/>
              <a:t> особливого не </a:t>
            </a:r>
            <a:r>
              <a:rPr lang="ru-RU" dirty="0" err="1"/>
              <a:t>траплялось</a:t>
            </a:r>
            <a:r>
              <a:rPr lang="ru-RU" dirty="0"/>
              <a:t>. </a:t>
            </a:r>
            <a:r>
              <a:rPr lang="ru-RU" dirty="0" err="1"/>
              <a:t>Вчені</a:t>
            </a:r>
            <a:r>
              <a:rPr lang="ru-RU" dirty="0"/>
              <a:t> </a:t>
            </a:r>
            <a:r>
              <a:rPr lang="ru-RU" dirty="0" err="1"/>
              <a:t>дійшли</a:t>
            </a:r>
            <a:r>
              <a:rPr lang="ru-RU" dirty="0"/>
              <a:t> </a:t>
            </a:r>
            <a:r>
              <a:rPr lang="ru-RU" dirty="0" err="1"/>
              <a:t>висновку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досліду</a:t>
            </a:r>
            <a:r>
              <a:rPr lang="ru-RU" dirty="0"/>
              <a:t> просто не </a:t>
            </a:r>
            <a:r>
              <a:rPr lang="ru-RU" dirty="0" err="1"/>
              <a:t>було</a:t>
            </a:r>
            <a:r>
              <a:rPr lang="ru-RU" dirty="0"/>
              <a:t>. </a:t>
            </a:r>
            <a:r>
              <a:rPr lang="ru-RU" dirty="0" smtClean="0"/>
              <a:t>Але </a:t>
            </a:r>
            <a:r>
              <a:rPr lang="ru-RU" dirty="0" err="1"/>
              <a:t>подія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поширилась</a:t>
            </a:r>
            <a:r>
              <a:rPr lang="ru-RU" dirty="0"/>
              <a:t> </a:t>
            </a:r>
            <a:r>
              <a:rPr lang="ru-RU" dirty="0" err="1"/>
              <a:t>усюди</a:t>
            </a:r>
            <a:r>
              <a:rPr lang="ru-RU" dirty="0"/>
              <a:t> і в </a:t>
            </a:r>
            <a:r>
              <a:rPr lang="ru-RU" dirty="0" err="1"/>
              <a:t>законодавстві</a:t>
            </a:r>
            <a:r>
              <a:rPr lang="ru-RU" dirty="0"/>
              <a:t> практично кожного штату США почали </a:t>
            </a:r>
            <a:r>
              <a:rPr lang="ru-RU" dirty="0" err="1"/>
              <a:t>приймати</a:t>
            </a:r>
            <a:r>
              <a:rPr lang="ru-RU" dirty="0"/>
              <a:t> </a:t>
            </a:r>
            <a:r>
              <a:rPr lang="ru-RU" dirty="0" err="1"/>
              <a:t>закони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на </a:t>
            </a:r>
            <a:r>
              <a:rPr lang="ru-RU" dirty="0" err="1"/>
              <a:t>радіо</a:t>
            </a:r>
            <a:r>
              <a:rPr lang="ru-RU" dirty="0"/>
              <a:t>, </a:t>
            </a:r>
            <a:r>
              <a:rPr lang="ru-RU" dirty="0" err="1"/>
              <a:t>телебаченні</a:t>
            </a:r>
            <a:r>
              <a:rPr lang="ru-RU" dirty="0"/>
              <a:t>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підсвідомого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. Таким чином 25 кадр </a:t>
            </a:r>
            <a:r>
              <a:rPr lang="ru-RU" dirty="0" err="1"/>
              <a:t>було</a:t>
            </a:r>
            <a:r>
              <a:rPr lang="ru-RU" dirty="0"/>
              <a:t> заборонено </a:t>
            </a:r>
            <a:r>
              <a:rPr lang="ru-RU" dirty="0" err="1"/>
              <a:t>ще</a:t>
            </a:r>
            <a:r>
              <a:rPr lang="ru-RU" dirty="0"/>
              <a:t> до того, як точно </a:t>
            </a:r>
            <a:r>
              <a:rPr lang="ru-RU" dirty="0" err="1"/>
              <a:t>встановили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насправді</a:t>
            </a:r>
            <a:r>
              <a:rPr lang="ru-RU" dirty="0"/>
              <a:t> </a:t>
            </a:r>
            <a:r>
              <a:rPr lang="ru-RU" dirty="0" err="1"/>
              <a:t>діє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на людей,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сотні</a:t>
            </a:r>
            <a:r>
              <a:rPr lang="ru-RU" dirty="0"/>
              <a:t> </a:t>
            </a:r>
            <a:r>
              <a:rPr lang="ru-RU" dirty="0" err="1"/>
              <a:t>прийнятих</a:t>
            </a:r>
            <a:r>
              <a:rPr lang="ru-RU" dirty="0"/>
              <a:t> </a:t>
            </a:r>
            <a:r>
              <a:rPr lang="ru-RU" dirty="0" err="1"/>
              <a:t>законів</a:t>
            </a:r>
            <a:r>
              <a:rPr lang="ru-RU" dirty="0"/>
              <a:t> </a:t>
            </a:r>
            <a:r>
              <a:rPr lang="ru-RU" dirty="0" err="1"/>
              <a:t>ажіотаж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феномену стих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забули</a:t>
            </a:r>
            <a:r>
              <a:rPr lang="ru-RU" dirty="0"/>
              <a:t> на </a:t>
            </a:r>
            <a:r>
              <a:rPr lang="ru-RU" dirty="0" err="1"/>
              <a:t>довгі</a:t>
            </a:r>
            <a:r>
              <a:rPr lang="ru-RU" dirty="0"/>
              <a:t> роки.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53432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99592" y="188640"/>
            <a:ext cx="77724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кількаденного</a:t>
            </a:r>
            <a:r>
              <a:rPr lang="ru-RU" dirty="0"/>
              <a:t> </a:t>
            </a:r>
            <a:r>
              <a:rPr lang="ru-RU" dirty="0" err="1"/>
              <a:t>приїзду</a:t>
            </a:r>
            <a:r>
              <a:rPr lang="ru-RU" dirty="0"/>
              <a:t> до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smtClean="0"/>
              <a:t>карикатуриста </a:t>
            </a:r>
            <a:r>
              <a:rPr lang="ru-RU" dirty="0" err="1" smtClean="0"/>
              <a:t>Девіда</a:t>
            </a:r>
            <a:r>
              <a:rPr lang="ru-RU" dirty="0" smtClean="0"/>
              <a:t> </a:t>
            </a:r>
            <a:r>
              <a:rPr lang="ru-RU" dirty="0" err="1"/>
              <a:t>Хорса</a:t>
            </a:r>
            <a:r>
              <a:rPr lang="ru-RU" dirty="0"/>
              <a:t> попросили </a:t>
            </a:r>
            <a:r>
              <a:rPr lang="ru-RU" dirty="0" err="1"/>
              <a:t>намалювати</a:t>
            </a:r>
            <a:r>
              <a:rPr lang="ru-RU" dirty="0"/>
              <a:t> перше,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вразило</a:t>
            </a:r>
            <a:r>
              <a:rPr lang="ru-RU" dirty="0"/>
              <a:t> у </a:t>
            </a:r>
            <a:r>
              <a:rPr lang="ru-RU" dirty="0" err="1"/>
              <a:t>нашій</a:t>
            </a:r>
            <a:r>
              <a:rPr lang="ru-RU" dirty="0"/>
              <a:t> </a:t>
            </a:r>
            <a:r>
              <a:rPr lang="ru-RU" dirty="0" err="1"/>
              <a:t>державі</a:t>
            </a:r>
            <a:r>
              <a:rPr lang="ru-RU" dirty="0"/>
              <a:t>. Не </a:t>
            </a:r>
            <a:r>
              <a:rPr lang="ru-RU" dirty="0" err="1"/>
              <a:t>задумуючись</a:t>
            </a:r>
            <a:r>
              <a:rPr lang="ru-RU" dirty="0"/>
              <a:t>, карикатурист </a:t>
            </a:r>
            <a:r>
              <a:rPr lang="ru-RU" dirty="0" err="1"/>
              <a:t>зобразив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кремезних</a:t>
            </a:r>
            <a:r>
              <a:rPr lang="ru-RU" dirty="0"/>
              <a:t> </a:t>
            </a:r>
            <a:r>
              <a:rPr lang="ru-RU" dirty="0" err="1"/>
              <a:t>чоловіків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затиснули </a:t>
            </a:r>
            <a:r>
              <a:rPr lang="ru-RU" dirty="0" err="1"/>
              <a:t>молоду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тримає</a:t>
            </a:r>
            <a:r>
              <a:rPr lang="ru-RU" dirty="0"/>
              <a:t> блокнот з </a:t>
            </a:r>
            <a:r>
              <a:rPr lang="ru-RU" dirty="0" err="1"/>
              <a:t>написом</a:t>
            </a:r>
            <a:r>
              <a:rPr lang="ru-RU" dirty="0"/>
              <a:t> “</a:t>
            </a:r>
            <a:r>
              <a:rPr lang="ru-RU" dirty="0" err="1"/>
              <a:t>Преса</a:t>
            </a:r>
            <a:r>
              <a:rPr lang="ru-RU" dirty="0"/>
              <a:t>”. </a:t>
            </a:r>
            <a:r>
              <a:rPr lang="ru-RU" dirty="0" err="1"/>
              <a:t>Медійник</a:t>
            </a:r>
            <a:r>
              <a:rPr lang="ru-RU" dirty="0"/>
              <a:t> на </a:t>
            </a:r>
            <a:r>
              <a:rPr lang="ru-RU" dirty="0" err="1"/>
              <a:t>малюнку</a:t>
            </a:r>
            <a:r>
              <a:rPr lang="ru-RU" dirty="0"/>
              <a:t> говорить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гнобителям</a:t>
            </a:r>
            <a:r>
              <a:rPr lang="ru-RU" dirty="0"/>
              <a:t>: «</a:t>
            </a:r>
            <a:r>
              <a:rPr lang="ru-RU" dirty="0" err="1"/>
              <a:t>Мені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трохи</a:t>
            </a:r>
            <a:r>
              <a:rPr lang="ru-RU" dirty="0"/>
              <a:t> простору».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829050"/>
            <a:ext cx="239077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0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-315416"/>
            <a:ext cx="7067128" cy="922114"/>
          </a:xfrm>
        </p:spPr>
        <p:txBody>
          <a:bodyPr/>
          <a:lstStyle/>
          <a:p>
            <a:pPr algn="ctr"/>
            <a:r>
              <a:rPr lang="uk-UA" dirty="0" smtClean="0"/>
              <a:t>Визначення терміну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0829" y="620688"/>
            <a:ext cx="8363272" cy="45350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err="1"/>
              <a:t>Засоби</a:t>
            </a:r>
            <a:r>
              <a:rPr lang="ru-RU" b="1" dirty="0"/>
              <a:t> </a:t>
            </a:r>
            <a:r>
              <a:rPr lang="ru-RU" b="1" dirty="0" err="1"/>
              <a:t>масової</a:t>
            </a:r>
            <a:r>
              <a:rPr lang="ru-RU" b="1" dirty="0"/>
              <a:t> </a:t>
            </a:r>
            <a:r>
              <a:rPr lang="ru-RU" b="1" dirty="0" err="1"/>
              <a:t>інформації</a:t>
            </a:r>
            <a:r>
              <a:rPr lang="ru-RU" b="1" dirty="0"/>
              <a:t> (ЗМІ), </a:t>
            </a:r>
            <a:r>
              <a:rPr lang="ru-RU" b="1" dirty="0" err="1"/>
              <a:t>мас</a:t>
            </a:r>
            <a:r>
              <a:rPr lang="ru-RU" b="1" dirty="0"/>
              <a:t> </a:t>
            </a:r>
            <a:r>
              <a:rPr lang="ru-RU" b="1" dirty="0" err="1"/>
              <a:t>медіа</a:t>
            </a:r>
            <a:r>
              <a:rPr lang="ru-RU" dirty="0"/>
              <a:t> (</a:t>
            </a:r>
            <a:r>
              <a:rPr lang="fr-FR" i="1" dirty="0"/>
              <a:t>Mass media</a:t>
            </a:r>
            <a:r>
              <a:rPr lang="fr-FR" dirty="0"/>
              <a:t>) — </a:t>
            </a:r>
            <a:r>
              <a:rPr lang="ru-RU" dirty="0" err="1"/>
              <a:t>преса</a:t>
            </a:r>
            <a:r>
              <a:rPr lang="ru-RU" dirty="0"/>
              <a:t> (</a:t>
            </a:r>
            <a:r>
              <a:rPr lang="ru-RU" dirty="0" err="1"/>
              <a:t>газети</a:t>
            </a:r>
            <a:r>
              <a:rPr lang="ru-RU" dirty="0"/>
              <a:t>, </a:t>
            </a:r>
            <a:r>
              <a:rPr lang="ru-RU" dirty="0" err="1"/>
              <a:t>журнали</a:t>
            </a:r>
            <a:r>
              <a:rPr lang="ru-RU" dirty="0"/>
              <a:t>, книги), </a:t>
            </a:r>
            <a:r>
              <a:rPr lang="ru-RU" dirty="0" err="1"/>
              <a:t>радіо</a:t>
            </a:r>
            <a:r>
              <a:rPr lang="ru-RU" dirty="0"/>
              <a:t>, </a:t>
            </a:r>
            <a:r>
              <a:rPr lang="ru-RU" dirty="0" err="1"/>
              <a:t>телебачення</a:t>
            </a:r>
            <a:r>
              <a:rPr lang="ru-RU" dirty="0"/>
              <a:t>, </a:t>
            </a:r>
            <a:r>
              <a:rPr lang="ru-RU" dirty="0" err="1"/>
              <a:t>інтернет</a:t>
            </a:r>
            <a:r>
              <a:rPr lang="ru-RU" dirty="0"/>
              <a:t>, </a:t>
            </a:r>
            <a:r>
              <a:rPr lang="ru-RU" dirty="0" err="1" smtClean="0"/>
              <a:t>кінематограф</a:t>
            </a:r>
            <a:r>
              <a:rPr lang="ru-RU" dirty="0" smtClean="0"/>
              <a:t>, </a:t>
            </a:r>
            <a:r>
              <a:rPr lang="ru-RU" dirty="0"/>
              <a:t>звукозаписи та </a:t>
            </a:r>
            <a:r>
              <a:rPr lang="ru-RU" dirty="0" err="1"/>
              <a:t>відеозаписи</a:t>
            </a:r>
            <a:r>
              <a:rPr lang="ru-RU" dirty="0"/>
              <a:t>, </a:t>
            </a:r>
            <a:r>
              <a:rPr lang="ru-RU" dirty="0" err="1"/>
              <a:t>відеотекст</a:t>
            </a:r>
            <a:r>
              <a:rPr lang="ru-RU" dirty="0"/>
              <a:t>, телетекст, </a:t>
            </a:r>
            <a:r>
              <a:rPr lang="ru-RU" dirty="0" err="1"/>
              <a:t>рекламні</a:t>
            </a:r>
            <a:r>
              <a:rPr lang="ru-RU" dirty="0"/>
              <a:t> </a:t>
            </a:r>
            <a:r>
              <a:rPr lang="ru-RU" dirty="0" err="1"/>
              <a:t>щити</a:t>
            </a:r>
            <a:r>
              <a:rPr lang="ru-RU" dirty="0"/>
              <a:t> та </a:t>
            </a:r>
            <a:r>
              <a:rPr lang="ru-RU" dirty="0" err="1"/>
              <a:t>панелі</a:t>
            </a:r>
            <a:r>
              <a:rPr lang="ru-RU" dirty="0"/>
              <a:t>, </a:t>
            </a:r>
            <a:r>
              <a:rPr lang="ru-RU" dirty="0" err="1"/>
              <a:t>домашні</a:t>
            </a:r>
            <a:r>
              <a:rPr lang="ru-RU" dirty="0"/>
              <a:t> </a:t>
            </a:r>
            <a:r>
              <a:rPr lang="ru-RU" dirty="0" err="1"/>
              <a:t>відеоцентри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поєднують</a:t>
            </a:r>
            <a:r>
              <a:rPr lang="ru-RU" dirty="0"/>
              <a:t> </a:t>
            </a:r>
            <a:r>
              <a:rPr lang="ru-RU" dirty="0" err="1"/>
              <a:t>телевізійні</a:t>
            </a:r>
            <a:r>
              <a:rPr lang="ru-RU" dirty="0"/>
              <a:t>, </a:t>
            </a:r>
            <a:r>
              <a:rPr lang="ru-RU" dirty="0" err="1"/>
              <a:t>телефонні</a:t>
            </a:r>
            <a:r>
              <a:rPr lang="ru-RU" dirty="0"/>
              <a:t>, </a:t>
            </a:r>
            <a:r>
              <a:rPr lang="ru-RU" dirty="0" err="1"/>
              <a:t>комп'ютерні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 </a:t>
            </a:r>
            <a:r>
              <a:rPr lang="ru-RU" dirty="0" err="1"/>
              <a:t>зв'язку</a:t>
            </a:r>
            <a:r>
              <a:rPr lang="ru-RU" dirty="0"/>
              <a:t>. </a:t>
            </a:r>
            <a:r>
              <a:rPr lang="ru-RU" dirty="0" err="1"/>
              <a:t>Всім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засобам</a:t>
            </a:r>
            <a:r>
              <a:rPr lang="ru-RU" dirty="0"/>
              <a:t> </a:t>
            </a:r>
            <a:r>
              <a:rPr lang="ru-RU" dirty="0" err="1"/>
              <a:t>притаманні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об'єднують</a:t>
            </a:r>
            <a:r>
              <a:rPr lang="ru-RU" dirty="0"/>
              <a:t> — </a:t>
            </a:r>
            <a:r>
              <a:rPr lang="ru-RU" dirty="0" err="1"/>
              <a:t>звернення</a:t>
            </a:r>
            <a:r>
              <a:rPr lang="ru-RU" dirty="0"/>
              <a:t> до </a:t>
            </a:r>
            <a:r>
              <a:rPr lang="ru-RU" dirty="0" err="1"/>
              <a:t>масової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, </a:t>
            </a:r>
            <a:r>
              <a:rPr lang="ru-RU" dirty="0" err="1"/>
              <a:t>доступність</a:t>
            </a:r>
            <a:r>
              <a:rPr lang="ru-RU" dirty="0"/>
              <a:t> </a:t>
            </a:r>
            <a:r>
              <a:rPr lang="ru-RU" dirty="0" err="1"/>
              <a:t>багатьом</a:t>
            </a:r>
            <a:r>
              <a:rPr lang="ru-RU" dirty="0"/>
              <a:t> людям, </a:t>
            </a:r>
            <a:r>
              <a:rPr lang="ru-RU" dirty="0" err="1"/>
              <a:t>корпоративний</a:t>
            </a:r>
            <a:r>
              <a:rPr lang="ru-RU" dirty="0"/>
              <a:t> </a:t>
            </a: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і </a:t>
            </a:r>
            <a:r>
              <a:rPr lang="ru-RU" dirty="0" err="1"/>
              <a:t>розповсюдження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.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b="1" dirty="0" err="1"/>
              <a:t>мас</a:t>
            </a:r>
            <a:r>
              <a:rPr lang="ru-RU" b="1" dirty="0"/>
              <a:t> </a:t>
            </a:r>
            <a:r>
              <a:rPr lang="ru-RU" b="1" dirty="0" err="1"/>
              <a:t>медіа</a:t>
            </a:r>
            <a:r>
              <a:rPr lang="ru-RU" dirty="0"/>
              <a:t> </a:t>
            </a:r>
            <a:r>
              <a:rPr lang="ru-RU" dirty="0" err="1"/>
              <a:t>застосовується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до </a:t>
            </a:r>
            <a:r>
              <a:rPr lang="ru-RU" dirty="0" err="1"/>
              <a:t>організацій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контролюють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телевізійних</a:t>
            </a:r>
            <a:r>
              <a:rPr lang="ru-RU" dirty="0"/>
              <a:t> </a:t>
            </a:r>
            <a:r>
              <a:rPr lang="ru-RU" dirty="0" err="1" smtClean="0"/>
              <a:t>каналів</a:t>
            </a:r>
            <a:r>
              <a:rPr lang="ru-RU" dirty="0" smtClean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 smtClean="0"/>
              <a:t>видавництв</a:t>
            </a:r>
            <a:r>
              <a:rPr lang="ru-RU" dirty="0" smtClean="0"/>
              <a:t>.</a:t>
            </a:r>
            <a:endParaRPr lang="ru-RU" baseline="30000" dirty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ЗМІ </a:t>
            </a:r>
            <a:r>
              <a:rPr lang="ru-RU" dirty="0" err="1"/>
              <a:t>регулюється</a:t>
            </a:r>
            <a:r>
              <a:rPr lang="ru-RU" dirty="0"/>
              <a:t> законами «Про </a:t>
            </a:r>
            <a:r>
              <a:rPr lang="ru-RU" dirty="0" err="1"/>
              <a:t>друковані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масової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(</a:t>
            </a:r>
            <a:r>
              <a:rPr lang="ru-RU" dirty="0" err="1"/>
              <a:t>пресу</a:t>
            </a:r>
            <a:r>
              <a:rPr lang="ru-RU" dirty="0"/>
              <a:t>) в </a:t>
            </a:r>
            <a:r>
              <a:rPr lang="ru-RU" dirty="0" err="1"/>
              <a:t>Україні</a:t>
            </a:r>
            <a:r>
              <a:rPr lang="ru-RU" dirty="0"/>
              <a:t>», «Про </a:t>
            </a:r>
            <a:r>
              <a:rPr lang="ru-RU" dirty="0" err="1"/>
              <a:t>інформацію</a:t>
            </a:r>
            <a:r>
              <a:rPr lang="ru-RU" dirty="0"/>
              <a:t>», «Про рекламу», «Про </a:t>
            </a:r>
            <a:r>
              <a:rPr lang="ru-RU" dirty="0" err="1"/>
              <a:t>телебачення</a:t>
            </a:r>
            <a:r>
              <a:rPr lang="ru-RU" dirty="0"/>
              <a:t> та </a:t>
            </a:r>
            <a:r>
              <a:rPr lang="ru-RU" dirty="0" err="1"/>
              <a:t>радіомовлення</a:t>
            </a:r>
            <a:r>
              <a:rPr lang="ru-RU" dirty="0"/>
              <a:t>» та низкою </a:t>
            </a:r>
            <a:r>
              <a:rPr lang="ru-RU" dirty="0" err="1"/>
              <a:t>інших</a:t>
            </a:r>
            <a:r>
              <a:rPr lang="ru-RU" dirty="0"/>
              <a:t>. Разом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діє</a:t>
            </a:r>
            <a:r>
              <a:rPr lang="ru-RU" dirty="0"/>
              <a:t> </a:t>
            </a:r>
            <a:r>
              <a:rPr lang="ru-RU" dirty="0" err="1"/>
              <a:t>чинний</a:t>
            </a:r>
            <a:r>
              <a:rPr lang="ru-RU" dirty="0"/>
              <a:t> Закон Союзу </a:t>
            </a:r>
            <a:r>
              <a:rPr lang="ru-RU" dirty="0" err="1"/>
              <a:t>Радянських</a:t>
            </a:r>
            <a:r>
              <a:rPr lang="ru-RU" dirty="0"/>
              <a:t> </a:t>
            </a:r>
            <a:r>
              <a:rPr lang="ru-RU" dirty="0" err="1"/>
              <a:t>Соціалістичних</a:t>
            </a:r>
            <a:r>
              <a:rPr lang="ru-RU" dirty="0"/>
              <a:t> </a:t>
            </a:r>
            <a:r>
              <a:rPr lang="ru-RU" dirty="0" err="1"/>
              <a:t>Республік</a:t>
            </a:r>
            <a:r>
              <a:rPr lang="ru-RU" dirty="0"/>
              <a:t> «Про </a:t>
            </a:r>
            <a:r>
              <a:rPr lang="ru-RU" dirty="0" err="1"/>
              <a:t>пресу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масової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» </a:t>
            </a:r>
            <a:r>
              <a:rPr lang="ru-RU" dirty="0" err="1"/>
              <a:t>від</a:t>
            </a:r>
            <a:r>
              <a:rPr lang="ru-RU" dirty="0"/>
              <a:t> 01.08.1990 </a:t>
            </a:r>
            <a:r>
              <a:rPr lang="ru-RU" dirty="0" smtClean="0"/>
              <a:t>року,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зазначено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ЗМІ </a:t>
            </a:r>
            <a:r>
              <a:rPr lang="ru-RU" dirty="0" err="1"/>
              <a:t>розуміються</a:t>
            </a:r>
            <a:r>
              <a:rPr lang="ru-RU" dirty="0"/>
              <a:t> — </a:t>
            </a:r>
            <a:r>
              <a:rPr lang="ru-RU" dirty="0" err="1"/>
              <a:t>газети</a:t>
            </a:r>
            <a:r>
              <a:rPr lang="ru-RU" dirty="0"/>
              <a:t>, </a:t>
            </a:r>
            <a:r>
              <a:rPr lang="ru-RU" dirty="0" err="1"/>
              <a:t>журнали</a:t>
            </a:r>
            <a:r>
              <a:rPr lang="ru-RU" dirty="0"/>
              <a:t>, теле — і </a:t>
            </a:r>
            <a:r>
              <a:rPr lang="ru-RU" dirty="0" err="1"/>
              <a:t>радіопрограми</a:t>
            </a:r>
            <a:r>
              <a:rPr lang="ru-RU" dirty="0"/>
              <a:t>… Про </a:t>
            </a:r>
            <a:r>
              <a:rPr lang="ru-RU" dirty="0" err="1"/>
              <a:t>інтернет-видання</a:t>
            </a:r>
            <a:r>
              <a:rPr lang="ru-RU" dirty="0"/>
              <a:t> </a:t>
            </a:r>
            <a:r>
              <a:rPr lang="ru-RU" dirty="0" err="1"/>
              <a:t>взагалі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не </a:t>
            </a:r>
            <a:r>
              <a:rPr lang="ru-RU" dirty="0" err="1"/>
              <a:t>йдеться</a:t>
            </a:r>
            <a:r>
              <a:rPr lang="ru-RU" dirty="0"/>
              <a:t>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93096"/>
            <a:ext cx="3810000" cy="2381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293096"/>
            <a:ext cx="5013158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11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5040" cy="6165304"/>
          </a:xfrm>
        </p:spPr>
      </p:pic>
    </p:spTree>
    <p:extLst>
      <p:ext uri="{BB962C8B-B14F-4D97-AF65-F5344CB8AC3E}">
        <p14:creationId xmlns:p14="http://schemas.microsoft.com/office/powerpoint/2010/main" val="3666823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459432"/>
            <a:ext cx="7772400" cy="1143000"/>
          </a:xfrm>
        </p:spPr>
        <p:txBody>
          <a:bodyPr/>
          <a:lstStyle/>
          <a:p>
            <a:pPr algn="ctr"/>
            <a:r>
              <a:rPr lang="uk-UA" dirty="0" smtClean="0"/>
              <a:t>Інтернет ЗМІ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128" y="3356992"/>
            <a:ext cx="3192387" cy="263691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608337"/>
            <a:ext cx="6047158" cy="626469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err="1"/>
              <a:t>Інтернет</a:t>
            </a:r>
            <a:r>
              <a:rPr lang="ru-RU" b="1" dirty="0"/>
              <a:t>-ЗМІ</a:t>
            </a:r>
            <a:r>
              <a:rPr lang="ru-RU" dirty="0"/>
              <a:t> (</a:t>
            </a:r>
            <a:r>
              <a:rPr lang="ru-RU" b="1" dirty="0" err="1"/>
              <a:t>інтернет-видання</a:t>
            </a:r>
            <a:r>
              <a:rPr lang="ru-RU" dirty="0"/>
              <a:t>, </a:t>
            </a:r>
            <a:r>
              <a:rPr lang="ru-RU" b="1" dirty="0" err="1"/>
              <a:t>інтернет</a:t>
            </a:r>
            <a:r>
              <a:rPr lang="ru-RU" b="1" dirty="0"/>
              <a:t>-газета</a:t>
            </a:r>
            <a:r>
              <a:rPr lang="ru-RU" dirty="0"/>
              <a:t>) — регулярно </a:t>
            </a:r>
            <a:r>
              <a:rPr lang="ru-RU" dirty="0" err="1"/>
              <a:t>оновлюваний</a:t>
            </a:r>
            <a:r>
              <a:rPr lang="ru-RU" dirty="0"/>
              <a:t> </a:t>
            </a:r>
            <a:r>
              <a:rPr lang="ru-RU" dirty="0" err="1"/>
              <a:t>інформаційний</a:t>
            </a:r>
            <a:r>
              <a:rPr lang="ru-RU" dirty="0"/>
              <a:t> сайт, </a:t>
            </a:r>
            <a:r>
              <a:rPr lang="ru-RU" dirty="0" err="1"/>
              <a:t>який</a:t>
            </a:r>
            <a:r>
              <a:rPr lang="ru-RU" dirty="0"/>
              <a:t> ставить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завданням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функцію</a:t>
            </a:r>
            <a:r>
              <a:rPr lang="ru-RU" dirty="0"/>
              <a:t> </a:t>
            </a:r>
            <a:r>
              <a:rPr lang="ru-RU" dirty="0" err="1"/>
              <a:t>засобу</a:t>
            </a:r>
            <a:r>
              <a:rPr lang="ru-RU" dirty="0"/>
              <a:t> </a:t>
            </a:r>
            <a:r>
              <a:rPr lang="ru-RU" dirty="0" err="1"/>
              <a:t>масової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(ЗМІ) і </a:t>
            </a:r>
            <a:r>
              <a:rPr lang="ru-RU" dirty="0" err="1"/>
              <a:t>користується</a:t>
            </a:r>
            <a:r>
              <a:rPr lang="ru-RU" dirty="0"/>
              <a:t> </a:t>
            </a:r>
            <a:r>
              <a:rPr lang="ru-RU" dirty="0" err="1"/>
              <a:t>певною</a:t>
            </a:r>
            <a:r>
              <a:rPr lang="ru-RU" dirty="0"/>
              <a:t> </a:t>
            </a:r>
            <a:r>
              <a:rPr lang="ru-RU" dirty="0" err="1"/>
              <a:t>популярністю</a:t>
            </a:r>
            <a:r>
              <a:rPr lang="ru-RU" dirty="0"/>
              <a:t> і авторитетом (</a:t>
            </a:r>
            <a:r>
              <a:rPr lang="ru-RU" dirty="0" err="1"/>
              <a:t>має</a:t>
            </a:r>
            <a:r>
              <a:rPr lang="ru-RU" dirty="0"/>
              <a:t> свою </a:t>
            </a:r>
            <a:r>
              <a:rPr lang="ru-RU" dirty="0" err="1"/>
              <a:t>постійну</a:t>
            </a:r>
            <a:r>
              <a:rPr lang="ru-RU" dirty="0"/>
              <a:t> </a:t>
            </a:r>
            <a:r>
              <a:rPr lang="ru-RU" dirty="0" err="1"/>
              <a:t>аудиторію</a:t>
            </a:r>
            <a:r>
              <a:rPr lang="ru-RU" dirty="0"/>
              <a:t>). </a:t>
            </a:r>
            <a:r>
              <a:rPr lang="ru-RU" dirty="0" err="1" smtClean="0"/>
              <a:t>Інтернет</a:t>
            </a:r>
            <a:r>
              <a:rPr lang="ru-RU" dirty="0" smtClean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розглядати</a:t>
            </a:r>
            <a:r>
              <a:rPr lang="ru-RU" dirty="0"/>
              <a:t> як </a:t>
            </a:r>
            <a:r>
              <a:rPr lang="ru-RU" dirty="0" err="1"/>
              <a:t>медіа-середовище</a:t>
            </a:r>
            <a:r>
              <a:rPr lang="ru-RU" dirty="0"/>
              <a:t>, </a:t>
            </a:r>
            <a:r>
              <a:rPr lang="ru-RU" dirty="0" err="1"/>
              <a:t>аналогічне</a:t>
            </a:r>
            <a:r>
              <a:rPr lang="ru-RU" dirty="0"/>
              <a:t> </a:t>
            </a:r>
            <a:r>
              <a:rPr lang="ru-RU" dirty="0" err="1"/>
              <a:t>телебаченню</a:t>
            </a:r>
            <a:r>
              <a:rPr lang="ru-RU" dirty="0"/>
              <a:t>, </a:t>
            </a:r>
            <a:r>
              <a:rPr lang="ru-RU" dirty="0" err="1"/>
              <a:t>радіо</a:t>
            </a:r>
            <a:r>
              <a:rPr lang="ru-RU" dirty="0"/>
              <a:t> та </a:t>
            </a:r>
            <a:r>
              <a:rPr lang="ru-RU" dirty="0" err="1"/>
              <a:t>пресі</a:t>
            </a:r>
            <a:r>
              <a:rPr lang="ru-RU" dirty="0"/>
              <a:t>. В </a:t>
            </a:r>
            <a:r>
              <a:rPr lang="ru-RU" dirty="0" err="1"/>
              <a:t>інтернеті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масової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напрямків</a:t>
            </a:r>
            <a:r>
              <a:rPr lang="ru-RU" dirty="0"/>
              <a:t>. </a:t>
            </a:r>
            <a:r>
              <a:rPr lang="ru-RU" dirty="0" smtClean="0"/>
              <a:t>Як </a:t>
            </a:r>
            <a:r>
              <a:rPr lang="ru-RU" dirty="0"/>
              <a:t>і </a:t>
            </a:r>
            <a:r>
              <a:rPr lang="ru-RU" dirty="0" err="1"/>
              <a:t>друковані</a:t>
            </a:r>
            <a:r>
              <a:rPr lang="ru-RU" dirty="0"/>
              <a:t> </a:t>
            </a:r>
            <a:r>
              <a:rPr lang="ru-RU" dirty="0" err="1"/>
              <a:t>видання</a:t>
            </a:r>
            <a:r>
              <a:rPr lang="ru-RU" dirty="0"/>
              <a:t>, </a:t>
            </a:r>
            <a:r>
              <a:rPr lang="ru-RU" dirty="0" err="1"/>
              <a:t>інтернет-видання</a:t>
            </a:r>
            <a:r>
              <a:rPr lang="ru-RU" dirty="0"/>
              <a:t> </a:t>
            </a:r>
            <a:r>
              <a:rPr lang="ru-RU" dirty="0" err="1"/>
              <a:t>керуються</a:t>
            </a:r>
            <a:r>
              <a:rPr lang="ru-RU" dirty="0"/>
              <a:t> принципами </a:t>
            </a:r>
            <a:r>
              <a:rPr lang="ru-RU" dirty="0" err="1"/>
              <a:t>журналістики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друкованих</a:t>
            </a:r>
            <a:r>
              <a:rPr lang="ru-RU" dirty="0"/>
              <a:t> („</a:t>
            </a:r>
            <a:r>
              <a:rPr lang="ru-RU" dirty="0" err="1"/>
              <a:t>офлайнових</a:t>
            </a:r>
            <a:r>
              <a:rPr lang="ru-RU" dirty="0"/>
              <a:t>“) газет і </a:t>
            </a:r>
            <a:r>
              <a:rPr lang="ru-RU" dirty="0" err="1"/>
              <a:t>журналів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представництва</a:t>
            </a:r>
            <a:r>
              <a:rPr lang="ru-RU" dirty="0"/>
              <a:t> в </a:t>
            </a:r>
            <a:r>
              <a:rPr lang="ru-RU" dirty="0" err="1"/>
              <a:t>інтернеті</a:t>
            </a:r>
            <a:r>
              <a:rPr lang="ru-RU" dirty="0"/>
              <a:t>. </a:t>
            </a:r>
            <a:r>
              <a:rPr lang="ru-RU" dirty="0" smtClean="0"/>
              <a:t>За </a:t>
            </a:r>
            <a:r>
              <a:rPr lang="ru-RU" dirty="0"/>
              <a:t>жанрами </a:t>
            </a:r>
            <a:r>
              <a:rPr lang="ru-RU" dirty="0" err="1"/>
              <a:t>інтернет-видання</a:t>
            </a:r>
            <a:r>
              <a:rPr lang="ru-RU" dirty="0"/>
              <a:t> не 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 smtClean="0"/>
              <a:t>офлайнових</a:t>
            </a:r>
            <a:r>
              <a:rPr lang="ru-RU" dirty="0" smtClean="0"/>
              <a:t>— </a:t>
            </a:r>
            <a:r>
              <a:rPr lang="ru-RU" dirty="0"/>
              <a:t>є </a:t>
            </a:r>
            <a:r>
              <a:rPr lang="ru-RU" dirty="0" err="1"/>
              <a:t>новинні</a:t>
            </a:r>
            <a:r>
              <a:rPr lang="ru-RU" dirty="0"/>
              <a:t> , </a:t>
            </a:r>
            <a:r>
              <a:rPr lang="ru-RU" dirty="0" err="1"/>
              <a:t>літературні</a:t>
            </a:r>
            <a:r>
              <a:rPr lang="ru-RU" dirty="0"/>
              <a:t>, </a:t>
            </a:r>
            <a:r>
              <a:rPr lang="ru-RU" dirty="0" err="1"/>
              <a:t>науково-популярні</a:t>
            </a:r>
            <a:r>
              <a:rPr lang="ru-RU" dirty="0"/>
              <a:t>, </a:t>
            </a:r>
            <a:r>
              <a:rPr lang="ru-RU" dirty="0" err="1"/>
              <a:t>дитячі</a:t>
            </a:r>
            <a:r>
              <a:rPr lang="ru-RU" dirty="0"/>
              <a:t>, </a:t>
            </a:r>
            <a:r>
              <a:rPr lang="ru-RU" dirty="0" err="1"/>
              <a:t>жіночі</a:t>
            </a:r>
            <a:r>
              <a:rPr lang="ru-RU" dirty="0"/>
              <a:t> </a:t>
            </a:r>
            <a:r>
              <a:rPr lang="ru-RU" dirty="0" err="1"/>
              <a:t>сайти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Опитування</a:t>
            </a:r>
            <a:r>
              <a:rPr lang="ru-RU" dirty="0"/>
              <a:t> </a:t>
            </a:r>
            <a:r>
              <a:rPr lang="ru-RU" dirty="0" err="1"/>
              <a:t>показують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довіра</a:t>
            </a:r>
            <a:r>
              <a:rPr lang="ru-RU" dirty="0"/>
              <a:t> </a:t>
            </a:r>
            <a:r>
              <a:rPr lang="ru-RU" dirty="0" err="1"/>
              <a:t>інтернет-аудиторії</a:t>
            </a:r>
            <a:r>
              <a:rPr lang="ru-RU" dirty="0"/>
              <a:t> до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отриманої</a:t>
            </a:r>
            <a:r>
              <a:rPr lang="ru-RU" dirty="0"/>
              <a:t> з </a:t>
            </a:r>
            <a:r>
              <a:rPr lang="ru-RU" dirty="0" err="1"/>
              <a:t>інтернету</a:t>
            </a:r>
            <a:r>
              <a:rPr lang="ru-RU" dirty="0"/>
              <a:t>, </a:t>
            </a:r>
            <a:r>
              <a:rPr lang="ru-RU" dirty="0" err="1"/>
              <a:t>вища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довіра</a:t>
            </a:r>
            <a:r>
              <a:rPr lang="ru-RU" dirty="0"/>
              <a:t> до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/>
              <a:t>носіїв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В </a:t>
            </a:r>
            <a:r>
              <a:rPr lang="ru-RU" dirty="0" err="1"/>
              <a:t>українському</a:t>
            </a:r>
            <a:r>
              <a:rPr lang="ru-RU" dirty="0"/>
              <a:t> </a:t>
            </a:r>
            <a:r>
              <a:rPr lang="ru-RU" dirty="0" err="1"/>
              <a:t>медійному</a:t>
            </a:r>
            <a:r>
              <a:rPr lang="ru-RU" dirty="0"/>
              <a:t> </a:t>
            </a:r>
            <a:r>
              <a:rPr lang="ru-RU" dirty="0" err="1"/>
              <a:t>інтернет-просторі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відокремити</a:t>
            </a:r>
            <a:r>
              <a:rPr lang="ru-RU" dirty="0"/>
              <a:t> три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Інтернет-видань</a:t>
            </a:r>
            <a:r>
              <a:rPr lang="ru-RU" dirty="0"/>
              <a:t>:</a:t>
            </a:r>
            <a:r>
              <a:rPr lang="ru-RU" baseline="30000" dirty="0">
                <a:hlinkClick r:id="rId3"/>
              </a:rPr>
              <a:t>[2]</a:t>
            </a:r>
            <a:endParaRPr lang="ru-RU" dirty="0"/>
          </a:p>
          <a:p>
            <a:pPr>
              <a:buFont typeface="Arial"/>
              <a:buChar char="•"/>
            </a:pPr>
            <a:r>
              <a:rPr lang="ru-RU" dirty="0" err="1"/>
              <a:t>Інтернет-версії</a:t>
            </a:r>
            <a:r>
              <a:rPr lang="ru-RU" dirty="0"/>
              <a:t> </a:t>
            </a:r>
            <a:r>
              <a:rPr lang="ru-RU" dirty="0" err="1"/>
              <a:t>друкованих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електронних</a:t>
            </a:r>
            <a:r>
              <a:rPr lang="ru-RU" dirty="0"/>
              <a:t> ЗМІ (напр. </a:t>
            </a:r>
            <a:r>
              <a:rPr lang="ru-RU" dirty="0" err="1"/>
              <a:t>Дзеркало</a:t>
            </a:r>
            <a:r>
              <a:rPr lang="ru-RU" dirty="0"/>
              <a:t> </a:t>
            </a:r>
            <a:r>
              <a:rPr lang="ru-RU" dirty="0" err="1"/>
              <a:t>тижня</a:t>
            </a:r>
            <a:r>
              <a:rPr lang="ru-RU" dirty="0"/>
              <a:t>, </a:t>
            </a:r>
            <a:r>
              <a:rPr lang="ru-RU" dirty="0" err="1"/>
              <a:t>Експрес</a:t>
            </a:r>
            <a:r>
              <a:rPr lang="ru-RU" dirty="0"/>
              <a:t>, </a:t>
            </a:r>
            <a:r>
              <a:rPr lang="ru-RU" dirty="0" err="1"/>
              <a:t>Тиждень</a:t>
            </a:r>
            <a:r>
              <a:rPr lang="ru-RU" dirty="0"/>
              <a:t>)</a:t>
            </a:r>
          </a:p>
          <a:p>
            <a:pPr>
              <a:buFont typeface="Arial"/>
              <a:buChar char="•"/>
            </a:pPr>
            <a:r>
              <a:rPr lang="ru-RU" dirty="0" err="1"/>
              <a:t>сайти</a:t>
            </a:r>
            <a:r>
              <a:rPr lang="ru-RU" dirty="0"/>
              <a:t> </a:t>
            </a:r>
            <a:r>
              <a:rPr lang="ru-RU" dirty="0" err="1"/>
              <a:t>інформаційних</a:t>
            </a:r>
            <a:r>
              <a:rPr lang="ru-RU" dirty="0"/>
              <a:t> агентств; (напр. УНІАН, </a:t>
            </a:r>
            <a:r>
              <a:rPr lang="fr-FR" dirty="0"/>
              <a:t>RegioNews)</a:t>
            </a:r>
          </a:p>
          <a:p>
            <a:pPr>
              <a:buFont typeface="Arial"/>
              <a:buChar char="•"/>
            </a:pPr>
            <a:r>
              <a:rPr lang="ru-RU" dirty="0" err="1"/>
              <a:t>власне</a:t>
            </a:r>
            <a:r>
              <a:rPr lang="ru-RU" dirty="0"/>
              <a:t> </a:t>
            </a:r>
            <a:r>
              <a:rPr lang="ru-RU" dirty="0" err="1"/>
              <a:t>Інтернет-видання</a:t>
            </a:r>
            <a:r>
              <a:rPr lang="ru-RU" dirty="0"/>
              <a:t> (напр. </a:t>
            </a:r>
            <a:r>
              <a:rPr lang="ru-RU" dirty="0" err="1"/>
              <a:t>Українська</a:t>
            </a:r>
            <a:r>
              <a:rPr lang="ru-RU" dirty="0"/>
              <a:t> правда, </a:t>
            </a:r>
            <a:r>
              <a:rPr lang="fr-FR" dirty="0"/>
              <a:t>IPress.ua </a:t>
            </a:r>
            <a:r>
              <a:rPr lang="ru-RU" dirty="0" err="1"/>
              <a:t>тощо</a:t>
            </a:r>
            <a:r>
              <a:rPr lang="ru-RU" dirty="0"/>
              <a:t>)</a:t>
            </a:r>
          </a:p>
          <a:p>
            <a:pPr marL="0" indent="0">
              <a:buNone/>
            </a:pPr>
            <a:r>
              <a:rPr lang="ru-RU" dirty="0" err="1"/>
              <a:t>Українське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-ЗМІ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 </a:t>
            </a:r>
            <a:r>
              <a:rPr lang="ru-RU" dirty="0" err="1"/>
              <a:t>видання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публікує</a:t>
            </a:r>
            <a:r>
              <a:rPr lang="ru-RU" dirty="0"/>
              <a:t> </a:t>
            </a:r>
            <a:r>
              <a:rPr lang="ru-RU" dirty="0" err="1"/>
              <a:t>новини</a:t>
            </a:r>
            <a:r>
              <a:rPr lang="ru-RU" dirty="0"/>
              <a:t>, </a:t>
            </a:r>
            <a:r>
              <a:rPr lang="ru-RU" dirty="0" err="1"/>
              <a:t>статті</a:t>
            </a:r>
            <a:r>
              <a:rPr lang="ru-RU" dirty="0"/>
              <a:t>, </a:t>
            </a:r>
            <a:r>
              <a:rPr lang="ru-RU" dirty="0" err="1"/>
              <a:t>оновлення</a:t>
            </a:r>
            <a:r>
              <a:rPr lang="ru-RU" dirty="0"/>
              <a:t> та будь-яку </a:t>
            </a:r>
            <a:r>
              <a:rPr lang="ru-RU" dirty="0" err="1"/>
              <a:t>супутню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</a:t>
            </a:r>
            <a:r>
              <a:rPr lang="ru-RU" dirty="0" err="1"/>
              <a:t>українською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,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фізичного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 </a:t>
            </a:r>
            <a:r>
              <a:rPr lang="ru-RU" dirty="0" err="1"/>
              <a:t>серверів</a:t>
            </a:r>
            <a:r>
              <a:rPr lang="ru-RU" dirty="0"/>
              <a:t>, на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розміщено</a:t>
            </a:r>
            <a:r>
              <a:rPr lang="ru-RU" dirty="0"/>
              <a:t> сайт,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зареєстровано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 </a:t>
            </a:r>
            <a:r>
              <a:rPr lang="ru-RU" dirty="0" err="1"/>
              <a:t>видання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інтернет</a:t>
            </a:r>
            <a:r>
              <a:rPr lang="ru-RU" dirty="0"/>
              <a:t>-ЗМІ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діаспори</a:t>
            </a:r>
            <a:r>
              <a:rPr lang="ru-RU" dirty="0"/>
              <a:t>, як от </a:t>
            </a:r>
            <a:r>
              <a:rPr lang="fr-FR" dirty="0" smtClean="0"/>
              <a:t>VIDIA,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базується</a:t>
            </a:r>
            <a:r>
              <a:rPr lang="ru-RU" dirty="0"/>
              <a:t> в Чикаго, США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Українська</a:t>
            </a:r>
            <a:r>
              <a:rPr lang="ru-RU" dirty="0"/>
              <a:t> Газета,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базується</a:t>
            </a:r>
            <a:r>
              <a:rPr lang="ru-RU" dirty="0"/>
              <a:t> в </a:t>
            </a:r>
            <a:r>
              <a:rPr lang="ru-RU" dirty="0" err="1"/>
              <a:t>Римі</a:t>
            </a:r>
            <a:r>
              <a:rPr lang="ru-RU" dirty="0"/>
              <a:t>, </a:t>
            </a:r>
            <a:r>
              <a:rPr lang="ru-RU" dirty="0" err="1"/>
              <a:t>Італія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є </a:t>
            </a:r>
            <a:r>
              <a:rPr lang="ru-RU" dirty="0" err="1"/>
              <a:t>українськими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-ЗМІ. В той </a:t>
            </a:r>
            <a:r>
              <a:rPr lang="ru-RU" dirty="0" err="1"/>
              <a:t>самий</a:t>
            </a:r>
            <a:r>
              <a:rPr lang="ru-RU" dirty="0"/>
              <a:t> час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новинних</a:t>
            </a:r>
            <a:r>
              <a:rPr lang="ru-RU" dirty="0"/>
              <a:t> </a:t>
            </a:r>
            <a:r>
              <a:rPr lang="ru-RU" dirty="0" err="1"/>
              <a:t>сайтів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фізично</a:t>
            </a:r>
            <a:r>
              <a:rPr lang="ru-RU" dirty="0"/>
              <a:t> </a:t>
            </a:r>
            <a:r>
              <a:rPr lang="ru-RU" dirty="0" err="1"/>
              <a:t>розташовані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але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україномовної</a:t>
            </a:r>
            <a:r>
              <a:rPr lang="ru-RU" dirty="0"/>
              <a:t> </a:t>
            </a:r>
            <a:r>
              <a:rPr lang="ru-RU" dirty="0" err="1"/>
              <a:t>версії</a:t>
            </a:r>
            <a:r>
              <a:rPr lang="ru-RU" dirty="0"/>
              <a:t> сайту, як от </a:t>
            </a:r>
            <a:r>
              <a:rPr lang="ru-RU" dirty="0" err="1"/>
              <a:t>наприклад</a:t>
            </a:r>
            <a:r>
              <a:rPr lang="ru-RU" dirty="0"/>
              <a:t> </a:t>
            </a:r>
            <a:r>
              <a:rPr lang="ru-RU" dirty="0" smtClean="0"/>
              <a:t>Сегодня </a:t>
            </a:r>
            <a:r>
              <a:rPr lang="ru-RU" dirty="0"/>
              <a:t>не є </a:t>
            </a:r>
            <a:r>
              <a:rPr lang="ru-RU" dirty="0" err="1"/>
              <a:t>українськими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-ЗМІ. 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158" y="908719"/>
            <a:ext cx="2784326" cy="224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20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459432"/>
            <a:ext cx="7772400" cy="1143000"/>
          </a:xfrm>
        </p:spPr>
        <p:txBody>
          <a:bodyPr/>
          <a:lstStyle/>
          <a:p>
            <a:pPr algn="ctr"/>
            <a:r>
              <a:rPr lang="uk-UA" dirty="0" smtClean="0"/>
              <a:t>Риси ЗМІ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765" y="4077072"/>
            <a:ext cx="2072469" cy="295631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620688"/>
            <a:ext cx="8640960" cy="453650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2800" dirty="0"/>
              <a:t>До рис ЗМІ можна віднести такі:</a:t>
            </a:r>
            <a:endParaRPr lang="uk-UA" dirty="0"/>
          </a:p>
          <a:p>
            <a:pPr marL="0" indent="0" algn="just">
              <a:buNone/>
              <a:tabLst>
                <a:tab pos="228600" algn="l"/>
              </a:tabLst>
            </a:pPr>
            <a:r>
              <a:rPr lang="fr-FR" sz="2800" dirty="0">
                <a:latin typeface="Symbol"/>
              </a:rPr>
              <a:t>Þ</a:t>
            </a:r>
            <a:r>
              <a:rPr lang="fr-FR" sz="800" dirty="0">
                <a:latin typeface="Times New Roman"/>
              </a:rPr>
              <a:t>   </a:t>
            </a:r>
            <a:r>
              <a:rPr lang="uk-UA" sz="800" dirty="0" smtClean="0">
                <a:latin typeface="Times New Roman"/>
              </a:rPr>
              <a:t>    </a:t>
            </a:r>
            <a:r>
              <a:rPr lang="uk-UA" sz="2800" dirty="0" smtClean="0"/>
              <a:t>публічність</a:t>
            </a:r>
            <a:r>
              <a:rPr lang="uk-UA" sz="2800" dirty="0"/>
              <a:t>, тобто необмежене коло споживачів інформації; </a:t>
            </a:r>
            <a:endParaRPr lang="uk-UA" dirty="0"/>
          </a:p>
          <a:p>
            <a:pPr marL="0" indent="0" algn="just">
              <a:buNone/>
              <a:tabLst>
                <a:tab pos="228600" algn="l"/>
              </a:tabLst>
            </a:pPr>
            <a:r>
              <a:rPr lang="fr-FR" sz="2800" dirty="0">
                <a:latin typeface="Symbol"/>
              </a:rPr>
              <a:t>Þ</a:t>
            </a:r>
            <a:r>
              <a:rPr lang="fr-FR" sz="800" dirty="0">
                <a:latin typeface="Times New Roman"/>
              </a:rPr>
              <a:t>   </a:t>
            </a:r>
            <a:r>
              <a:rPr lang="uk-UA" sz="800" dirty="0" smtClean="0">
                <a:latin typeface="Times New Roman"/>
              </a:rPr>
              <a:t> </a:t>
            </a:r>
            <a:r>
              <a:rPr lang="uk-UA" sz="2800" dirty="0" smtClean="0"/>
              <a:t>розділена </a:t>
            </a:r>
            <a:r>
              <a:rPr lang="uk-UA" sz="2800" dirty="0"/>
              <a:t>у просторі та часі взаємодія партнерів по комунікації;</a:t>
            </a:r>
            <a:endParaRPr lang="uk-UA" dirty="0"/>
          </a:p>
          <a:p>
            <a:pPr marL="0" indent="0" algn="just">
              <a:buNone/>
              <a:tabLst>
                <a:tab pos="228600" algn="l"/>
              </a:tabLst>
            </a:pPr>
            <a:r>
              <a:rPr lang="fr-FR" sz="2800" dirty="0">
                <a:latin typeface="Symbol"/>
              </a:rPr>
              <a:t>Þ</a:t>
            </a:r>
            <a:r>
              <a:rPr lang="fr-FR" sz="800" dirty="0">
                <a:latin typeface="Times New Roman"/>
              </a:rPr>
              <a:t>   </a:t>
            </a:r>
            <a:r>
              <a:rPr lang="uk-UA" sz="800" dirty="0" smtClean="0">
                <a:latin typeface="Times New Roman"/>
              </a:rPr>
              <a:t>    </a:t>
            </a:r>
            <a:r>
              <a:rPr lang="uk-UA" sz="2800" dirty="0" smtClean="0"/>
              <a:t>спрямованість </a:t>
            </a:r>
            <a:r>
              <a:rPr lang="uk-UA" sz="2800" dirty="0"/>
              <a:t>передачі інформації в одному напрямку – від виробника до споживача, </a:t>
            </a:r>
            <a:r>
              <a:rPr lang="uk-UA" sz="2800" dirty="0" smtClean="0"/>
              <a:t>неможливість </a:t>
            </a:r>
            <a:r>
              <a:rPr lang="uk-UA" sz="2800" dirty="0"/>
              <a:t>зміни цього напрямку;</a:t>
            </a:r>
            <a:endParaRPr lang="uk-UA" dirty="0"/>
          </a:p>
          <a:p>
            <a:pPr marL="0" indent="0" algn="just">
              <a:buNone/>
              <a:tabLst>
                <a:tab pos="228600" algn="l"/>
              </a:tabLst>
            </a:pPr>
            <a:r>
              <a:rPr lang="fr-FR" sz="2800" dirty="0">
                <a:latin typeface="Symbol"/>
              </a:rPr>
              <a:t>Þ</a:t>
            </a:r>
            <a:r>
              <a:rPr lang="fr-FR" sz="800" dirty="0">
                <a:latin typeface="Times New Roman"/>
              </a:rPr>
              <a:t> </a:t>
            </a:r>
            <a:r>
              <a:rPr lang="uk-UA" sz="800" dirty="0" smtClean="0">
                <a:latin typeface="Times New Roman"/>
              </a:rPr>
              <a:t> </a:t>
            </a:r>
            <a:r>
              <a:rPr lang="uk-UA" sz="2800" dirty="0" smtClean="0"/>
              <a:t>непостійний </a:t>
            </a:r>
            <a:r>
              <a:rPr lang="uk-UA" sz="2800" dirty="0"/>
              <a:t>і розпорошений склад аудиторії </a:t>
            </a:r>
            <a:r>
              <a:rPr lang="uk-UA" sz="2800" dirty="0" smtClean="0"/>
              <a:t>споживачів </a:t>
            </a:r>
            <a:r>
              <a:rPr lang="uk-UA" sz="2800" dirty="0"/>
              <a:t>інформації.</a:t>
            </a:r>
            <a:endParaRPr lang="uk-UA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834806"/>
            <a:ext cx="2857500" cy="2143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019476"/>
            <a:ext cx="2411262" cy="16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37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315416"/>
            <a:ext cx="7772400" cy="1143000"/>
          </a:xfrm>
        </p:spPr>
        <p:txBody>
          <a:bodyPr/>
          <a:lstStyle/>
          <a:p>
            <a:pPr algn="ctr"/>
            <a:r>
              <a:rPr lang="uk-UA" dirty="0" smtClean="0"/>
              <a:t>Функції ЗМІ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712968" cy="604867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uk-UA" sz="2800" b="1" i="1" dirty="0"/>
              <a:t>Збирання і розповсюдження інформації.</a:t>
            </a:r>
            <a:r>
              <a:rPr lang="uk-UA" sz="2800" dirty="0"/>
              <a:t> Саме завдяки ЗМІ громадяни дізнаються про </a:t>
            </a:r>
            <a:r>
              <a:rPr lang="uk-UA" sz="2800" dirty="0" err="1" smtClean="0"/>
              <a:t>про</a:t>
            </a:r>
            <a:r>
              <a:rPr lang="uk-UA" sz="2800" dirty="0" smtClean="0"/>
              <a:t> </a:t>
            </a:r>
            <a:r>
              <a:rPr lang="uk-UA" sz="2800" dirty="0"/>
              <a:t>найважливіші політичні події як у своїй власній країні, так і закордоном. </a:t>
            </a:r>
            <a:endParaRPr lang="uk-UA" sz="2800" dirty="0" smtClean="0"/>
          </a:p>
          <a:p>
            <a:pPr algn="just"/>
            <a:r>
              <a:rPr lang="uk-UA" sz="2800" b="1" i="1" dirty="0" smtClean="0"/>
              <a:t>Вираження </a:t>
            </a:r>
            <a:r>
              <a:rPr lang="uk-UA" sz="2800" b="1" i="1" dirty="0"/>
              <a:t>громадської думки.</a:t>
            </a:r>
            <a:r>
              <a:rPr lang="uk-UA" sz="2800" b="1" dirty="0"/>
              <a:t> </a:t>
            </a:r>
            <a:r>
              <a:rPr lang="uk-UA" sz="2800" dirty="0"/>
              <a:t>ЗМІ забезпечують можливість представникам різних суспільних груп публічно висловлювати свої думки, чітко формулювати і представляти громадській думці свої інтереси, шукати і об’єднувати однодумців. </a:t>
            </a:r>
            <a:endParaRPr lang="uk-UA" sz="2800" dirty="0" smtClean="0"/>
          </a:p>
          <a:p>
            <a:pPr algn="just"/>
            <a:r>
              <a:rPr lang="uk-UA" sz="2800" b="1" i="1" dirty="0" smtClean="0"/>
              <a:t>Контроль </a:t>
            </a:r>
            <a:r>
              <a:rPr lang="uk-UA" sz="2800" b="1" i="1" dirty="0"/>
              <a:t>за діяльністю органів влади і самих ЗМІ.</a:t>
            </a:r>
            <a:r>
              <a:rPr lang="uk-UA" sz="2800" dirty="0"/>
              <a:t> Контроль за діяльністю органів влади з боку ЗМІ особливо необхідний в умовах слабких контролюючих державних органів, дії яких майже завжди підпорядковані духу корпоративної солідарності. У демократичних країнах ЗМІ у здійсненні контролю спираються не лише на підтримку громадської думки, але й на закон, який надає можливість проводити журналістські розслідування. </a:t>
            </a:r>
            <a:endParaRPr lang="uk-UA" sz="2800" dirty="0" smtClean="0"/>
          </a:p>
          <a:p>
            <a:pPr algn="just"/>
            <a:r>
              <a:rPr lang="uk-UA" sz="2800" b="1" i="1" dirty="0" smtClean="0"/>
              <a:t>Освіта </a:t>
            </a:r>
            <a:r>
              <a:rPr lang="uk-UA" sz="2800" b="1" i="1" dirty="0"/>
              <a:t>і політична соціалізація особистості.</a:t>
            </a:r>
            <a:r>
              <a:rPr lang="uk-UA" sz="2800" b="1" dirty="0"/>
              <a:t> </a:t>
            </a:r>
            <a:r>
              <a:rPr lang="uk-UA" sz="2800" dirty="0"/>
              <a:t>Діяльність ЗМІ дає громадянам велику кількість не тільки інформації про політичні події, але й різного роду коментарі до цих подій політичних оглядачів, експертів, аналітиків, політичних і громадських діячів. Це дозволяє досить всебічно ознайомитися як з самою політичною проблемою, так і з можливими засобами її розв’язання, ставленням до неї різних політичних і суспільних груп. З часом це дає громадянинові досить добрі політичні знання. </a:t>
            </a:r>
            <a:endParaRPr lang="uk-UA" sz="2800" dirty="0" smtClean="0"/>
          </a:p>
          <a:p>
            <a:pPr algn="just"/>
            <a:r>
              <a:rPr lang="uk-UA" sz="2800" b="1" i="1" dirty="0" smtClean="0"/>
              <a:t>Мобілізаційна </a:t>
            </a:r>
            <a:r>
              <a:rPr lang="uk-UA" sz="2800" b="1" i="1" dirty="0"/>
              <a:t>функція ЗМІ</a:t>
            </a:r>
            <a:r>
              <a:rPr lang="uk-UA" sz="2800" i="1" dirty="0"/>
              <a:t>.</a:t>
            </a:r>
            <a:r>
              <a:rPr lang="uk-UA" sz="2800" dirty="0"/>
              <a:t> ЗМІ є частиною політичної системи суспільства. ЗМІ тим чи іншим чином залучені до політичних процесів, які у ньому відбуваються. У них (точніше кажучи, у власників ЗМІ) є власні політичні інтереси і бажання їх реалізувати або захистити. Тому ЗМІ прямо або посередньо спонукають людей до певних політичних дій (або політичної бездіяльності) у своїх власних інтересах.  </a:t>
            </a:r>
            <a:endParaRPr lang="uk-UA" dirty="0"/>
          </a:p>
          <a:p>
            <a:pPr algn="just"/>
            <a:r>
              <a:rPr lang="uk-UA" sz="2800" b="1" i="1" dirty="0"/>
              <a:t>Інноваційна функція</a:t>
            </a:r>
            <a:r>
              <a:rPr lang="uk-UA" sz="2800" i="1" dirty="0"/>
              <a:t>.</a:t>
            </a:r>
            <a:r>
              <a:rPr lang="uk-UA" sz="2800" dirty="0"/>
              <a:t> ЗМІ є важливим чинником оновлення сучасної політики. </a:t>
            </a:r>
          </a:p>
          <a:p>
            <a:pPr algn="just"/>
            <a:r>
              <a:rPr lang="uk-UA" sz="2800" b="1" i="1" dirty="0" smtClean="0"/>
              <a:t>Маніпулювання </a:t>
            </a:r>
            <a:r>
              <a:rPr lang="uk-UA" sz="2800" b="1" i="1" dirty="0"/>
              <a:t>свідомістю – </a:t>
            </a:r>
            <a:r>
              <a:rPr lang="uk-UA" sz="2800" i="1" dirty="0"/>
              <a:t>прихований вплив на політичну свідомість з метою формування певної політичної поведінки</a:t>
            </a:r>
            <a:r>
              <a:rPr lang="uk-UA" sz="2800" i="1" dirty="0" smtClean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281839"/>
            <a:ext cx="1877413" cy="15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02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005744"/>
            <a:ext cx="1322723" cy="4016932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199" y="872223"/>
            <a:ext cx="4501593" cy="4572000"/>
          </a:xfrm>
        </p:spPr>
      </p:pic>
      <p:sp>
        <p:nvSpPr>
          <p:cNvPr id="6" name="TextBox 5"/>
          <p:cNvSpPr txBox="1"/>
          <p:nvPr/>
        </p:nvSpPr>
        <p:spPr>
          <a:xfrm>
            <a:off x="323528" y="980728"/>
            <a:ext cx="39604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ЗМІ, з яких сучасна людина отримує найбільше інформації: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uk-UA" sz="1400" b="1" dirty="0">
                <a:ln w="1905"/>
                <a:gradFill>
                  <a:gsLst>
                    <a:gs pos="0">
                      <a:srgbClr val="D19049">
                        <a:shade val="20000"/>
                        <a:satMod val="200000"/>
                      </a:srgbClr>
                    </a:gs>
                    <a:gs pos="78000">
                      <a:srgbClr val="D190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190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Телевізор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uk-UA" sz="1400" b="1" dirty="0">
                <a:ln w="1905"/>
                <a:gradFill>
                  <a:gsLst>
                    <a:gs pos="0">
                      <a:srgbClr val="D19049">
                        <a:shade val="20000"/>
                        <a:satMod val="200000"/>
                      </a:srgbClr>
                    </a:gs>
                    <a:gs pos="78000">
                      <a:srgbClr val="D190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190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Телефон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uk-UA" sz="1400" b="1" dirty="0">
                <a:ln w="1905"/>
                <a:gradFill>
                  <a:gsLst>
                    <a:gs pos="0">
                      <a:srgbClr val="D19049">
                        <a:shade val="20000"/>
                        <a:satMod val="200000"/>
                      </a:srgbClr>
                    </a:gs>
                    <a:gs pos="78000">
                      <a:srgbClr val="D190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190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Газети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uk-UA" sz="1400" b="1" dirty="0">
                <a:ln w="1905"/>
                <a:gradFill>
                  <a:gsLst>
                    <a:gs pos="0">
                      <a:srgbClr val="D19049">
                        <a:shade val="20000"/>
                        <a:satMod val="200000"/>
                      </a:srgbClr>
                    </a:gs>
                    <a:gs pos="78000">
                      <a:srgbClr val="D190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190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Журнали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uk-UA" sz="1400" b="1" dirty="0">
                <a:ln w="1905"/>
                <a:gradFill>
                  <a:gsLst>
                    <a:gs pos="0">
                      <a:srgbClr val="D19049">
                        <a:shade val="20000"/>
                        <a:satMod val="200000"/>
                      </a:srgbClr>
                    </a:gs>
                    <a:gs pos="78000">
                      <a:srgbClr val="D190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190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Спілкування з іншими людьми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uk-UA" sz="1400" b="1" dirty="0">
                <a:ln w="1905"/>
                <a:gradFill>
                  <a:gsLst>
                    <a:gs pos="0">
                      <a:srgbClr val="D19049">
                        <a:shade val="20000"/>
                        <a:satMod val="200000"/>
                      </a:srgbClr>
                    </a:gs>
                    <a:gs pos="78000">
                      <a:srgbClr val="D190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190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Радіоприймач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uk-UA" sz="1400" b="1" dirty="0">
                <a:ln w="1905"/>
                <a:gradFill>
                  <a:gsLst>
                    <a:gs pos="0">
                      <a:srgbClr val="D19049">
                        <a:shade val="20000"/>
                        <a:satMod val="200000"/>
                      </a:srgbClr>
                    </a:gs>
                    <a:gs pos="78000">
                      <a:srgbClr val="D190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190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Магнітофон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uk-UA" sz="1400" b="1" dirty="0">
                <a:ln w="1905"/>
                <a:gradFill>
                  <a:gsLst>
                    <a:gs pos="0">
                      <a:srgbClr val="D19049">
                        <a:shade val="20000"/>
                        <a:satMod val="200000"/>
                      </a:srgbClr>
                    </a:gs>
                    <a:gs pos="78000">
                      <a:srgbClr val="D190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190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Комп'ютер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uk-UA" sz="1400" b="1" dirty="0">
                <a:ln w="1905"/>
                <a:gradFill>
                  <a:gsLst>
                    <a:gs pos="0">
                      <a:srgbClr val="D19049">
                        <a:shade val="20000"/>
                        <a:satMod val="200000"/>
                      </a:srgbClr>
                    </a:gs>
                    <a:gs pos="78000">
                      <a:srgbClr val="D190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190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Супутник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uk-UA" sz="1400" b="1" dirty="0">
                <a:ln w="1905"/>
                <a:gradFill>
                  <a:gsLst>
                    <a:gs pos="0">
                      <a:srgbClr val="D19049">
                        <a:shade val="20000"/>
                        <a:satMod val="200000"/>
                      </a:srgbClr>
                    </a:gs>
                    <a:gs pos="78000">
                      <a:srgbClr val="D190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190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Звукова сигналізація</a:t>
            </a:r>
            <a:endParaRPr lang="ru-RU" sz="1400" b="1" dirty="0">
              <a:ln w="900" cmpd="sng">
                <a:solidFill>
                  <a:srgbClr val="D16349">
                    <a:satMod val="190000"/>
                    <a:alpha val="55000"/>
                  </a:srgbClr>
                </a:solidFill>
                <a:prstDash val="solid"/>
              </a:ln>
              <a:solidFill>
                <a:srgbClr val="D16349">
                  <a:satMod val="200000"/>
                  <a:tint val="3000"/>
                </a:srgbClr>
              </a:solidFill>
              <a:effectLst>
                <a:innerShdw blurRad="101600" dist="76200" dir="5400000">
                  <a:srgbClr val="D16349">
                    <a:satMod val="190000"/>
                    <a:tint val="100000"/>
                    <a:alpha val="74000"/>
                  </a:srgbClr>
                </a:innerShdw>
              </a:effectLst>
              <a:latin typeface="Arial" charset="0"/>
            </a:endParaRPr>
          </a:p>
          <a:p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653136"/>
            <a:ext cx="3553674" cy="214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36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459432"/>
            <a:ext cx="7772400" cy="1143000"/>
          </a:xfrm>
        </p:spPr>
        <p:txBody>
          <a:bodyPr/>
          <a:lstStyle/>
          <a:p>
            <a:pPr algn="ctr"/>
            <a:r>
              <a:rPr lang="uk-UA" dirty="0" smtClean="0"/>
              <a:t>Газети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404664"/>
            <a:ext cx="7772400" cy="4572000"/>
          </a:xfrm>
        </p:spPr>
        <p:txBody>
          <a:bodyPr/>
          <a:lstStyle/>
          <a:p>
            <a:pPr marL="273050" lvl="0" indent="-2730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None/>
            </a:pPr>
            <a:r>
              <a:rPr lang="uk-UA" altLang="ru-RU" sz="2700" dirty="0">
                <a:solidFill>
                  <a:srgbClr val="00A3D6"/>
                </a:solidFill>
                <a:latin typeface="Georgia"/>
              </a:rPr>
              <a:t>Зручність видачі друкованої продукції.</a:t>
            </a:r>
            <a:endParaRPr lang="uk-UA" altLang="ru-RU" sz="2000" dirty="0">
              <a:solidFill>
                <a:srgbClr val="00A3D6"/>
              </a:solidFill>
              <a:latin typeface="Georgia"/>
            </a:endParaRPr>
          </a:p>
          <a:p>
            <a:pPr marL="273050" lvl="0" indent="-2730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None/>
            </a:pPr>
            <a:r>
              <a:rPr lang="uk-UA" altLang="ru-RU" sz="2000" dirty="0">
                <a:solidFill>
                  <a:prstClr val="black"/>
                </a:solidFill>
                <a:latin typeface="Georgia"/>
              </a:rPr>
              <a:t>- доступна для кожного в будь який час(не потрібно ніяких технічних пристосувань);</a:t>
            </a:r>
          </a:p>
          <a:p>
            <a:pPr marL="273050" lvl="0" indent="-2730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None/>
            </a:pPr>
            <a:r>
              <a:rPr lang="uk-UA" altLang="ru-RU" sz="2000" dirty="0">
                <a:solidFill>
                  <a:prstClr val="black"/>
                </a:solidFill>
                <a:latin typeface="Georgia"/>
              </a:rPr>
              <a:t>- інформація доступна для всіх вікових обмежень;</a:t>
            </a:r>
          </a:p>
          <a:p>
            <a:pPr marL="273050" lvl="0" indent="-2730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None/>
            </a:pPr>
            <a:r>
              <a:rPr lang="uk-UA" altLang="ru-RU" sz="2000" dirty="0">
                <a:solidFill>
                  <a:prstClr val="black"/>
                </a:solidFill>
                <a:latin typeface="Georgia"/>
              </a:rPr>
              <a:t>- найкраща аргументація для рекламодавців та спонсорів;</a:t>
            </a:r>
          </a:p>
          <a:p>
            <a:pPr marL="273050" lvl="0" indent="-2730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None/>
            </a:pPr>
            <a:r>
              <a:rPr lang="uk-UA" altLang="ru-RU" sz="2000" dirty="0">
                <a:solidFill>
                  <a:prstClr val="black"/>
                </a:solidFill>
                <a:latin typeface="Georgia"/>
              </a:rPr>
              <a:t>- кількість проданих екземплярів майже співпадає з кількістю читачів;</a:t>
            </a:r>
          </a:p>
          <a:p>
            <a:pPr marL="273050" lvl="0" indent="-2730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None/>
            </a:pPr>
            <a:r>
              <a:rPr lang="uk-UA" altLang="ru-RU" sz="2000" dirty="0">
                <a:solidFill>
                  <a:prstClr val="black"/>
                </a:solidFill>
                <a:latin typeface="Georgia"/>
              </a:rPr>
              <a:t>- гроші від об'яв та спонсорів є вашим додатковим прибутком;</a:t>
            </a:r>
          </a:p>
          <a:p>
            <a:pPr marL="273050" lvl="0" indent="-2730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None/>
            </a:pPr>
            <a:r>
              <a:rPr lang="uk-UA" altLang="ru-RU" sz="2000" dirty="0">
                <a:solidFill>
                  <a:prstClr val="black"/>
                </a:solidFill>
                <a:latin typeface="Georgia"/>
              </a:rPr>
              <a:t>- в період між датами виходу видавництва проводиться, інтенсивна пошукова робота, матеріалу.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68" y="4077072"/>
            <a:ext cx="3485045" cy="23191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77072"/>
            <a:ext cx="3485045" cy="231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58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Телебачення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731959" y="836712"/>
            <a:ext cx="5256584" cy="63367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— </a:t>
            </a:r>
            <a:r>
              <a:rPr lang="ru-RU" b="1" dirty="0" err="1"/>
              <a:t>Діти</a:t>
            </a:r>
            <a:r>
              <a:rPr lang="ru-RU" b="1" dirty="0"/>
              <a:t>, за головного </a:t>
            </a:r>
            <a:r>
              <a:rPr lang="ru-RU" b="1" dirty="0" err="1"/>
              <a:t>залишається</a:t>
            </a:r>
            <a:r>
              <a:rPr lang="ru-RU" b="1" dirty="0"/>
              <a:t> </a:t>
            </a:r>
            <a:r>
              <a:rPr lang="ru-RU" b="1" dirty="0" err="1"/>
              <a:t>телевізор</a:t>
            </a:r>
            <a:r>
              <a:rPr lang="ru-RU" b="1" dirty="0"/>
              <a:t>. Ляжете </a:t>
            </a:r>
            <a:r>
              <a:rPr lang="ru-RU" b="1" dirty="0" err="1"/>
              <a:t>спати</a:t>
            </a:r>
            <a:r>
              <a:rPr lang="ru-RU" b="1" dirty="0"/>
              <a:t> коли </a:t>
            </a:r>
            <a:r>
              <a:rPr lang="ru-RU" b="1" dirty="0" err="1"/>
              <a:t>він</a:t>
            </a:r>
            <a:r>
              <a:rPr lang="ru-RU" b="1" dirty="0"/>
              <a:t> </a:t>
            </a:r>
            <a:r>
              <a:rPr lang="ru-RU" b="1" dirty="0" err="1"/>
              <a:t>скаже</a:t>
            </a:r>
            <a:r>
              <a:rPr lang="ru-RU" b="1" dirty="0" smtClean="0"/>
              <a:t>.</a:t>
            </a:r>
            <a:r>
              <a:rPr lang="ru-RU" dirty="0"/>
              <a:t> </a:t>
            </a:r>
            <a:r>
              <a:rPr lang="ru-RU" i="1" dirty="0">
                <a:hlinkClick r:id="rId2"/>
              </a:rPr>
              <a:t>М-ф «</a:t>
            </a:r>
            <a:r>
              <a:rPr lang="ru-RU" i="1" dirty="0" err="1">
                <a:hlinkClick r:id="rId2"/>
              </a:rPr>
              <a:t>Сімпсони</a:t>
            </a:r>
            <a:r>
              <a:rPr lang="ru-RU" i="1" dirty="0">
                <a:hlinkClick r:id="rId2"/>
              </a:rPr>
              <a:t>»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 </a:t>
            </a:r>
            <a:endParaRPr lang="ru-RU" i="1" dirty="0" smtClean="0"/>
          </a:p>
          <a:p>
            <a:pPr marL="0" indent="0">
              <a:buNone/>
            </a:pPr>
            <a:r>
              <a:rPr lang="ru-RU" b="1" dirty="0" smtClean="0"/>
              <a:t>В </a:t>
            </a:r>
            <a:r>
              <a:rPr lang="ru-RU" b="1" dirty="0" err="1"/>
              <a:t>останні</a:t>
            </a:r>
            <a:r>
              <a:rPr lang="ru-RU" b="1" dirty="0"/>
              <a:t> час </a:t>
            </a:r>
            <a:r>
              <a:rPr lang="ru-RU" b="1" dirty="0" err="1"/>
              <a:t>фільми</a:t>
            </a:r>
            <a:r>
              <a:rPr lang="ru-RU" b="1" dirty="0"/>
              <a:t> </a:t>
            </a:r>
            <a:r>
              <a:rPr lang="ru-RU" b="1" dirty="0" err="1"/>
              <a:t>жахів</a:t>
            </a:r>
            <a:r>
              <a:rPr lang="ru-RU" b="1" dirty="0"/>
              <a:t> сильно </a:t>
            </a:r>
            <a:r>
              <a:rPr lang="ru-RU" b="1" dirty="0" err="1"/>
              <a:t>програють</a:t>
            </a:r>
            <a:r>
              <a:rPr lang="ru-RU" b="1" dirty="0"/>
              <a:t> </a:t>
            </a:r>
            <a:r>
              <a:rPr lang="ru-RU" b="1" dirty="0" err="1"/>
              <a:t>випускам</a:t>
            </a:r>
            <a:r>
              <a:rPr lang="ru-RU" b="1" dirty="0"/>
              <a:t> новин</a:t>
            </a:r>
            <a:r>
              <a:rPr lang="ru-RU" b="1" dirty="0" smtClean="0"/>
              <a:t>.</a:t>
            </a:r>
            <a:r>
              <a:rPr lang="ru-RU" dirty="0"/>
              <a:t> </a:t>
            </a:r>
            <a:r>
              <a:rPr lang="ru-RU" i="1" dirty="0">
                <a:hlinkClick r:id="rId3"/>
              </a:rPr>
              <a:t>NN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> </a:t>
            </a:r>
            <a:r>
              <a:rPr lang="ru-RU" b="1" dirty="0"/>
              <a:t>Два </a:t>
            </a:r>
            <a:r>
              <a:rPr lang="ru-RU" b="1" dirty="0" err="1"/>
              <a:t>найбільших</a:t>
            </a:r>
            <a:r>
              <a:rPr lang="ru-RU" b="1" dirty="0"/>
              <a:t> </a:t>
            </a:r>
            <a:r>
              <a:rPr lang="ru-RU" b="1" dirty="0" err="1"/>
              <a:t>винаходи</a:t>
            </a:r>
            <a:r>
              <a:rPr lang="ru-RU" b="1" dirty="0"/>
              <a:t> в </a:t>
            </a:r>
            <a:r>
              <a:rPr lang="ru-RU" b="1" dirty="0" err="1"/>
              <a:t>історії</a:t>
            </a:r>
            <a:r>
              <a:rPr lang="ru-RU" b="1" dirty="0"/>
              <a:t>: </a:t>
            </a:r>
            <a:r>
              <a:rPr lang="ru-RU" b="1" dirty="0" err="1"/>
              <a:t>книгодрукування</a:t>
            </a:r>
            <a:r>
              <a:rPr lang="ru-RU" b="1" dirty="0"/>
              <a:t>, посадив нас за книжки, і </a:t>
            </a:r>
            <a:r>
              <a:rPr lang="ru-RU" b="1" dirty="0" err="1"/>
              <a:t>телебачення</a:t>
            </a:r>
            <a:r>
              <a:rPr lang="ru-RU" b="1" dirty="0"/>
              <a:t>, </a:t>
            </a:r>
            <a:r>
              <a:rPr lang="ru-RU" b="1" dirty="0" err="1"/>
              <a:t>відірвало</a:t>
            </a:r>
            <a:r>
              <a:rPr lang="ru-RU" b="1" dirty="0"/>
              <a:t> нас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smtClean="0"/>
              <a:t>них.</a:t>
            </a:r>
            <a:r>
              <a:rPr lang="ru-RU" dirty="0" smtClean="0"/>
              <a:t> </a:t>
            </a:r>
            <a:r>
              <a:rPr lang="ru-RU" i="1" dirty="0" smtClean="0">
                <a:hlinkClick r:id="rId4"/>
              </a:rPr>
              <a:t>Жорж </a:t>
            </a:r>
            <a:r>
              <a:rPr lang="ru-RU" i="1" dirty="0" err="1">
                <a:hlinkClick r:id="rId4"/>
              </a:rPr>
              <a:t>Елгозі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 </a:t>
            </a:r>
            <a:r>
              <a:rPr lang="ru-RU" b="1" dirty="0" err="1"/>
              <a:t>Здебільшого</a:t>
            </a:r>
            <a:r>
              <a:rPr lang="ru-RU" b="1" dirty="0"/>
              <a:t> </a:t>
            </a:r>
            <a:r>
              <a:rPr lang="ru-RU" b="1" dirty="0" err="1"/>
              <a:t>сучасне</a:t>
            </a:r>
            <a:r>
              <a:rPr lang="ru-RU" b="1" dirty="0"/>
              <a:t> </a:t>
            </a:r>
            <a:r>
              <a:rPr lang="ru-RU" b="1" dirty="0" err="1"/>
              <a:t>телебачення</a:t>
            </a:r>
            <a:r>
              <a:rPr lang="ru-RU" b="1" dirty="0"/>
              <a:t> —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кольорова</a:t>
            </a:r>
            <a:r>
              <a:rPr lang="ru-RU" b="1" dirty="0"/>
              <a:t> </a:t>
            </a:r>
            <a:r>
              <a:rPr lang="ru-RU" b="1" dirty="0" err="1"/>
              <a:t>сірість</a:t>
            </a:r>
            <a:r>
              <a:rPr lang="ru-RU" b="1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  </a:t>
            </a:r>
            <a:r>
              <a:rPr lang="ru-RU" i="1" dirty="0">
                <a:hlinkClick r:id="rId5"/>
              </a:rPr>
              <a:t>Олег </a:t>
            </a:r>
            <a:r>
              <a:rPr lang="ru-RU" i="1" dirty="0" err="1">
                <a:hlinkClick r:id="rId5"/>
              </a:rPr>
              <a:t>Кузнєцов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 </a:t>
            </a:r>
            <a:br>
              <a:rPr lang="ru-RU" i="1" dirty="0"/>
            </a:br>
            <a:r>
              <a:rPr lang="ru-RU" i="1" dirty="0"/>
              <a:t> </a:t>
            </a:r>
            <a:r>
              <a:rPr lang="ru-RU" b="1" dirty="0" err="1"/>
              <a:t>Життя</a:t>
            </a:r>
            <a:r>
              <a:rPr lang="ru-RU" b="1" dirty="0"/>
              <a:t>, проведена у </a:t>
            </a:r>
            <a:r>
              <a:rPr lang="ru-RU" b="1" dirty="0" err="1"/>
              <a:t>телевізійного</a:t>
            </a:r>
            <a:r>
              <a:rPr lang="ru-RU" b="1" dirty="0"/>
              <a:t> ящика —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поховання</a:t>
            </a:r>
            <a:r>
              <a:rPr lang="ru-RU" b="1" dirty="0"/>
              <a:t> </a:t>
            </a:r>
            <a:r>
              <a:rPr lang="ru-RU" b="1" dirty="0" err="1"/>
              <a:t>живцем</a:t>
            </a:r>
            <a:r>
              <a:rPr lang="ru-RU" b="1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  </a:t>
            </a:r>
            <a:r>
              <a:rPr lang="ru-RU" i="1" dirty="0" err="1">
                <a:hlinkClick r:id="rId6"/>
              </a:rPr>
              <a:t>Анатолій</a:t>
            </a:r>
            <a:r>
              <a:rPr lang="ru-RU" i="1" dirty="0">
                <a:hlinkClick r:id="rId6"/>
              </a:rPr>
              <a:t> </a:t>
            </a:r>
            <a:r>
              <a:rPr lang="ru-RU" i="1" dirty="0" err="1" smtClean="0">
                <a:hlinkClick r:id="rId6"/>
              </a:rPr>
              <a:t>Рахмат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 </a:t>
            </a:r>
            <a:r>
              <a:rPr lang="ru-RU" b="1" dirty="0" err="1"/>
              <a:t>Жодне</a:t>
            </a:r>
            <a:r>
              <a:rPr lang="ru-RU" b="1" dirty="0"/>
              <a:t> </a:t>
            </a:r>
            <a:r>
              <a:rPr lang="ru-RU" b="1" dirty="0" err="1"/>
              <a:t>телевізійне</a:t>
            </a:r>
            <a:r>
              <a:rPr lang="ru-RU" b="1" dirty="0"/>
              <a:t> шоу не </a:t>
            </a:r>
            <a:r>
              <a:rPr lang="ru-RU" b="1" dirty="0" err="1"/>
              <a:t>вимагає</a:t>
            </a:r>
            <a:r>
              <a:rPr lang="ru-RU" b="1" dirty="0"/>
              <a:t> </a:t>
            </a:r>
            <a:r>
              <a:rPr lang="ru-RU" b="1" dirty="0" err="1"/>
              <a:t>такої</a:t>
            </a:r>
            <a:r>
              <a:rPr lang="ru-RU" b="1" dirty="0"/>
              <a:t> </a:t>
            </a:r>
            <a:r>
              <a:rPr lang="ru-RU" b="1" dirty="0" err="1"/>
              <a:t>ретельної</a:t>
            </a:r>
            <a:r>
              <a:rPr lang="ru-RU" b="1" dirty="0"/>
              <a:t> </a:t>
            </a:r>
            <a:r>
              <a:rPr lang="ru-RU" b="1" dirty="0" err="1"/>
              <a:t>підготовки</a:t>
            </a:r>
            <a:r>
              <a:rPr lang="ru-RU" b="1" dirty="0"/>
              <a:t>, як </a:t>
            </a:r>
            <a:r>
              <a:rPr lang="ru-RU" b="1" dirty="0" err="1"/>
              <a:t>імпровізована</a:t>
            </a:r>
            <a:r>
              <a:rPr lang="ru-RU" b="1" dirty="0"/>
              <a:t> </a:t>
            </a:r>
            <a:r>
              <a:rPr lang="ru-RU" b="1" dirty="0" err="1"/>
              <a:t>бесіда</a:t>
            </a:r>
            <a:r>
              <a:rPr lang="ru-RU" b="1" dirty="0"/>
              <a:t> в прямому </a:t>
            </a:r>
            <a:r>
              <a:rPr lang="ru-RU" b="1" dirty="0" err="1"/>
              <a:t>ефірі</a:t>
            </a:r>
            <a:r>
              <a:rPr lang="ru-RU" b="1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  </a:t>
            </a:r>
            <a:r>
              <a:rPr lang="ru-RU" i="1" dirty="0">
                <a:hlinkClick r:id="rId7"/>
              </a:rPr>
              <a:t>Ричард </a:t>
            </a:r>
            <a:r>
              <a:rPr lang="ru-RU" i="1" dirty="0" err="1">
                <a:hlinkClick r:id="rId7"/>
              </a:rPr>
              <a:t>Ніксон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3323446" cy="2160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6" y="3573016"/>
            <a:ext cx="363743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917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765</Words>
  <Application>Microsoft Office PowerPoint</Application>
  <PresentationFormat>Экран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ЗМІ</vt:lpstr>
      <vt:lpstr>Визначення терміну</vt:lpstr>
      <vt:lpstr>Презентация PowerPoint</vt:lpstr>
      <vt:lpstr>Інтернет ЗМІ</vt:lpstr>
      <vt:lpstr>Риси ЗМІ</vt:lpstr>
      <vt:lpstr>Функції ЗМІ</vt:lpstr>
      <vt:lpstr>Презентация PowerPoint</vt:lpstr>
      <vt:lpstr>Газети</vt:lpstr>
      <vt:lpstr>Телебачення</vt:lpstr>
      <vt:lpstr>25 кадр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ЗМІ</dc:title>
  <dc:creator>Natalia</dc:creator>
  <cp:lastModifiedBy>Natalia</cp:lastModifiedBy>
  <cp:revision>2</cp:revision>
  <dcterms:created xsi:type="dcterms:W3CDTF">2014-03-17T16:33:51Z</dcterms:created>
  <dcterms:modified xsi:type="dcterms:W3CDTF">2015-01-29T09:57:51Z</dcterms:modified>
</cp:coreProperties>
</file>