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76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997E-FEB2-4308-8BB7-60486E877A09}" type="datetimeFigureOut">
              <a:rPr lang="ru-RU" smtClean="0"/>
              <a:pPr/>
              <a:t>27.12.2012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81C81A-5DF5-445F-8377-610396184F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997E-FEB2-4308-8BB7-60486E877A09}" type="datetimeFigureOut">
              <a:rPr lang="ru-RU" smtClean="0"/>
              <a:pPr/>
              <a:t>27.12.2012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C81A-5DF5-445F-8377-610396184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997E-FEB2-4308-8BB7-60486E877A09}" type="datetimeFigureOut">
              <a:rPr lang="ru-RU" smtClean="0"/>
              <a:pPr/>
              <a:t>27.12.2012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C81A-5DF5-445F-8377-610396184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614997E-FEB2-4308-8BB7-60486E877A09}" type="datetimeFigureOut">
              <a:rPr lang="ru-RU" smtClean="0"/>
              <a:pPr/>
              <a:t>27.12.2012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481C81A-5DF5-445F-8377-610396184F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997E-FEB2-4308-8BB7-60486E877A09}" type="datetimeFigureOut">
              <a:rPr lang="ru-RU" smtClean="0"/>
              <a:pPr/>
              <a:t>27.12.2012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C81A-5DF5-445F-8377-610396184F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997E-FEB2-4308-8BB7-60486E877A09}" type="datetimeFigureOut">
              <a:rPr lang="ru-RU" smtClean="0"/>
              <a:pPr/>
              <a:t>27.12.2012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C81A-5DF5-445F-8377-610396184F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C81A-5DF5-445F-8377-610396184F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997E-FEB2-4308-8BB7-60486E877A09}" type="datetimeFigureOut">
              <a:rPr lang="ru-RU" smtClean="0"/>
              <a:pPr/>
              <a:t>27.12.2012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997E-FEB2-4308-8BB7-60486E877A09}" type="datetimeFigureOut">
              <a:rPr lang="ru-RU" smtClean="0"/>
              <a:pPr/>
              <a:t>27.12.2012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C81A-5DF5-445F-8377-610396184F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997E-FEB2-4308-8BB7-60486E877A09}" type="datetimeFigureOut">
              <a:rPr lang="ru-RU" smtClean="0"/>
              <a:pPr/>
              <a:t>27.12.2012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C81A-5DF5-445F-8377-610396184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614997E-FEB2-4308-8BB7-60486E877A09}" type="datetimeFigureOut">
              <a:rPr lang="ru-RU" smtClean="0"/>
              <a:pPr/>
              <a:t>27.12.2012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81C81A-5DF5-445F-8377-610396184F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997E-FEB2-4308-8BB7-60486E877A09}" type="datetimeFigureOut">
              <a:rPr lang="ru-RU" smtClean="0"/>
              <a:pPr/>
              <a:t>27.12.2012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81C81A-5DF5-445F-8377-610396184F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614997E-FEB2-4308-8BB7-60486E877A09}" type="datetimeFigureOut">
              <a:rPr lang="ru-RU" smtClean="0"/>
              <a:pPr/>
              <a:t>27.12.2012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481C81A-5DF5-445F-8377-610396184F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3%D1%80%D0%B5%D1%86%D1%8C%D0%BA%D0%B0_%D0%BC%D0%BE%D0%B2%D0%B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.wikipedia.org/wiki/%D0%A1%D0%B2%D1%96%D1%82%D0%BB%D0%B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4%D0%B0%D0%B9%D0%BB" TargetMode="External"/><Relationship Id="rId3" Type="http://schemas.openxmlformats.org/officeDocument/2006/relationships/hyperlink" Target="http://uk.wikipedia.org/wiki/%D0%A4%D0%BE%D1%82%D0%BE%D0%B3%D1%80%D0%B0%D1%84%D1%96%D1%8F" TargetMode="External"/><Relationship Id="rId7" Type="http://schemas.openxmlformats.org/officeDocument/2006/relationships/hyperlink" Target="http://uk.wikipedia.org/wiki/%D0%9C%D0%B0%D1%82%D1%80%D0%B8%D1%86%D1%8F_(%D1%84%D0%BE%D1%82%D0%BE)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1%D0%B5%D1%80%D0%B5%D0%B1%D1%80%D0%BE" TargetMode="External"/><Relationship Id="rId5" Type="http://schemas.openxmlformats.org/officeDocument/2006/relationships/hyperlink" Target="http://uk.wikipedia.org/wiki/%D0%93%D0%B0%D0%BB%D0%BE%D0%B3%D0%B5%D0%BD%D1%96%D0%B4%D0%B8" TargetMode="External"/><Relationship Id="rId4" Type="http://schemas.openxmlformats.org/officeDocument/2006/relationships/hyperlink" Target="http://uk.wikipedia.org/w/index.php?title=%D0%A1%D0%B2%D1%96%D1%82%D0%BB%D0%BE%D1%87%D1%83%D1%82%D0%BB%D0%B8%D0%B2%D1%96_%D0%BC%D0%B0%D1%82%D0%B5%D1%80%D1%96%D0%B0%D0%BB%D0%B8&amp;action=edit&amp;redlink=1" TargetMode="External"/><Relationship Id="rId9" Type="http://schemas.openxmlformats.org/officeDocument/2006/relationships/hyperlink" Target="http://uk.wikipedia.org/wiki/%D0%94%D1%80%D1%83%D0%BA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i="1" dirty="0" smtClean="0">
                <a:solidFill>
                  <a:schemeClr val="tx1"/>
                </a:solidFill>
              </a:rPr>
              <a:t>Презентація на тему: </a:t>
            </a:r>
            <a:r>
              <a:rPr lang="uk-UA" i="1" dirty="0" err="1" smtClean="0">
                <a:solidFill>
                  <a:schemeClr val="tx1"/>
                </a:solidFill>
              </a:rPr>
              <a:t>“Моє</a:t>
            </a:r>
            <a:r>
              <a:rPr lang="uk-UA" i="1" dirty="0" smtClean="0">
                <a:solidFill>
                  <a:schemeClr val="tx1"/>
                </a:solidFill>
              </a:rPr>
              <a:t> захоплення : фотографія та </a:t>
            </a:r>
            <a:r>
              <a:rPr lang="uk-UA" i="1" dirty="0" err="1" smtClean="0">
                <a:solidFill>
                  <a:schemeClr val="tx1"/>
                </a:solidFill>
              </a:rPr>
              <a:t>фотомистецтво”</a:t>
            </a:r>
            <a:endParaRPr lang="ru-RU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У </a:t>
            </a:r>
            <a:r>
              <a:rPr lang="ru-RU" b="1" i="1" dirty="0" err="1" smtClean="0"/>
              <a:t>будь-якому</a:t>
            </a:r>
            <a:r>
              <a:rPr lang="ru-RU" b="1" i="1" dirty="0" smtClean="0"/>
              <a:t> </a:t>
            </a:r>
            <a:r>
              <a:rPr lang="ru-RU" b="1" i="1" dirty="0" err="1" smtClean="0"/>
              <a:t>фотоапараті</a:t>
            </a:r>
            <a:r>
              <a:rPr lang="ru-RU" b="1" i="1" dirty="0" smtClean="0"/>
              <a:t> є:</a:t>
            </a:r>
          </a:p>
          <a:p>
            <a:endParaRPr lang="ru-RU" b="1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2708920"/>
            <a:ext cx="8229600" cy="4572000"/>
          </a:xfrm>
        </p:spPr>
        <p:txBody>
          <a:bodyPr/>
          <a:lstStyle/>
          <a:p>
            <a:r>
              <a:rPr lang="ru-RU" i="1" dirty="0" err="1" smtClean="0"/>
              <a:t>Об'єктив</a:t>
            </a:r>
            <a:r>
              <a:rPr lang="ru-RU" i="1" dirty="0" smtClean="0"/>
              <a:t> - </a:t>
            </a:r>
            <a:r>
              <a:rPr lang="ru-RU" i="1" u="sng" dirty="0" err="1" smtClean="0">
                <a:solidFill>
                  <a:srgbClr val="C00000"/>
                </a:solidFill>
              </a:rPr>
              <a:t>оптична</a:t>
            </a:r>
            <a:r>
              <a:rPr lang="ru-RU" i="1" u="sng" dirty="0" smtClean="0">
                <a:solidFill>
                  <a:srgbClr val="C00000"/>
                </a:solidFill>
              </a:rPr>
              <a:t> система</a:t>
            </a:r>
            <a:r>
              <a:rPr lang="ru-RU" i="1" dirty="0" smtClean="0"/>
              <a:t>, </a:t>
            </a:r>
            <a:r>
              <a:rPr lang="ru-RU" i="1" dirty="0" err="1" smtClean="0"/>
              <a:t>що</a:t>
            </a:r>
            <a:r>
              <a:rPr lang="ru-RU" i="1" dirty="0" smtClean="0"/>
              <a:t> </a:t>
            </a:r>
            <a:r>
              <a:rPr lang="ru-RU" i="1" dirty="0" err="1" smtClean="0"/>
              <a:t>формує</a:t>
            </a:r>
            <a:r>
              <a:rPr lang="ru-RU" i="1" dirty="0" smtClean="0"/>
              <a:t> </a:t>
            </a:r>
            <a:r>
              <a:rPr lang="ru-RU" i="1" dirty="0" err="1" smtClean="0"/>
              <a:t>оптичне</a:t>
            </a:r>
            <a:r>
              <a:rPr lang="ru-RU" i="1" dirty="0" smtClean="0"/>
              <a:t> </a:t>
            </a:r>
            <a:r>
              <a:rPr lang="ru-RU" i="1" dirty="0" err="1" smtClean="0"/>
              <a:t>зображення</a:t>
            </a:r>
            <a:r>
              <a:rPr lang="ru-RU" i="1" dirty="0" smtClean="0"/>
              <a:t> на </a:t>
            </a:r>
            <a:r>
              <a:rPr lang="ru-RU" i="1" dirty="0" err="1" smtClean="0">
                <a:solidFill>
                  <a:srgbClr val="C00000"/>
                </a:solidFill>
              </a:rPr>
              <a:t>світлочутливому</a:t>
            </a:r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ru-RU" i="1" dirty="0" err="1" smtClean="0">
                <a:solidFill>
                  <a:srgbClr val="C00000"/>
                </a:solidFill>
              </a:rPr>
              <a:t>матеріал</a:t>
            </a:r>
            <a:r>
              <a:rPr lang="ru-RU" i="1" u="sng" dirty="0" err="1" smtClean="0">
                <a:solidFill>
                  <a:srgbClr val="C00000"/>
                </a:solidFill>
              </a:rPr>
              <a:t>і</a:t>
            </a:r>
            <a:r>
              <a:rPr lang="ru-RU" i="1" dirty="0" smtClean="0"/>
              <a:t>;</a:t>
            </a:r>
            <a:endParaRPr lang="ru-RU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5000" r="-1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err="1" smtClean="0"/>
              <a:t>Крім</a:t>
            </a:r>
            <a:r>
              <a:rPr lang="ru-RU" i="1" dirty="0" smtClean="0"/>
              <a:t>, </a:t>
            </a:r>
            <a:r>
              <a:rPr lang="ru-RU" i="1" dirty="0" err="1" smtClean="0"/>
              <a:t>власне</a:t>
            </a:r>
            <a:r>
              <a:rPr lang="ru-RU" i="1" dirty="0" smtClean="0"/>
              <a:t> </a:t>
            </a:r>
            <a:r>
              <a:rPr lang="ru-RU" i="1" dirty="0" err="1" smtClean="0"/>
              <a:t>фотоапарата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змінних</a:t>
            </a:r>
            <a:r>
              <a:rPr lang="ru-RU" i="1" dirty="0" smtClean="0"/>
              <a:t> </a:t>
            </a:r>
            <a:r>
              <a:rPr lang="ru-RU" i="1" dirty="0" err="1" smtClean="0"/>
              <a:t>об'єктивів</a:t>
            </a:r>
            <a:r>
              <a:rPr lang="ru-RU" i="1" dirty="0" smtClean="0"/>
              <a:t>, в </a:t>
            </a:r>
            <a:r>
              <a:rPr lang="ru-RU" i="1" dirty="0" err="1" smtClean="0"/>
              <a:t>процесі</a:t>
            </a:r>
            <a:r>
              <a:rPr lang="ru-RU" i="1" dirty="0" smtClean="0"/>
              <a:t> </a:t>
            </a:r>
            <a:r>
              <a:rPr lang="ru-RU" i="1" dirty="0" err="1" smtClean="0"/>
              <a:t>зйомки</a:t>
            </a:r>
            <a:r>
              <a:rPr lang="ru-RU" i="1" dirty="0" smtClean="0"/>
              <a:t> </a:t>
            </a:r>
            <a:r>
              <a:rPr lang="ru-RU" i="1" dirty="0" err="1" smtClean="0"/>
              <a:t>може</a:t>
            </a:r>
            <a:r>
              <a:rPr lang="ru-RU" i="1" dirty="0" smtClean="0"/>
              <a:t> </a:t>
            </a:r>
            <a:r>
              <a:rPr lang="ru-RU" i="1" dirty="0" err="1" smtClean="0"/>
              <a:t>використовуватися</a:t>
            </a:r>
            <a:r>
              <a:rPr lang="ru-RU" i="1" dirty="0" smtClean="0"/>
              <a:t> </a:t>
            </a:r>
            <a:r>
              <a:rPr lang="ru-RU" i="1" dirty="0" err="1" smtClean="0"/>
              <a:t>й</a:t>
            </a:r>
            <a:r>
              <a:rPr lang="ru-RU" i="1" dirty="0" smtClean="0"/>
              <a:t> </a:t>
            </a:r>
            <a:r>
              <a:rPr lang="ru-RU" i="1" dirty="0" err="1" smtClean="0"/>
              <a:t>інше</a:t>
            </a:r>
            <a:r>
              <a:rPr lang="ru-RU" i="1" dirty="0" smtClean="0"/>
              <a:t> </a:t>
            </a:r>
            <a:r>
              <a:rPr lang="ru-RU" i="1" dirty="0" err="1" smtClean="0"/>
              <a:t>фотоприладдя</a:t>
            </a:r>
            <a:r>
              <a:rPr lang="ru-RU" i="1" dirty="0" smtClean="0"/>
              <a:t>.</a:t>
            </a:r>
            <a:endParaRPr lang="ru-RU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u="sng" dirty="0" err="1" smtClean="0">
                <a:solidFill>
                  <a:srgbClr val="C00000"/>
                </a:solidFill>
              </a:rPr>
              <a:t>Цифрова</a:t>
            </a:r>
            <a:r>
              <a:rPr lang="ru-RU" i="1" u="sng" dirty="0" smtClean="0">
                <a:solidFill>
                  <a:srgbClr val="C00000"/>
                </a:solidFill>
              </a:rPr>
              <a:t> </a:t>
            </a:r>
            <a:r>
              <a:rPr lang="ru-RU" i="1" u="sng" dirty="0" err="1" smtClean="0">
                <a:solidFill>
                  <a:srgbClr val="C00000"/>
                </a:solidFill>
              </a:rPr>
              <a:t>фотографія</a:t>
            </a:r>
            <a:r>
              <a:rPr lang="ru-RU" i="1" u="sng" dirty="0" smtClean="0">
                <a:solidFill>
                  <a:srgbClr val="C00000"/>
                </a:solidFill>
              </a:rPr>
              <a:t> </a:t>
            </a:r>
            <a:r>
              <a:rPr lang="ru-RU" i="1" dirty="0" smtClean="0"/>
              <a:t>- </a:t>
            </a:r>
            <a:r>
              <a:rPr lang="ru-RU" i="1" dirty="0" err="1" smtClean="0">
                <a:solidFill>
                  <a:schemeClr val="bg1"/>
                </a:solidFill>
              </a:rPr>
              <a:t>відносно</a:t>
            </a:r>
            <a:r>
              <a:rPr lang="ru-RU" i="1" dirty="0" smtClean="0">
                <a:solidFill>
                  <a:schemeClr val="bg1"/>
                </a:solidFill>
              </a:rPr>
              <a:t> молода, </a:t>
            </a:r>
            <a:r>
              <a:rPr lang="ru-RU" i="1" dirty="0" err="1" smtClean="0">
                <a:solidFill>
                  <a:schemeClr val="bg1"/>
                </a:solidFill>
              </a:rPr>
              <a:t>але</a:t>
            </a:r>
            <a:r>
              <a:rPr lang="ru-RU" i="1" dirty="0" smtClean="0">
                <a:solidFill>
                  <a:schemeClr val="bg1"/>
                </a:solidFill>
              </a:rPr>
              <a:t> популярна </a:t>
            </a:r>
            <a:r>
              <a:rPr lang="ru-RU" i="1" u="sng" dirty="0" err="1" smtClean="0">
                <a:solidFill>
                  <a:srgbClr val="C00000"/>
                </a:solidFill>
              </a:rPr>
              <a:t>технологія</a:t>
            </a:r>
            <a:r>
              <a:rPr lang="ru-RU" i="1" dirty="0" smtClean="0">
                <a:solidFill>
                  <a:schemeClr val="bg1"/>
                </a:solidFill>
              </a:rPr>
              <a:t>, яка </a:t>
            </a:r>
            <a:r>
              <a:rPr lang="ru-RU" i="1" dirty="0" err="1" smtClean="0">
                <a:solidFill>
                  <a:schemeClr val="bg1"/>
                </a:solidFill>
              </a:rPr>
              <a:t>зародилася</a:t>
            </a:r>
            <a:r>
              <a:rPr lang="ru-RU" i="1" dirty="0" smtClean="0">
                <a:solidFill>
                  <a:schemeClr val="bg1"/>
                </a:solidFill>
              </a:rPr>
              <a:t> в 1981 </a:t>
            </a:r>
            <a:r>
              <a:rPr lang="ru-RU" i="1" dirty="0" err="1" smtClean="0">
                <a:solidFill>
                  <a:schemeClr val="bg1"/>
                </a:solidFill>
              </a:rPr>
              <a:t>році</a:t>
            </a:r>
            <a:r>
              <a:rPr lang="ru-RU" i="1" dirty="0" smtClean="0">
                <a:solidFill>
                  <a:schemeClr val="bg1"/>
                </a:solidFill>
              </a:rPr>
              <a:t>. </a:t>
            </a:r>
            <a:r>
              <a:rPr lang="ru-RU" i="1" dirty="0" err="1" smtClean="0">
                <a:solidFill>
                  <a:schemeClr val="bg1"/>
                </a:solidFill>
              </a:rPr>
              <a:t>Це</a:t>
            </a:r>
            <a:r>
              <a:rPr lang="ru-RU" i="1" dirty="0" smtClean="0">
                <a:solidFill>
                  <a:schemeClr val="bg1"/>
                </a:solidFill>
              </a:rPr>
              <a:t> стало початком нового </a:t>
            </a:r>
            <a:r>
              <a:rPr lang="ru-RU" i="1" dirty="0" err="1" smtClean="0">
                <a:solidFill>
                  <a:schemeClr val="bg1"/>
                </a:solidFill>
              </a:rPr>
              <a:t>етапу</a:t>
            </a:r>
            <a:r>
              <a:rPr lang="ru-RU" i="1" dirty="0" smtClean="0">
                <a:solidFill>
                  <a:schemeClr val="bg1"/>
                </a:solidFill>
              </a:rPr>
              <a:t> - </a:t>
            </a:r>
            <a:r>
              <a:rPr lang="ru-RU" i="1" dirty="0" err="1" smtClean="0">
                <a:solidFill>
                  <a:schemeClr val="bg1"/>
                </a:solidFill>
              </a:rPr>
              <a:t>ери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u="sng" dirty="0" err="1" smtClean="0">
                <a:solidFill>
                  <a:srgbClr val="C00000"/>
                </a:solidFill>
              </a:rPr>
              <a:t>цифрової</a:t>
            </a:r>
            <a:r>
              <a:rPr lang="ru-RU" i="1" u="sng" dirty="0" smtClean="0">
                <a:solidFill>
                  <a:srgbClr val="C00000"/>
                </a:solidFill>
              </a:rPr>
              <a:t> </a:t>
            </a:r>
            <a:r>
              <a:rPr lang="ru-RU" i="1" u="sng" dirty="0" err="1" smtClean="0">
                <a:solidFill>
                  <a:srgbClr val="C00000"/>
                </a:solidFill>
              </a:rPr>
              <a:t>фотографії</a:t>
            </a:r>
            <a:r>
              <a:rPr lang="ru-RU" i="1" dirty="0" smtClean="0">
                <a:solidFill>
                  <a:schemeClr val="bg1"/>
                </a:solidFill>
              </a:rPr>
              <a:t>. </a:t>
            </a:r>
            <a:r>
              <a:rPr lang="ru-RU" i="1" dirty="0" err="1" smtClean="0">
                <a:solidFill>
                  <a:schemeClr val="bg1"/>
                </a:solidFill>
              </a:rPr>
              <a:t>Це</a:t>
            </a:r>
            <a:r>
              <a:rPr lang="ru-RU" i="1" dirty="0" smtClean="0">
                <a:solidFill>
                  <a:schemeClr val="bg1"/>
                </a:solidFill>
              </a:rPr>
              <a:t> послужило </a:t>
            </a:r>
            <a:r>
              <a:rPr lang="ru-RU" i="1" dirty="0" err="1" smtClean="0">
                <a:solidFill>
                  <a:schemeClr val="bg1"/>
                </a:solidFill>
              </a:rPr>
              <a:t>розвитку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u="sng" dirty="0" err="1" smtClean="0">
                <a:solidFill>
                  <a:srgbClr val="C00000"/>
                </a:solidFill>
              </a:rPr>
              <a:t>фотомистецтва</a:t>
            </a:r>
            <a:r>
              <a:rPr lang="ru-RU" i="1" dirty="0" smtClean="0">
                <a:solidFill>
                  <a:schemeClr val="bg1"/>
                </a:solidFill>
              </a:rPr>
              <a:t>.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err="1" smtClean="0"/>
              <a:t>Фотомистецтво</a:t>
            </a:r>
            <a:r>
              <a:rPr lang="ru-RU" i="1" dirty="0" smtClean="0"/>
              <a:t> - </a:t>
            </a:r>
            <a:r>
              <a:rPr lang="ru-RU" i="1" dirty="0" err="1" smtClean="0"/>
              <a:t>мистецтво</a:t>
            </a:r>
            <a:r>
              <a:rPr lang="ru-RU" i="1" dirty="0" smtClean="0"/>
              <a:t> </a:t>
            </a:r>
            <a:r>
              <a:rPr lang="ru-RU" i="1" dirty="0" err="1" smtClean="0"/>
              <a:t>створення</a:t>
            </a:r>
            <a:r>
              <a:rPr lang="ru-RU" i="1" dirty="0" smtClean="0"/>
              <a:t> </a:t>
            </a:r>
            <a:r>
              <a:rPr lang="ru-RU" i="1" u="sng" dirty="0" err="1" smtClean="0">
                <a:solidFill>
                  <a:srgbClr val="C00000"/>
                </a:solidFill>
              </a:rPr>
              <a:t>художньої</a:t>
            </a:r>
            <a:r>
              <a:rPr lang="ru-RU" i="1" u="sng" dirty="0" smtClean="0">
                <a:solidFill>
                  <a:srgbClr val="C00000"/>
                </a:solidFill>
              </a:rPr>
              <a:t> </a:t>
            </a:r>
            <a:r>
              <a:rPr lang="ru-RU" i="1" u="sng" dirty="0" err="1" smtClean="0">
                <a:solidFill>
                  <a:srgbClr val="C00000"/>
                </a:solidFill>
              </a:rPr>
              <a:t>фотографії</a:t>
            </a:r>
            <a:r>
              <a:rPr lang="ru-RU" i="1" dirty="0" smtClean="0"/>
              <a:t>. </a:t>
            </a:r>
            <a:r>
              <a:rPr lang="ru-RU" i="1" dirty="0" err="1" smtClean="0"/>
              <a:t>Тобто</a:t>
            </a:r>
            <a:r>
              <a:rPr lang="ru-RU" i="1" dirty="0" smtClean="0"/>
              <a:t> </a:t>
            </a:r>
            <a:r>
              <a:rPr lang="ru-RU" i="1" dirty="0" err="1" smtClean="0"/>
              <a:t>фотографії</a:t>
            </a:r>
            <a:r>
              <a:rPr lang="ru-RU" i="1" dirty="0" smtClean="0"/>
              <a:t>, </a:t>
            </a:r>
            <a:r>
              <a:rPr lang="ru-RU" i="1" dirty="0" err="1" smtClean="0"/>
              <a:t>що</a:t>
            </a:r>
            <a:r>
              <a:rPr lang="ru-RU" i="1" dirty="0" smtClean="0"/>
              <a:t> </a:t>
            </a:r>
            <a:r>
              <a:rPr lang="ru-RU" i="1" dirty="0" err="1" smtClean="0"/>
              <a:t>відбиває</a:t>
            </a:r>
            <a:r>
              <a:rPr lang="ru-RU" i="1" dirty="0" smtClean="0"/>
              <a:t> </a:t>
            </a:r>
            <a:r>
              <a:rPr lang="ru-RU" i="1" dirty="0" err="1" smtClean="0"/>
              <a:t>творче</a:t>
            </a:r>
            <a:r>
              <a:rPr lang="ru-RU" i="1" dirty="0" smtClean="0"/>
              <a:t> </a:t>
            </a:r>
            <a:r>
              <a:rPr lang="ru-RU" i="1" dirty="0" err="1" smtClean="0"/>
              <a:t>бачення</a:t>
            </a:r>
            <a:r>
              <a:rPr lang="ru-RU" i="1" dirty="0" smtClean="0"/>
              <a:t> фотографа, як художника.</a:t>
            </a:r>
            <a:endParaRPr lang="ru-RU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i="1" dirty="0" smtClean="0"/>
              <a:t>Фотограф – це людина, </a:t>
            </a:r>
            <a:r>
              <a:rPr lang="uk-UA" i="1" dirty="0" smtClean="0">
                <a:solidFill>
                  <a:schemeClr val="bg1"/>
                </a:solidFill>
              </a:rPr>
              <a:t>яка фотографує. Бути </a:t>
            </a:r>
            <a:r>
              <a:rPr lang="uk-UA" i="1" dirty="0" smtClean="0"/>
              <a:t>фотохудожником </a:t>
            </a:r>
            <a:r>
              <a:rPr lang="uk-UA" i="1" dirty="0" smtClean="0">
                <a:solidFill>
                  <a:schemeClr val="bg1"/>
                </a:solidFill>
              </a:rPr>
              <a:t>може</a:t>
            </a:r>
            <a:r>
              <a:rPr lang="uk-UA" i="1" dirty="0" smtClean="0"/>
              <a:t> </a:t>
            </a:r>
            <a:r>
              <a:rPr lang="uk-UA" i="1" dirty="0" smtClean="0">
                <a:solidFill>
                  <a:schemeClr val="bg1"/>
                </a:solidFill>
              </a:rPr>
              <a:t>далеко не кожна людина.</a:t>
            </a:r>
            <a:r>
              <a:rPr lang="uk-UA" i="1" dirty="0" smtClean="0"/>
              <a:t>.</a:t>
            </a:r>
            <a:endParaRPr lang="ru-RU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5517232"/>
            <a:ext cx="8229600" cy="4572000"/>
          </a:xfrm>
        </p:spPr>
        <p:txBody>
          <a:bodyPr/>
          <a:lstStyle/>
          <a:p>
            <a:pPr>
              <a:buNone/>
            </a:pPr>
            <a:r>
              <a:rPr lang="uk-UA" i="1" dirty="0" err="1" smtClean="0">
                <a:solidFill>
                  <a:schemeClr val="bg1"/>
                </a:solidFill>
              </a:rPr>
              <a:t>Фотогрфія-</a:t>
            </a:r>
            <a:r>
              <a:rPr lang="uk-UA" i="1" dirty="0" smtClean="0">
                <a:solidFill>
                  <a:schemeClr val="bg1"/>
                </a:solidFill>
              </a:rPr>
              <a:t> </a:t>
            </a:r>
            <a:r>
              <a:rPr lang="uk-UA" i="1" dirty="0" smtClean="0"/>
              <a:t>це лише момент, </a:t>
            </a:r>
            <a:r>
              <a:rPr lang="uk-UA" i="1" dirty="0" smtClean="0">
                <a:solidFill>
                  <a:schemeClr val="bg1"/>
                </a:solidFill>
              </a:rPr>
              <a:t>який</a:t>
            </a:r>
            <a:r>
              <a:rPr lang="uk-UA" i="1" dirty="0" smtClean="0"/>
              <a:t> залишається </a:t>
            </a:r>
            <a:r>
              <a:rPr lang="uk-UA" i="1" dirty="0" smtClean="0">
                <a:solidFill>
                  <a:schemeClr val="bg1"/>
                </a:solidFill>
              </a:rPr>
              <a:t>назавжди.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11560" y="4572000"/>
            <a:ext cx="8229600" cy="4572000"/>
          </a:xfrm>
        </p:spPr>
        <p:txBody>
          <a:bodyPr/>
          <a:lstStyle/>
          <a:p>
            <a:pPr algn="r">
              <a:buNone/>
            </a:pPr>
            <a:r>
              <a:rPr lang="uk-UA" i="1" dirty="0" smtClean="0"/>
              <a:t>Виконала: учениця 6-Б кл.</a:t>
            </a:r>
          </a:p>
          <a:p>
            <a:pPr algn="r">
              <a:buNone/>
            </a:pPr>
            <a:r>
              <a:rPr lang="uk-UA" i="1" dirty="0" err="1" smtClean="0"/>
              <a:t>Солоненко</a:t>
            </a:r>
            <a:r>
              <a:rPr lang="uk-UA" i="1" dirty="0" smtClean="0"/>
              <a:t> 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301208"/>
            <a:ext cx="8229600" cy="1219200"/>
          </a:xfrm>
        </p:spPr>
        <p:txBody>
          <a:bodyPr>
            <a:normAutofit fontScale="90000"/>
          </a:bodyPr>
          <a:lstStyle/>
          <a:p>
            <a:pPr algn="r"/>
            <a:r>
              <a:rPr lang="uk-UA" i="1" dirty="0" smtClean="0"/>
              <a:t>Фотографія</a:t>
            </a:r>
            <a:br>
              <a:rPr lang="uk-UA" i="1" dirty="0" smtClean="0"/>
            </a:br>
            <a:endParaRPr lang="ru-RU" i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b="1" i="1" dirty="0" smtClean="0"/>
              <a:t>Фотогра́фія</a:t>
            </a:r>
            <a:r>
              <a:rPr lang="vi-VN" i="1" dirty="0" smtClean="0"/>
              <a:t> (від </a:t>
            </a:r>
            <a:r>
              <a:rPr lang="vi-VN" i="1" dirty="0" smtClean="0">
                <a:hlinkClick r:id="rId3" tooltip="Грецька мова"/>
              </a:rPr>
              <a:t>грецького</a:t>
            </a:r>
            <a:r>
              <a:rPr lang="vi-VN" i="1" dirty="0" smtClean="0"/>
              <a:t> </a:t>
            </a:r>
            <a:r>
              <a:rPr lang="el-GR" i="1" dirty="0" smtClean="0"/>
              <a:t>φώς (φωτός) — </a:t>
            </a:r>
            <a:r>
              <a:rPr lang="vi-VN" i="1" dirty="0" smtClean="0">
                <a:hlinkClick r:id="rId4" tooltip="Світло"/>
              </a:rPr>
              <a:t>світло</a:t>
            </a:r>
            <a:r>
              <a:rPr lang="vi-VN" i="1" dirty="0" smtClean="0"/>
              <a:t> та </a:t>
            </a:r>
            <a:r>
              <a:rPr lang="el-GR" i="1" dirty="0" smtClean="0"/>
              <a:t>γράφω — </a:t>
            </a:r>
            <a:r>
              <a:rPr lang="vi-VN" i="1" dirty="0" smtClean="0"/>
              <a:t>пишу)  або </a:t>
            </a:r>
            <a:r>
              <a:rPr lang="vi-VN" b="1" i="1" dirty="0" smtClean="0"/>
              <a:t>Світлина</a:t>
            </a:r>
            <a:r>
              <a:rPr lang="vi-VN" i="1" dirty="0" smtClean="0"/>
              <a:t> — </a:t>
            </a:r>
            <a:r>
              <a:rPr lang="ru-RU" i="1" dirty="0" err="1" smtClean="0"/>
              <a:t>отримання</a:t>
            </a:r>
            <a:r>
              <a:rPr lang="ru-RU" i="1" dirty="0" smtClean="0"/>
              <a:t> та </a:t>
            </a:r>
            <a:r>
              <a:rPr lang="ru-RU" i="1" dirty="0" err="1" smtClean="0"/>
              <a:t>збереження</a:t>
            </a:r>
            <a:r>
              <a:rPr lang="ru-RU" i="1" dirty="0" smtClean="0"/>
              <a:t> </a:t>
            </a:r>
            <a:r>
              <a:rPr lang="ru-RU" i="1" dirty="0" err="1" smtClean="0"/>
              <a:t>нерухомого</a:t>
            </a:r>
            <a:r>
              <a:rPr lang="ru-RU" i="1" dirty="0" smtClean="0"/>
              <a:t> </a:t>
            </a:r>
            <a:r>
              <a:rPr lang="ru-RU" i="1" dirty="0" err="1" smtClean="0"/>
              <a:t>зображення</a:t>
            </a:r>
            <a:r>
              <a:rPr lang="ru-RU" i="1" dirty="0" smtClean="0"/>
              <a:t> за </a:t>
            </a:r>
            <a:r>
              <a:rPr lang="ru-RU" i="1" dirty="0" err="1" smtClean="0"/>
              <a:t>допомогою</a:t>
            </a:r>
            <a:r>
              <a:rPr lang="ru-RU" i="1" dirty="0" smtClean="0"/>
              <a:t> </a:t>
            </a:r>
            <a:r>
              <a:rPr lang="ru-RU" i="1" dirty="0" err="1" smtClean="0"/>
              <a:t>світлочутливого</a:t>
            </a:r>
            <a:r>
              <a:rPr lang="ru-RU" i="1" dirty="0" smtClean="0"/>
              <a:t> </a:t>
            </a:r>
            <a:r>
              <a:rPr lang="ru-RU" i="1" dirty="0" err="1" smtClean="0"/>
              <a:t>матеріалу</a:t>
            </a:r>
            <a:r>
              <a:rPr lang="ru-RU" i="1" dirty="0" smtClean="0"/>
              <a:t> </a:t>
            </a:r>
            <a:r>
              <a:rPr lang="ru-RU" i="1" dirty="0" err="1" smtClean="0"/>
              <a:t>або</a:t>
            </a:r>
            <a:r>
              <a:rPr lang="ru-RU" i="1" dirty="0" smtClean="0"/>
              <a:t> </a:t>
            </a:r>
            <a:r>
              <a:rPr lang="ru-RU" i="1" dirty="0" err="1" smtClean="0"/>
              <a:t>світлочутливої</a:t>
            </a:r>
            <a:r>
              <a:rPr lang="ru-RU" i="1" dirty="0" smtClean="0"/>
              <a:t> ​​</a:t>
            </a:r>
            <a:r>
              <a:rPr lang="ru-RU" i="1" dirty="0" err="1" smtClean="0"/>
              <a:t>матриці</a:t>
            </a:r>
            <a:r>
              <a:rPr lang="ru-RU" i="1" dirty="0" smtClean="0"/>
              <a:t> у </a:t>
            </a:r>
            <a:r>
              <a:rPr lang="ru-RU" i="1" dirty="0" err="1" smtClean="0"/>
              <a:t>фотокамері</a:t>
            </a:r>
            <a:r>
              <a:rPr lang="ru-RU" i="1" dirty="0" smtClean="0"/>
              <a:t>.</a:t>
            </a:r>
            <a:endParaRPr lang="ru-RU" i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027040"/>
          </a:xfrm>
        </p:spPr>
        <p:txBody>
          <a:bodyPr>
            <a:normAutofit/>
          </a:bodyPr>
          <a:lstStyle/>
          <a:p>
            <a:r>
              <a:rPr lang="ru-RU" i="1" dirty="0" err="1" smtClean="0"/>
              <a:t>Плівкова</a:t>
            </a:r>
            <a:r>
              <a:rPr lang="ru-RU" i="1" dirty="0" smtClean="0"/>
              <a:t> </a:t>
            </a:r>
            <a:r>
              <a:rPr lang="ru-RU" i="1" dirty="0" err="1" smtClean="0"/>
              <a:t>фотографія</a:t>
            </a:r>
            <a:r>
              <a:rPr lang="ru-RU" i="1" dirty="0" smtClean="0"/>
              <a:t>;</a:t>
            </a:r>
          </a:p>
          <a:p>
            <a:r>
              <a:rPr lang="ru-RU" i="1" dirty="0" smtClean="0"/>
              <a:t> </a:t>
            </a:r>
            <a:r>
              <a:rPr lang="ru-RU" i="1" dirty="0" err="1" smtClean="0"/>
              <a:t>Цифрова</a:t>
            </a:r>
            <a:r>
              <a:rPr lang="ru-RU" i="1" dirty="0" smtClean="0"/>
              <a:t> </a:t>
            </a:r>
            <a:r>
              <a:rPr lang="ru-RU" i="1" dirty="0" err="1" smtClean="0"/>
              <a:t>фотографія</a:t>
            </a:r>
            <a:r>
              <a:rPr lang="ru-RU" i="1" dirty="0" smtClean="0"/>
              <a:t>; </a:t>
            </a:r>
          </a:p>
          <a:p>
            <a:r>
              <a:rPr lang="ru-RU" i="1" dirty="0" err="1" smtClean="0"/>
              <a:t>Електрографічні</a:t>
            </a:r>
            <a:r>
              <a:rPr lang="ru-RU" i="1" dirty="0" smtClean="0"/>
              <a:t>.</a:t>
            </a:r>
            <a:endParaRPr lang="ru-RU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628800"/>
            <a:ext cx="8229600" cy="1219200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В </a:t>
            </a:r>
            <a:r>
              <a:rPr lang="ru-RU" sz="2400" b="1" i="1" dirty="0" err="1" smtClean="0"/>
              <a:t>залежності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від</a:t>
            </a:r>
            <a:r>
              <a:rPr lang="ru-RU" sz="2400" b="1" i="1" dirty="0" smtClean="0"/>
              <a:t> принципу </a:t>
            </a:r>
            <a:r>
              <a:rPr lang="ru-RU" sz="2400" b="1" i="1" dirty="0" err="1" smtClean="0"/>
              <a:t>роботи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світлочутливого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матеріалу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фотогрфіі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слід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ділити</a:t>
            </a:r>
            <a:r>
              <a:rPr lang="ru-RU" sz="2400" b="1" i="1" dirty="0" smtClean="0"/>
              <a:t> на три </a:t>
            </a:r>
            <a:r>
              <a:rPr lang="ru-RU" sz="2400" b="1" i="1" dirty="0" err="1" smtClean="0"/>
              <a:t>великі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підрозділи</a:t>
            </a:r>
            <a:r>
              <a:rPr lang="ru-RU" sz="2400" b="1" i="1" dirty="0" smtClean="0"/>
              <a:t>:</a:t>
            </a:r>
            <a:endParaRPr lang="ru-RU" sz="2400" b="1" i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u="sng" dirty="0" err="1" smtClean="0"/>
              <a:t>Плівкова</a:t>
            </a:r>
            <a:r>
              <a:rPr lang="ru-RU" i="1" u="sng" dirty="0" smtClean="0"/>
              <a:t> </a:t>
            </a:r>
            <a:r>
              <a:rPr lang="ru-RU" i="1" u="sng" dirty="0" err="1" smtClean="0"/>
              <a:t>фотографія</a:t>
            </a:r>
            <a:r>
              <a:rPr lang="ru-RU" i="1" u="sng" dirty="0" smtClean="0"/>
              <a:t> </a:t>
            </a:r>
            <a:r>
              <a:rPr lang="ru-RU" i="1" dirty="0" smtClean="0"/>
              <a:t>- </a:t>
            </a:r>
            <a:r>
              <a:rPr lang="ru-RU" i="1" dirty="0" err="1" smtClean="0"/>
              <a:t>заснована</a:t>
            </a:r>
            <a:r>
              <a:rPr lang="ru-RU" i="1" dirty="0" smtClean="0"/>
              <a:t> на </a:t>
            </a:r>
            <a:r>
              <a:rPr lang="ru-RU" i="1" dirty="0" err="1" smtClean="0"/>
              <a:t>фотоматеріалах</a:t>
            </a:r>
            <a:r>
              <a:rPr lang="ru-RU" i="1" dirty="0" smtClean="0"/>
              <a:t>, в </a:t>
            </a:r>
            <a:r>
              <a:rPr lang="ru-RU" i="1" dirty="0" err="1" smtClean="0"/>
              <a:t>яких</a:t>
            </a:r>
            <a:r>
              <a:rPr lang="ru-RU" i="1" dirty="0" smtClean="0"/>
              <a:t> </a:t>
            </a:r>
            <a:r>
              <a:rPr lang="ru-RU" i="1" dirty="0" err="1" smtClean="0"/>
              <a:t>відбуваються</a:t>
            </a:r>
            <a:r>
              <a:rPr lang="ru-RU" i="1" dirty="0" smtClean="0"/>
              <a:t> </a:t>
            </a:r>
            <a:r>
              <a:rPr lang="ru-RU" i="1" dirty="0" err="1" smtClean="0"/>
              <a:t>фотохімічні</a:t>
            </a:r>
            <a:r>
              <a:rPr lang="ru-RU" i="1" dirty="0" smtClean="0"/>
              <a:t> </a:t>
            </a:r>
            <a:r>
              <a:rPr lang="ru-RU" i="1" dirty="0" err="1" smtClean="0"/>
              <a:t>процеси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b="1" i="1" dirty="0" smtClean="0"/>
              <a:t>Цифрова́ фотогра́фія</a:t>
            </a:r>
            <a:r>
              <a:rPr lang="vi-VN" i="1" dirty="0" smtClean="0"/>
              <a:t> — технологія </a:t>
            </a:r>
            <a:r>
              <a:rPr lang="vi-VN" i="1" dirty="0" smtClean="0">
                <a:hlinkClick r:id="rId3" tooltip="Фотографія"/>
              </a:rPr>
              <a:t>фотографії</a:t>
            </a:r>
            <a:r>
              <a:rPr lang="vi-VN" i="1" dirty="0" smtClean="0"/>
              <a:t>, що використовує замість </a:t>
            </a:r>
            <a:r>
              <a:rPr lang="vi-VN" i="1" dirty="0" smtClean="0">
                <a:hlinkClick r:id="rId4" tooltip="Світлочутливі матеріали (ще не написана)"/>
              </a:rPr>
              <a:t>світлочутливих матеріалів</a:t>
            </a:r>
            <a:r>
              <a:rPr lang="vi-VN" i="1" dirty="0" smtClean="0"/>
              <a:t>, заснованих на </a:t>
            </a:r>
            <a:r>
              <a:rPr lang="vi-VN" i="1" dirty="0" smtClean="0">
                <a:hlinkClick r:id="rId5" tooltip="Галогеніди"/>
              </a:rPr>
              <a:t>галогеніді</a:t>
            </a:r>
            <a:r>
              <a:rPr lang="vi-VN" i="1" dirty="0" smtClean="0"/>
              <a:t> </a:t>
            </a:r>
            <a:r>
              <a:rPr lang="vi-VN" i="1" dirty="0" smtClean="0">
                <a:hlinkClick r:id="rId6" tooltip="Серебро"/>
              </a:rPr>
              <a:t>срібла</a:t>
            </a:r>
            <a:r>
              <a:rPr lang="vi-VN" i="1" dirty="0" smtClean="0"/>
              <a:t>, перетворення світла</a:t>
            </a:r>
            <a:r>
              <a:rPr lang="vi-VN" i="1" dirty="0" smtClean="0">
                <a:hlinkClick r:id="rId7" tooltip="Матриця (фото)"/>
              </a:rPr>
              <a:t>світлочутливою матрицею</a:t>
            </a:r>
            <a:r>
              <a:rPr lang="vi-VN" i="1" dirty="0" smtClean="0"/>
              <a:t> і отримання цифрового </a:t>
            </a:r>
            <a:r>
              <a:rPr lang="vi-VN" i="1" dirty="0" smtClean="0">
                <a:hlinkClick r:id="rId8" tooltip="Файл"/>
              </a:rPr>
              <a:t>файлу</a:t>
            </a:r>
            <a:r>
              <a:rPr lang="vi-VN" i="1" dirty="0" smtClean="0"/>
              <a:t>, використовуваного для подальшої обробки і </a:t>
            </a:r>
            <a:r>
              <a:rPr lang="vi-VN" i="1" dirty="0" smtClean="0">
                <a:hlinkClick r:id="rId9" tooltip="Друк"/>
              </a:rPr>
              <a:t>друку</a:t>
            </a:r>
            <a:r>
              <a:rPr lang="vi-VN" i="1" dirty="0" smtClean="0"/>
              <a:t>.</a:t>
            </a:r>
            <a:endParaRPr lang="ru-RU" i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err="1" smtClean="0"/>
              <a:t>Електрографічні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інші</a:t>
            </a:r>
            <a:r>
              <a:rPr lang="ru-RU" i="1" dirty="0" smtClean="0"/>
              <a:t> </a:t>
            </a:r>
            <a:r>
              <a:rPr lang="ru-RU" i="1" dirty="0" err="1" smtClean="0"/>
              <a:t>процеси</a:t>
            </a:r>
            <a:r>
              <a:rPr lang="ru-RU" i="1" dirty="0" smtClean="0"/>
              <a:t>, в </a:t>
            </a:r>
            <a:r>
              <a:rPr lang="ru-RU" i="1" dirty="0" err="1" smtClean="0"/>
              <a:t>яких</a:t>
            </a:r>
            <a:r>
              <a:rPr lang="ru-RU" i="1" dirty="0" smtClean="0"/>
              <a:t> не </a:t>
            </a:r>
            <a:r>
              <a:rPr lang="ru-RU" i="1" dirty="0" err="1" smtClean="0"/>
              <a:t>відбувається</a:t>
            </a:r>
            <a:r>
              <a:rPr lang="ru-RU" i="1" dirty="0" smtClean="0"/>
              <a:t> </a:t>
            </a:r>
            <a:r>
              <a:rPr lang="ru-RU" i="1" u="sng" dirty="0" err="1" smtClean="0">
                <a:solidFill>
                  <a:srgbClr val="C00000"/>
                </a:solidFill>
              </a:rPr>
              <a:t>хімічних</a:t>
            </a:r>
            <a:r>
              <a:rPr lang="ru-RU" i="1" u="sng" dirty="0" smtClean="0">
                <a:solidFill>
                  <a:srgbClr val="C00000"/>
                </a:solidFill>
              </a:rPr>
              <a:t> </a:t>
            </a:r>
            <a:r>
              <a:rPr lang="ru-RU" i="1" u="sng" dirty="0" err="1" smtClean="0">
                <a:solidFill>
                  <a:srgbClr val="C00000"/>
                </a:solidFill>
              </a:rPr>
              <a:t>реакцій</a:t>
            </a:r>
            <a:r>
              <a:rPr lang="ru-RU" i="1" dirty="0" smtClean="0"/>
              <a:t>, </a:t>
            </a:r>
            <a:r>
              <a:rPr lang="ru-RU" i="1" dirty="0" err="1" smtClean="0"/>
              <a:t>але</a:t>
            </a:r>
            <a:r>
              <a:rPr lang="ru-RU" i="1" dirty="0" smtClean="0"/>
              <a:t> </a:t>
            </a:r>
            <a:r>
              <a:rPr lang="ru-RU" i="1" dirty="0" err="1" smtClean="0"/>
              <a:t>відбувається</a:t>
            </a:r>
            <a:r>
              <a:rPr lang="ru-RU" i="1" dirty="0" smtClean="0"/>
              <a:t> </a:t>
            </a:r>
            <a:r>
              <a:rPr lang="ru-RU" i="1" dirty="0" err="1" smtClean="0"/>
              <a:t>перенесення</a:t>
            </a:r>
            <a:r>
              <a:rPr lang="ru-RU" i="1" dirty="0" smtClean="0"/>
              <a:t> </a:t>
            </a:r>
            <a:r>
              <a:rPr lang="ru-RU" i="1" dirty="0" err="1" smtClean="0"/>
              <a:t>речовини</a:t>
            </a:r>
            <a:r>
              <a:rPr lang="ru-RU" i="1" dirty="0" smtClean="0"/>
              <a:t>, </a:t>
            </a:r>
            <a:r>
              <a:rPr lang="ru-RU" i="1" dirty="0" err="1" smtClean="0"/>
              <a:t>що</a:t>
            </a:r>
            <a:r>
              <a:rPr lang="ru-RU" i="1" dirty="0" smtClean="0"/>
              <a:t> </a:t>
            </a:r>
            <a:r>
              <a:rPr lang="ru-RU" i="1" dirty="0" err="1" smtClean="0"/>
              <a:t>утворює</a:t>
            </a:r>
            <a:r>
              <a:rPr lang="ru-RU" i="1" dirty="0" smtClean="0"/>
              <a:t> </a:t>
            </a:r>
            <a:r>
              <a:rPr lang="ru-RU" i="1" dirty="0" err="1" smtClean="0"/>
              <a:t>зображення</a:t>
            </a:r>
            <a:r>
              <a:rPr lang="ru-RU" i="1" dirty="0" smtClean="0"/>
              <a:t>. </a:t>
            </a:r>
            <a:r>
              <a:rPr lang="ru-RU" i="1" dirty="0" err="1" smtClean="0"/>
              <a:t>Спеціального</a:t>
            </a:r>
            <a:r>
              <a:rPr lang="ru-RU" i="1" dirty="0" smtClean="0"/>
              <a:t> </a:t>
            </a:r>
            <a:r>
              <a:rPr lang="ru-RU" i="1" dirty="0" err="1" smtClean="0"/>
              <a:t>загальної</a:t>
            </a:r>
            <a:r>
              <a:rPr lang="ru-RU" i="1" dirty="0" smtClean="0"/>
              <a:t> </a:t>
            </a:r>
            <a:r>
              <a:rPr lang="ru-RU" i="1" dirty="0" err="1" smtClean="0"/>
              <a:t>назви</a:t>
            </a:r>
            <a:r>
              <a:rPr lang="ru-RU" i="1" dirty="0" smtClean="0"/>
              <a:t> для </a:t>
            </a:r>
            <a:r>
              <a:rPr lang="ru-RU" i="1" dirty="0" err="1" smtClean="0"/>
              <a:t>цього</a:t>
            </a:r>
            <a:r>
              <a:rPr lang="ru-RU" i="1" dirty="0" smtClean="0"/>
              <a:t> </a:t>
            </a:r>
            <a:r>
              <a:rPr lang="ru-RU" i="1" dirty="0" err="1" smtClean="0"/>
              <a:t>розділу</a:t>
            </a:r>
            <a:r>
              <a:rPr lang="ru-RU" i="1" dirty="0" smtClean="0"/>
              <a:t> не </a:t>
            </a:r>
            <a:r>
              <a:rPr lang="ru-RU" i="1" dirty="0" err="1" smtClean="0"/>
              <a:t>вироблено</a:t>
            </a:r>
            <a:r>
              <a:rPr lang="ru-RU" i="1" dirty="0" smtClean="0"/>
              <a:t>, до </a:t>
            </a:r>
            <a:r>
              <a:rPr lang="ru-RU" i="1" dirty="0" err="1" smtClean="0"/>
              <a:t>появи</a:t>
            </a:r>
            <a:r>
              <a:rPr lang="ru-RU" i="1" dirty="0" smtClean="0"/>
              <a:t> </a:t>
            </a:r>
            <a:r>
              <a:rPr lang="ru-RU" i="1" u="sng" dirty="0" err="1" smtClean="0">
                <a:solidFill>
                  <a:srgbClr val="C00000"/>
                </a:solidFill>
              </a:rPr>
              <a:t>цифрової</a:t>
            </a:r>
            <a:r>
              <a:rPr lang="ru-RU" i="1" u="sng" dirty="0" smtClean="0">
                <a:solidFill>
                  <a:srgbClr val="C00000"/>
                </a:solidFill>
              </a:rPr>
              <a:t> </a:t>
            </a:r>
            <a:r>
              <a:rPr lang="ru-RU" i="1" u="sng" dirty="0" err="1" smtClean="0">
                <a:solidFill>
                  <a:srgbClr val="C00000"/>
                </a:solidFill>
              </a:rPr>
              <a:t>фотографії</a:t>
            </a:r>
            <a:r>
              <a:rPr lang="ru-RU" i="1" dirty="0" smtClean="0"/>
              <a:t> часто </a:t>
            </a:r>
            <a:r>
              <a:rPr lang="ru-RU" i="1" dirty="0" err="1" smtClean="0"/>
              <a:t>вживався</a:t>
            </a:r>
            <a:r>
              <a:rPr lang="ru-RU" i="1" dirty="0" smtClean="0"/>
              <a:t> </a:t>
            </a:r>
            <a:r>
              <a:rPr lang="ru-RU" i="1" dirty="0" err="1" smtClean="0"/>
              <a:t>термін</a:t>
            </a:r>
            <a:r>
              <a:rPr lang="ru-RU" i="1" dirty="0" smtClean="0"/>
              <a:t> </a:t>
            </a:r>
            <a:r>
              <a:rPr lang="ru-RU" i="1" u="sng" dirty="0" smtClean="0">
                <a:solidFill>
                  <a:srgbClr val="C00000"/>
                </a:solidFill>
              </a:rPr>
              <a:t>«</a:t>
            </a:r>
            <a:r>
              <a:rPr lang="ru-RU" i="1" u="sng" dirty="0" err="1" smtClean="0">
                <a:solidFill>
                  <a:srgbClr val="C00000"/>
                </a:solidFill>
              </a:rPr>
              <a:t>бессеребряні</a:t>
            </a:r>
            <a:r>
              <a:rPr lang="ru-RU" i="1" u="sng" dirty="0" smtClean="0">
                <a:solidFill>
                  <a:srgbClr val="C00000"/>
                </a:solidFill>
              </a:rPr>
              <a:t> </a:t>
            </a:r>
            <a:r>
              <a:rPr lang="ru-RU" i="1" u="sng" dirty="0" err="1" smtClean="0">
                <a:solidFill>
                  <a:srgbClr val="C00000"/>
                </a:solidFill>
              </a:rPr>
              <a:t>фотографія</a:t>
            </a:r>
            <a:r>
              <a:rPr lang="ru-RU" i="1" u="sng" dirty="0" smtClean="0">
                <a:solidFill>
                  <a:srgbClr val="C00000"/>
                </a:solidFill>
              </a:rPr>
              <a:t>».</a:t>
            </a:r>
            <a:endParaRPr lang="ru-RU" i="1" u="sng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827240"/>
          </a:xfrm>
        </p:spPr>
        <p:txBody>
          <a:bodyPr/>
          <a:lstStyle/>
          <a:p>
            <a:r>
              <a:rPr lang="ru-RU" i="1" u="sng" dirty="0" smtClean="0">
                <a:solidFill>
                  <a:srgbClr val="C00000"/>
                </a:solidFill>
              </a:rPr>
              <a:t>Принцип </a:t>
            </a:r>
            <a:r>
              <a:rPr lang="ru-RU" i="1" u="sng" dirty="0" err="1" smtClean="0">
                <a:solidFill>
                  <a:srgbClr val="C00000"/>
                </a:solidFill>
              </a:rPr>
              <a:t>дії</a:t>
            </a:r>
            <a:r>
              <a:rPr lang="ru-RU" i="1" u="sng" dirty="0" smtClean="0">
                <a:solidFill>
                  <a:srgbClr val="C00000"/>
                </a:solidFill>
              </a:rPr>
              <a:t> </a:t>
            </a:r>
            <a:r>
              <a:rPr lang="ru-RU" i="1" u="sng" dirty="0" err="1" smtClean="0">
                <a:solidFill>
                  <a:srgbClr val="C00000"/>
                </a:solidFill>
              </a:rPr>
              <a:t>фотографії</a:t>
            </a:r>
            <a:r>
              <a:rPr lang="ru-RU" i="1" u="sng" dirty="0" smtClean="0"/>
              <a:t> </a:t>
            </a:r>
            <a:r>
              <a:rPr lang="ru-RU" i="1" dirty="0" err="1" smtClean="0"/>
              <a:t>заснований</a:t>
            </a:r>
            <a:r>
              <a:rPr lang="ru-RU" i="1" dirty="0" smtClean="0"/>
              <a:t> на </a:t>
            </a:r>
            <a:r>
              <a:rPr lang="ru-RU" i="1" u="sng" dirty="0" err="1" smtClean="0">
                <a:solidFill>
                  <a:srgbClr val="C00000"/>
                </a:solidFill>
              </a:rPr>
              <a:t>отриманні</a:t>
            </a:r>
            <a:r>
              <a:rPr lang="ru-RU" i="1" dirty="0" smtClean="0"/>
              <a:t> </a:t>
            </a:r>
            <a:r>
              <a:rPr lang="ru-RU" i="1" dirty="0" err="1" smtClean="0"/>
              <a:t>зображень</a:t>
            </a:r>
            <a:r>
              <a:rPr lang="ru-RU" i="1" dirty="0" smtClean="0"/>
              <a:t> та </a:t>
            </a:r>
            <a:r>
              <a:rPr lang="ru-RU" i="1" dirty="0" err="1" smtClean="0">
                <a:solidFill>
                  <a:srgbClr val="C00000"/>
                </a:solidFill>
              </a:rPr>
              <a:t>фіксуванні</a:t>
            </a:r>
            <a:r>
              <a:rPr lang="ru-RU" i="1" dirty="0" smtClean="0"/>
              <a:t> </a:t>
            </a:r>
            <a:r>
              <a:rPr lang="ru-RU" i="1" dirty="0" err="1" smtClean="0"/>
              <a:t>їх</a:t>
            </a:r>
            <a:r>
              <a:rPr lang="ru-RU" i="1" dirty="0" smtClean="0"/>
              <a:t> за </a:t>
            </a:r>
            <a:r>
              <a:rPr lang="ru-RU" i="1" dirty="0" err="1" smtClean="0"/>
              <a:t>допомогою</a:t>
            </a:r>
            <a:r>
              <a:rPr lang="ru-RU" i="1" dirty="0" smtClean="0"/>
              <a:t> </a:t>
            </a:r>
            <a:r>
              <a:rPr lang="ru-RU" i="1" dirty="0" err="1" smtClean="0">
                <a:solidFill>
                  <a:srgbClr val="C00000"/>
                </a:solidFill>
              </a:rPr>
              <a:t>хімічних</a:t>
            </a:r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ru-RU" i="1" dirty="0" err="1" smtClean="0">
                <a:solidFill>
                  <a:srgbClr val="C00000"/>
                </a:solidFill>
              </a:rPr>
              <a:t>і</a:t>
            </a:r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ru-RU" i="1" dirty="0" err="1" smtClean="0">
                <a:solidFill>
                  <a:srgbClr val="C00000"/>
                </a:solidFill>
              </a:rPr>
              <a:t>фізичних</a:t>
            </a:r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ru-RU" i="1" dirty="0" err="1" smtClean="0">
                <a:solidFill>
                  <a:srgbClr val="C00000"/>
                </a:solidFill>
              </a:rPr>
              <a:t>процесів</a:t>
            </a:r>
            <a:r>
              <a:rPr lang="ru-RU" i="1" dirty="0" smtClean="0"/>
              <a:t>, </a:t>
            </a:r>
            <a:r>
              <a:rPr lang="ru-RU" i="1" dirty="0" err="1" smtClean="0"/>
              <a:t>одержуваних</a:t>
            </a:r>
            <a:r>
              <a:rPr lang="ru-RU" i="1" dirty="0" smtClean="0"/>
              <a:t> </a:t>
            </a:r>
            <a:r>
              <a:rPr lang="ru-RU" i="1" u="sng" dirty="0" err="1" smtClean="0">
                <a:solidFill>
                  <a:srgbClr val="C00000"/>
                </a:solidFill>
              </a:rPr>
              <a:t>за</a:t>
            </a:r>
            <a:r>
              <a:rPr lang="ru-RU" i="1" u="sng" dirty="0" smtClean="0">
                <a:solidFill>
                  <a:srgbClr val="C00000"/>
                </a:solidFill>
              </a:rPr>
              <a:t> </a:t>
            </a:r>
            <a:r>
              <a:rPr lang="ru-RU" i="1" u="sng" dirty="0" err="1" smtClean="0">
                <a:solidFill>
                  <a:srgbClr val="C00000"/>
                </a:solidFill>
              </a:rPr>
              <a:t>допомогою</a:t>
            </a:r>
            <a:r>
              <a:rPr lang="ru-RU" i="1" u="sng" dirty="0" smtClean="0">
                <a:solidFill>
                  <a:srgbClr val="C00000"/>
                </a:solidFill>
              </a:rPr>
              <a:t> </a:t>
            </a:r>
            <a:r>
              <a:rPr lang="ru-RU" i="1" u="sng" dirty="0" err="1" smtClean="0">
                <a:solidFill>
                  <a:srgbClr val="C00000"/>
                </a:solidFill>
              </a:rPr>
              <a:t>світла</a:t>
            </a:r>
            <a:r>
              <a:rPr lang="ru-RU" i="1" dirty="0" smtClean="0"/>
              <a:t>, </a:t>
            </a:r>
            <a:r>
              <a:rPr lang="ru-RU" i="1" dirty="0" err="1" smtClean="0"/>
              <a:t>тобто</a:t>
            </a:r>
            <a:r>
              <a:rPr lang="ru-RU" i="1" dirty="0" smtClean="0"/>
              <a:t> </a:t>
            </a:r>
            <a:r>
              <a:rPr lang="ru-RU" i="1" dirty="0" err="1" smtClean="0"/>
              <a:t>електромагнітних</a:t>
            </a:r>
            <a:r>
              <a:rPr lang="ru-RU" i="1" dirty="0" smtClean="0"/>
              <a:t> </a:t>
            </a:r>
            <a:r>
              <a:rPr lang="ru-RU" i="1" dirty="0" err="1" smtClean="0"/>
              <a:t>хвиль</a:t>
            </a:r>
            <a:r>
              <a:rPr lang="ru-RU" i="1" dirty="0" smtClean="0"/>
              <a:t>, </a:t>
            </a:r>
            <a:r>
              <a:rPr lang="ru-RU" i="1" dirty="0" err="1" smtClean="0"/>
              <a:t>випромінюваних</a:t>
            </a:r>
            <a:r>
              <a:rPr lang="ru-RU" i="1" dirty="0" smtClean="0"/>
              <a:t> </a:t>
            </a:r>
            <a:r>
              <a:rPr lang="ru-RU" i="1" dirty="0" err="1" smtClean="0"/>
              <a:t>безпосередньо</a:t>
            </a:r>
            <a:r>
              <a:rPr lang="ru-RU" i="1" dirty="0" smtClean="0"/>
              <a:t> </a:t>
            </a:r>
            <a:r>
              <a:rPr lang="ru-RU" i="1" dirty="0" err="1" smtClean="0"/>
              <a:t>або</a:t>
            </a:r>
            <a:r>
              <a:rPr lang="ru-RU" i="1" dirty="0" smtClean="0"/>
              <a:t> </a:t>
            </a:r>
            <a:r>
              <a:rPr lang="ru-RU" i="1" dirty="0" err="1" smtClean="0"/>
              <a:t>відображених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1988840"/>
            <a:ext cx="8229600" cy="1219200"/>
          </a:xfrm>
        </p:spPr>
        <p:txBody>
          <a:bodyPr/>
          <a:lstStyle/>
          <a:p>
            <a:pPr algn="r"/>
            <a:r>
              <a:rPr lang="uk-UA" i="1" dirty="0" smtClean="0"/>
              <a:t>Фототехніка</a:t>
            </a:r>
            <a:endParaRPr lang="ru-RU" i="1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193</TotalTime>
  <Words>245</Words>
  <Application>Microsoft Office PowerPoint</Application>
  <PresentationFormat>Экран (4:3)</PresentationFormat>
  <Paragraphs>21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Презентація на тему: “Моє захоплення : фотографія та фотомистецтво”</vt:lpstr>
      <vt:lpstr>Фотографія </vt:lpstr>
      <vt:lpstr>Слайд 3</vt:lpstr>
      <vt:lpstr>В залежності від принципу роботи світлочутливого матеріалу фотогрфіі слід ділити на три великі підрозділи:</vt:lpstr>
      <vt:lpstr>Слайд 5</vt:lpstr>
      <vt:lpstr>Слайд 6</vt:lpstr>
      <vt:lpstr>Слайд 7</vt:lpstr>
      <vt:lpstr>Слайд 8</vt:lpstr>
      <vt:lpstr>Фототехніка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“Фотографія та фотомистецтво”</dc:title>
  <dc:creator>bingo</dc:creator>
  <cp:lastModifiedBy>bingo</cp:lastModifiedBy>
  <cp:revision>20</cp:revision>
  <dcterms:created xsi:type="dcterms:W3CDTF">2012-12-26T20:48:58Z</dcterms:created>
  <dcterms:modified xsi:type="dcterms:W3CDTF">2012-12-27T00:08:21Z</dcterms:modified>
</cp:coreProperties>
</file>