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7" r:id="rId11"/>
    <p:sldId id="265" r:id="rId12"/>
    <p:sldId id="268" r:id="rId13"/>
    <p:sldId id="292"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337DB87-3D97-4AA1-86FF-B98C97CAF80F}" type="datetimeFigureOut">
              <a:rPr lang="ru-RU" smtClean="0"/>
              <a:pPr/>
              <a:t>05.02.2014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8B362D3-B9D9-4DDB-9C44-4D1506256AB6}"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7DB87-3D97-4AA1-86FF-B98C97CAF80F}" type="datetimeFigureOut">
              <a:rPr lang="ru-RU" smtClean="0"/>
              <a:pPr/>
              <a:t>05.02.2014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362D3-B9D9-4DDB-9C44-4D1506256AB6}"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audio" Target="../media/media2.mp3"/><Relationship Id="rId5" Type="http://schemas.openxmlformats.org/officeDocument/2006/relationships/image" Target="../media/image10.png"/><Relationship Id="rId4" Type="http://schemas.microsoft.com/office/2007/relationships/media" Target="../media/media2.mp3"/></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33.png"/><Relationship Id="rId5" Type="http://schemas.microsoft.com/office/2007/relationships/media" Target="../media/media1.mp3"/><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4.jpeg"/><Relationship Id="rId7" Type="http://schemas.openxmlformats.org/officeDocument/2006/relationships/slide" Target="slide3.xml"/><Relationship Id="rId12"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30.xml"/><Relationship Id="rId5" Type="http://schemas.openxmlformats.org/officeDocument/2006/relationships/image" Target="../media/image6.jpeg"/><Relationship Id="rId10" Type="http://schemas.openxmlformats.org/officeDocument/2006/relationships/slide" Target="slide25.xml"/><Relationship Id="rId4" Type="http://schemas.openxmlformats.org/officeDocument/2006/relationships/image" Target="../media/image5.jpeg"/><Relationship Id="rId9"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10.png"/><Relationship Id="rId5" Type="http://schemas.microsoft.com/office/2007/relationships/media" Target="../media/media1.mp3"/><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10.png"/><Relationship Id="rId5" Type="http://schemas.microsoft.com/office/2007/relationships/media" Target="../media/media1.mp3"/><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10.png"/><Relationship Id="rId5" Type="http://schemas.microsoft.com/office/2007/relationships/media" Target="../media/media1.mp3"/><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0.png"/><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8" Type="http://schemas.openxmlformats.org/officeDocument/2006/relationships/hyperlink" Target="http://ru.wikipedia.org/wiki/%CB%E5%EE%ED%E0%F0%E4%EE_%E4%E0_%C2%E8%ED%F7%E8" TargetMode="External"/><Relationship Id="rId13" Type="http://schemas.openxmlformats.org/officeDocument/2006/relationships/hyperlink" Target="http://ivan.at.ua/blog/2008-09-19-9" TargetMode="External"/><Relationship Id="rId3" Type="http://schemas.openxmlformats.org/officeDocument/2006/relationships/hyperlink" Target="http://vinci.ru/" TargetMode="External"/><Relationship Id="rId7" Type="http://schemas.openxmlformats.org/officeDocument/2006/relationships/hyperlink" Target="http://www.tesistour.ru/images/cms/data/photoalbum/florence/italy_florence_08.jpg" TargetMode="External"/><Relationship Id="rId12" Type="http://schemas.openxmlformats.org/officeDocument/2006/relationships/hyperlink" Target="http://nauka03.ru/istoriya-anatomii/leonardo-da-vinchi.html"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terredelrinascimento.it/immagini/gallery/vinci/aerea.jpg" TargetMode="External"/><Relationship Id="rId11" Type="http://schemas.openxmlformats.org/officeDocument/2006/relationships/hyperlink" Target="http://www.zitata.com/da_vinci.shtml" TargetMode="External"/><Relationship Id="rId5" Type="http://schemas.openxmlformats.org/officeDocument/2006/relationships/hyperlink" Target="http://leovinci.ru/technics/" TargetMode="External"/><Relationship Id="rId10" Type="http://schemas.openxmlformats.org/officeDocument/2006/relationships/hyperlink" Target="http://www.wottakk.ru/gipotezy/28-chelovek/130-genialny-izobretatel-leonardo-da-vinchi.html" TargetMode="External"/><Relationship Id="rId4" Type="http://schemas.openxmlformats.org/officeDocument/2006/relationships/hyperlink" Target="http://abitura.com/not_only/hystorical_physics/Vinchi.htm" TargetMode="External"/><Relationship Id="rId9" Type="http://schemas.openxmlformats.org/officeDocument/2006/relationships/hyperlink" Target="http://gizmod.ru/2007/05/24/izobretenija_velikogo_leonardo_da_vinch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1.png"/>
          <p:cNvPicPr>
            <a:picLocks noChangeAspect="1"/>
          </p:cNvPicPr>
          <p:nvPr/>
        </p:nvPicPr>
        <p:blipFill>
          <a:blip r:embed="rId2" cstate="print"/>
          <a:stretch>
            <a:fillRect/>
          </a:stretch>
        </p:blipFill>
        <p:spPr>
          <a:xfrm>
            <a:off x="0" y="0"/>
            <a:ext cx="9144000" cy="6858000"/>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xmlns="" val="0"/>
              </a:ext>
            </a:extLst>
          </a:blip>
          <a:srcRect b="81"/>
          <a:stretch/>
        </p:blipFill>
        <p:spPr>
          <a:xfrm>
            <a:off x="152990" y="828257"/>
            <a:ext cx="3616819" cy="454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714744" y="1954146"/>
            <a:ext cx="5072098" cy="2308324"/>
          </a:xfrm>
          <a:prstGeom prst="rect">
            <a:avLst/>
          </a:prstGeom>
          <a:noFill/>
        </p:spPr>
        <p:txBody>
          <a:bodyPr wrap="square" rtlCol="0">
            <a:spAutoFit/>
          </a:bodyPr>
          <a:lstStyle/>
          <a:p>
            <a:pPr algn="ctr"/>
            <a:r>
              <a:rPr lang="en-US" sz="7200" dirty="0" smtClean="0">
                <a:solidFill>
                  <a:schemeClr val="accent2">
                    <a:lumMod val="50000"/>
                  </a:schemeClr>
                </a:solidFill>
                <a:latin typeface="Lucida Calligraphy" pitchFamily="66" charset="0"/>
                <a:cs typeface="MV Boli" pitchFamily="2" charset="0"/>
              </a:rPr>
              <a:t>Leonardo daVinci</a:t>
            </a:r>
            <a:endParaRPr lang="ru-RU" sz="7200" dirty="0">
              <a:solidFill>
                <a:schemeClr val="accent2">
                  <a:lumMod val="50000"/>
                </a:schemeClr>
              </a:solidFill>
              <a:cs typeface="MV Boli" pitchFamily="2" charset="0"/>
            </a:endParaRPr>
          </a:p>
        </p:txBody>
      </p:sp>
      <p:sp>
        <p:nvSpPr>
          <p:cNvPr id="7" name="TextBox 6"/>
          <p:cNvSpPr txBox="1"/>
          <p:nvPr/>
        </p:nvSpPr>
        <p:spPr>
          <a:xfrm>
            <a:off x="5436096" y="5589240"/>
            <a:ext cx="3423894" cy="1015663"/>
          </a:xfrm>
          <a:prstGeom prst="rect">
            <a:avLst/>
          </a:prstGeom>
          <a:noFill/>
        </p:spPr>
        <p:txBody>
          <a:bodyPr wrap="square" rtlCol="0">
            <a:spAutoFit/>
          </a:bodyPr>
          <a:lstStyle/>
          <a:p>
            <a:pPr algn="ctr"/>
            <a:r>
              <a:rPr lang="ru-RU" sz="2000" b="1" dirty="0" smtClean="0">
                <a:solidFill>
                  <a:schemeClr val="accent2">
                    <a:lumMod val="50000"/>
                  </a:schemeClr>
                </a:solidFill>
                <a:latin typeface="Comic Sans MS" pitchFamily="66" charset="0"/>
              </a:rPr>
              <a:t>Подготовила ученица 11-А класса Александрова Вероника</a:t>
            </a:r>
            <a:endParaRPr lang="ru-RU" sz="2000" b="1" dirty="0">
              <a:solidFill>
                <a:schemeClr val="accent2">
                  <a:lumMod val="50000"/>
                </a:schemeClr>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4500" spd="slow">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1.jpg"/>
          <p:cNvPicPr>
            <a:picLocks noChangeAspect="1"/>
          </p:cNvPicPr>
          <p:nvPr/>
        </p:nvPicPr>
        <p:blipFill>
          <a:blip r:embed="rId2" cstate="print"/>
          <a:stretch>
            <a:fillRect/>
          </a:stretch>
        </p:blipFill>
        <p:spPr>
          <a:xfrm>
            <a:off x="0" y="0"/>
            <a:ext cx="9136059" cy="6858000"/>
          </a:xfrm>
          <a:prstGeom prst="rect">
            <a:avLst/>
          </a:prstGeom>
        </p:spPr>
      </p:pic>
      <p:sp>
        <p:nvSpPr>
          <p:cNvPr id="3" name="Прямоугольник 2"/>
          <p:cNvSpPr/>
          <p:nvPr/>
        </p:nvSpPr>
        <p:spPr>
          <a:xfrm>
            <a:off x="2992981" y="188640"/>
            <a:ext cx="3150096" cy="830997"/>
          </a:xfrm>
          <a:prstGeom prst="rect">
            <a:avLst/>
          </a:prstGeom>
        </p:spPr>
        <p:txBody>
          <a:bodyPr wrap="square">
            <a:spAutoFit/>
          </a:bodyPr>
          <a:lstStyle/>
          <a:p>
            <a:pPr algn="ctr"/>
            <a:r>
              <a:rPr lang="ru-RU" sz="2400" b="1" dirty="0">
                <a:solidFill>
                  <a:schemeClr val="accent1">
                    <a:lumMod val="50000"/>
                  </a:schemeClr>
                </a:solidFill>
                <a:latin typeface="Comic Sans MS" pitchFamily="66" charset="0"/>
              </a:rPr>
              <a:t>Памятник Леонардо да </a:t>
            </a:r>
            <a:r>
              <a:rPr lang="ru-RU" sz="2400" b="1" dirty="0" smtClean="0">
                <a:solidFill>
                  <a:schemeClr val="accent1">
                    <a:lumMod val="50000"/>
                  </a:schemeClr>
                </a:solidFill>
                <a:latin typeface="Comic Sans MS" pitchFamily="66" charset="0"/>
              </a:rPr>
              <a:t>Винчи</a:t>
            </a:r>
            <a:endParaRPr lang="ru-RU" sz="2400" b="1" dirty="0">
              <a:solidFill>
                <a:schemeClr val="accent1">
                  <a:lumMod val="50000"/>
                </a:schemeClr>
              </a:solidFill>
              <a:latin typeface="Comic Sans MS" pitchFamily="66" charset="0"/>
            </a:endParaRPr>
          </a:p>
        </p:txBody>
      </p:sp>
      <p:pic>
        <p:nvPicPr>
          <p:cNvPr id="14" name="Рисунок 13"/>
          <p:cNvPicPr>
            <a:picLocks noChangeAspect="1"/>
          </p:cNvPicPr>
          <p:nvPr/>
        </p:nvPicPr>
        <p:blipFill rotWithShape="1">
          <a:blip r:embed="rId3" cstate="print">
            <a:extLst>
              <a:ext uri="{28A0092B-C50C-407E-A947-70E740481C1C}">
                <a14:useLocalDpi xmlns:a14="http://schemas.microsoft.com/office/drawing/2010/main" xmlns="" val="0"/>
              </a:ext>
            </a:extLst>
          </a:blip>
          <a:srcRect b="39"/>
          <a:stretch/>
        </p:blipFill>
        <p:spPr>
          <a:xfrm>
            <a:off x="342322" y="1136558"/>
            <a:ext cx="3047326" cy="4195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Прямоугольник 14"/>
          <p:cNvSpPr/>
          <p:nvPr/>
        </p:nvSpPr>
        <p:spPr>
          <a:xfrm>
            <a:off x="3563888" y="1117573"/>
            <a:ext cx="5428155" cy="2769989"/>
          </a:xfrm>
          <a:prstGeom prst="rect">
            <a:avLst/>
          </a:prstGeom>
          <a:noFill/>
        </p:spPr>
        <p:txBody>
          <a:bodyPr wrap="square">
            <a:spAutoFit/>
          </a:bodyPr>
          <a:lstStyle/>
          <a:p>
            <a:pPr algn="just"/>
            <a:endParaRPr lang="ru-RU" sz="2000" dirty="0"/>
          </a:p>
          <a:p>
            <a:pPr algn="ctr"/>
            <a:r>
              <a:rPr lang="ru-RU" sz="2200" b="1" dirty="0">
                <a:solidFill>
                  <a:schemeClr val="accent2">
                    <a:lumMod val="50000"/>
                  </a:schemeClr>
                </a:solidFill>
              </a:rPr>
              <a:t>Памятник Леонардо да Винчи установлен посреди площади Ла Скала в 1872 году. Работа скульптора </a:t>
            </a:r>
            <a:r>
              <a:rPr lang="ru-RU" sz="2200" b="1" dirty="0" err="1">
                <a:solidFill>
                  <a:schemeClr val="accent2">
                    <a:lumMod val="50000"/>
                  </a:schemeClr>
                </a:solidFill>
              </a:rPr>
              <a:t>Пьетро</a:t>
            </a:r>
            <a:r>
              <a:rPr lang="ru-RU" sz="2200" b="1" dirty="0">
                <a:solidFill>
                  <a:schemeClr val="accent2">
                    <a:lumMod val="50000"/>
                  </a:schemeClr>
                </a:solidFill>
              </a:rPr>
              <a:t> </a:t>
            </a:r>
            <a:r>
              <a:rPr lang="ru-RU" sz="2200" b="1" dirty="0" err="1">
                <a:solidFill>
                  <a:schemeClr val="accent2">
                    <a:lumMod val="50000"/>
                  </a:schemeClr>
                </a:solidFill>
              </a:rPr>
              <a:t>Маньи</a:t>
            </a:r>
            <a:r>
              <a:rPr lang="ru-RU" sz="2200" b="1" dirty="0" smtClean="0">
                <a:solidFill>
                  <a:schemeClr val="accent2">
                    <a:lumMod val="50000"/>
                  </a:schemeClr>
                </a:solidFill>
              </a:rPr>
              <a:t>.</a:t>
            </a:r>
            <a:endParaRPr lang="en-US" sz="2200" b="1" dirty="0" smtClean="0">
              <a:solidFill>
                <a:schemeClr val="accent2">
                  <a:lumMod val="50000"/>
                </a:schemeClr>
              </a:solidFill>
            </a:endParaRPr>
          </a:p>
          <a:p>
            <a:pPr algn="ctr"/>
            <a:r>
              <a:rPr lang="ru-RU" sz="2200" b="1" dirty="0" smtClean="0">
                <a:solidFill>
                  <a:schemeClr val="accent2">
                    <a:lumMod val="50000"/>
                  </a:schemeClr>
                </a:solidFill>
              </a:rPr>
              <a:t>Памятник</a:t>
            </a:r>
            <a:r>
              <a:rPr lang="en-US" sz="2200" b="1" dirty="0" smtClean="0">
                <a:solidFill>
                  <a:schemeClr val="accent2">
                    <a:lumMod val="50000"/>
                  </a:schemeClr>
                </a:solidFill>
              </a:rPr>
              <a:t> </a:t>
            </a:r>
            <a:r>
              <a:rPr lang="ru-RU" sz="2200" b="1" dirty="0" smtClean="0">
                <a:solidFill>
                  <a:schemeClr val="accent2">
                    <a:lumMod val="50000"/>
                  </a:schemeClr>
                </a:solidFill>
              </a:rPr>
              <a:t>представляет </a:t>
            </a:r>
            <a:r>
              <a:rPr lang="ru-RU" sz="2200" b="1" dirty="0">
                <a:solidFill>
                  <a:schemeClr val="accent2">
                    <a:lumMod val="50000"/>
                  </a:schemeClr>
                </a:solidFill>
              </a:rPr>
              <a:t>собой постамент, на котором стоит Леонардо да Винчи. Ниже Леонардо да Винчи находятся четверо его учеников.</a:t>
            </a:r>
          </a:p>
        </p:txBody>
      </p:sp>
      <p:sp>
        <p:nvSpPr>
          <p:cNvPr id="16" name="Прямоугольник 15"/>
          <p:cNvSpPr/>
          <p:nvPr/>
        </p:nvSpPr>
        <p:spPr>
          <a:xfrm>
            <a:off x="615242" y="5912212"/>
            <a:ext cx="2501486" cy="646331"/>
          </a:xfrm>
          <a:prstGeom prst="rect">
            <a:avLst/>
          </a:prstGeom>
        </p:spPr>
        <p:txBody>
          <a:bodyPr wrap="square">
            <a:spAutoFit/>
          </a:bodyPr>
          <a:lstStyle/>
          <a:p>
            <a:pPr algn="ctr"/>
            <a:r>
              <a:rPr lang="ru-RU" b="1" dirty="0">
                <a:solidFill>
                  <a:schemeClr val="accent1">
                    <a:lumMod val="50000"/>
                  </a:schemeClr>
                </a:solidFill>
                <a:latin typeface="Comic Sans MS" pitchFamily="66" charset="0"/>
              </a:rPr>
              <a:t>г. Милан, площадь Ла </a:t>
            </a:r>
            <a:r>
              <a:rPr lang="ru-RU" b="1" dirty="0" smtClean="0">
                <a:solidFill>
                  <a:schemeClr val="accent1">
                    <a:lumMod val="50000"/>
                  </a:schemeClr>
                </a:solidFill>
                <a:latin typeface="Comic Sans MS" pitchFamily="66" charset="0"/>
              </a:rPr>
              <a:t>Скала</a:t>
            </a:r>
            <a:endParaRPr lang="ru-RU" b="1" dirty="0">
              <a:solidFill>
                <a:schemeClr val="accent1">
                  <a:lumMod val="50000"/>
                </a:schemeClr>
              </a:solidFill>
              <a:latin typeface="Comic Sans MS" pitchFamily="66" charset="0"/>
            </a:endParaRPr>
          </a:p>
        </p:txBody>
      </p: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xmlns="" val="0"/>
              </a:ext>
            </a:extLst>
          </a:blip>
          <a:srcRect l="-1"/>
          <a:stretch/>
        </p:blipFill>
        <p:spPr>
          <a:xfrm>
            <a:off x="4369753" y="4010187"/>
            <a:ext cx="3816424" cy="2548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a:hlinkClick r:id="rId5" action="ppaction://hlinksldjump"/>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b="100000" l="0" r="99471" t="0"/>
                    </a14:imgEffect>
                  </a14:imgLayer>
                </a14:imgProps>
              </a:ext>
              <a:ext uri="{28A0092B-C50C-407E-A947-70E740481C1C}">
                <a14:useLocalDpi xmlns:a14="http://schemas.microsoft.com/office/drawing/2010/main" xmlns="" val="0"/>
              </a:ext>
            </a:extLst>
          </a:blip>
          <a:stretch>
            <a:fillRect/>
          </a:stretch>
        </p:blipFill>
        <p:spPr>
          <a:xfrm>
            <a:off x="8147898" y="5912212"/>
            <a:ext cx="893181" cy="886092"/>
          </a:xfrm>
          <a:prstGeom prst="rect">
            <a:avLst/>
          </a:prstGeom>
        </p:spPr>
      </p:pic>
    </p:spTree>
    <p:extLst>
      <p:ext uri="{BB962C8B-B14F-4D97-AF65-F5344CB8AC3E}">
        <p14:creationId xmlns:p14="http://schemas.microsoft.com/office/powerpoint/2010/main" xmlns="" val="295113098"/>
      </p:ext>
    </p:extLst>
  </p:cSld>
  <p:clrMapOvr>
    <a:masterClrMapping/>
  </p:clrMapOvr>
  <mc:AlternateContent xmlns:mc="http://schemas.openxmlformats.org/markup-compatibility/2006">
    <mc:Choice xmlns:p14="http://schemas.microsoft.com/office/powerpoint/2010/main" xmlns="" Requires="p14">
      <p:transition p14:dur="2500" spd="slow">
        <p:checker/>
      </p:transition>
    </mc:Choice>
    <mc:Fallback>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Рисунок2.gif"/>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73063" y="207179"/>
            <a:ext cx="295232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b="1" dirty="0" smtClean="0"/>
              <a:t>Картины</a:t>
            </a:r>
            <a:endParaRPr lang="ru-RU" sz="2400" b="1" dirty="0"/>
          </a:p>
        </p:txBody>
      </p:sp>
      <p:sp>
        <p:nvSpPr>
          <p:cNvPr id="7" name="Прямоугольник 6"/>
          <p:cNvSpPr/>
          <p:nvPr/>
        </p:nvSpPr>
        <p:spPr>
          <a:xfrm>
            <a:off x="3073063" y="1556792"/>
            <a:ext cx="5786478" cy="4708981"/>
          </a:xfrm>
          <a:prstGeom prst="rect">
            <a:avLst/>
          </a:prstGeom>
        </p:spPr>
        <p:txBody>
          <a:bodyPr wrap="square">
            <a:spAutoFit/>
          </a:bodyPr>
          <a:lstStyle/>
          <a:p>
            <a:pPr indent="531813" algn="ctr"/>
            <a:r>
              <a:rPr lang="ru-RU" sz="2000" b="1" dirty="0" smtClean="0">
                <a:solidFill>
                  <a:schemeClr val="accent2">
                    <a:lumMod val="50000"/>
                  </a:schemeClr>
                </a:solidFill>
                <a:latin typeface="Comic Sans MS" pitchFamily="66" charset="0"/>
              </a:rPr>
              <a:t>Нашим современникам Леонардо в первую очередь известен как художник. Однако сам да Винчи в разные периоды своей жизни считал себя в первую очередь инженером или учёным. Он отдавал изобразительному искусству не очень много времени и работал достаточно медленно. Поэтому художественное наследие Леонардо количественно не велико, а ряд его работ утрачен или сильно повреждён. Однако его вклад в мировую художественную культуру является исключительно важным даже на фоне той когорты гениев, которую дало Итальянское Возрождение. </a:t>
            </a:r>
            <a:endParaRPr lang="ru-RU" sz="2000" b="1" dirty="0">
              <a:solidFill>
                <a:schemeClr val="accent2">
                  <a:lumMod val="50000"/>
                </a:schemeClr>
              </a:solidFill>
              <a:latin typeface="Comic Sans MS" pitchFamily="66" charset="0"/>
            </a:endParaRPr>
          </a:p>
        </p:txBody>
      </p:sp>
      <p:sp>
        <p:nvSpPr>
          <p:cNvPr id="2" name="Прямоугольник 1"/>
          <p:cNvSpPr/>
          <p:nvPr/>
        </p:nvSpPr>
        <p:spPr>
          <a:xfrm>
            <a:off x="-4580" y="4293096"/>
            <a:ext cx="3096344" cy="1015663"/>
          </a:xfrm>
          <a:prstGeom prst="rect">
            <a:avLst/>
          </a:prstGeom>
        </p:spPr>
        <p:txBody>
          <a:bodyPr wrap="square">
            <a:spAutoFit/>
          </a:bodyPr>
          <a:lstStyle/>
          <a:p>
            <a:pPr algn="ctr"/>
            <a:r>
              <a:rPr lang="ru-RU" sz="2000" b="1" dirty="0" smtClean="0">
                <a:solidFill>
                  <a:schemeClr val="accent1">
                    <a:lumMod val="50000"/>
                  </a:schemeClr>
                </a:solidFill>
                <a:latin typeface="Comic Sans MS" pitchFamily="66" charset="0"/>
              </a:rPr>
              <a:t>«Где </a:t>
            </a:r>
            <a:r>
              <a:rPr lang="ru-RU" sz="2000" b="1" dirty="0">
                <a:solidFill>
                  <a:schemeClr val="accent1">
                    <a:lumMod val="50000"/>
                  </a:schemeClr>
                </a:solidFill>
                <a:latin typeface="Comic Sans MS" pitchFamily="66" charset="0"/>
              </a:rPr>
              <a:t>дух не водит рукой художника, там нет </a:t>
            </a:r>
            <a:r>
              <a:rPr lang="ru-RU" sz="2000" b="1" dirty="0" smtClean="0">
                <a:solidFill>
                  <a:schemeClr val="accent1">
                    <a:lumMod val="50000"/>
                  </a:schemeClr>
                </a:solidFill>
                <a:latin typeface="Comic Sans MS" pitchFamily="66" charset="0"/>
              </a:rPr>
              <a:t>искусства»</a:t>
            </a:r>
            <a:endParaRPr lang="ru-RU" sz="2000" b="1" dirty="0">
              <a:solidFill>
                <a:schemeClr val="accent1">
                  <a:lumMod val="50000"/>
                </a:schemeClr>
              </a:solidFill>
              <a:latin typeface="Comic Sans MS" pitchFamily="66" charset="0"/>
            </a:endParaRPr>
          </a:p>
        </p:txBody>
      </p:sp>
      <p:pic>
        <p:nvPicPr>
          <p:cNvPr id="3" name="Hitman_ Blood Money - Ave Maria (исполняет Робертино Лоретти.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Прямоугольник 4"/>
          <p:cNvSpPr/>
          <p:nvPr/>
        </p:nvSpPr>
        <p:spPr>
          <a:xfrm>
            <a:off x="2286000" y="5877272"/>
            <a:ext cx="4572000" cy="923330"/>
          </a:xfrm>
          <a:prstGeom prst="rect">
            <a:avLst/>
          </a:prstGeom>
        </p:spPr>
        <p:txBody>
          <a:bodyPr>
            <a:spAutoFit/>
          </a:bodyPr>
          <a:lstStyle/>
          <a:p>
            <a:pPr algn="ctr"/>
            <a:r>
              <a:rPr lang="ru-RU" b="1" dirty="0">
                <a:solidFill>
                  <a:schemeClr val="tx2">
                    <a:lumMod val="50000"/>
                  </a:schemeClr>
                </a:solidFill>
                <a:latin typeface="Comic Sans MS" pitchFamily="66" charset="0"/>
              </a:rPr>
              <a:t>Благовещение</a:t>
            </a:r>
          </a:p>
          <a:p>
            <a:pPr algn="ctr"/>
            <a:r>
              <a:rPr lang="ru-RU" b="1" dirty="0">
                <a:solidFill>
                  <a:schemeClr val="tx2">
                    <a:lumMod val="50000"/>
                  </a:schemeClr>
                </a:solidFill>
                <a:latin typeface="Comic Sans MS" pitchFamily="66" charset="0"/>
              </a:rPr>
              <a:t>1472-1475 годы. Галерея Уффици, Флоренция. Высокое Возрождение.</a:t>
            </a:r>
          </a:p>
        </p:txBody>
      </p:sp>
      <p:sp>
        <p:nvSpPr>
          <p:cNvPr id="7" name="Прямоугольник 6"/>
          <p:cNvSpPr/>
          <p:nvPr/>
        </p:nvSpPr>
        <p:spPr>
          <a:xfrm>
            <a:off x="532605" y="188640"/>
            <a:ext cx="8136904" cy="3016210"/>
          </a:xfrm>
          <a:prstGeom prst="rect">
            <a:avLst/>
          </a:prstGeom>
        </p:spPr>
        <p:txBody>
          <a:bodyPr wrap="square">
            <a:spAutoFit/>
          </a:bodyPr>
          <a:lstStyle/>
          <a:p>
            <a:pPr algn="just"/>
            <a:r>
              <a:rPr lang="ru-RU" sz="1900" b="1" dirty="0">
                <a:solidFill>
                  <a:schemeClr val="accent2">
                    <a:lumMod val="50000"/>
                  </a:schemeClr>
                </a:solidFill>
                <a:latin typeface="Comic Sans MS" pitchFamily="66" charset="0"/>
              </a:rPr>
              <a:t>Картина «Благовещение» написана художником Леонардо да Винчи в возрасте чуть более 20 лет. Размер картины 98 x 217 см, дерево, темпера. Картина «Благовещение» — довольно крупная по масштабам 15 века вытянутая по горизонтали композиция, длина которой свыше двух с половиной метров, — изображает деву Марию, сидящую за пюпитром для чтения у входа в здание, о монументальности которого дает представление крупный руст углов и наличников портала. Перед ней коленопреклоненный ангел на усеянной цветами лужайке. </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39683" y="3204851"/>
            <a:ext cx="6728502" cy="264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77288546"/>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548680"/>
            <a:ext cx="3255963" cy="7920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244735" y="4751851"/>
            <a:ext cx="3960440" cy="1200329"/>
          </a:xfrm>
          <a:prstGeom prst="rect">
            <a:avLst/>
          </a:prstGeom>
        </p:spPr>
        <p:txBody>
          <a:bodyPr wrap="square">
            <a:spAutoFit/>
          </a:bodyPr>
          <a:lstStyle/>
          <a:p>
            <a:pPr algn="ctr"/>
            <a:r>
              <a:rPr lang="ru-RU" b="1" dirty="0">
                <a:solidFill>
                  <a:schemeClr val="accent1">
                    <a:lumMod val="50000"/>
                  </a:schemeClr>
                </a:solidFill>
                <a:latin typeface="Comic Sans MS" pitchFamily="66" charset="0"/>
              </a:rPr>
              <a:t>Леонардо да Винчи</a:t>
            </a:r>
          </a:p>
          <a:p>
            <a:pPr algn="ctr"/>
            <a:r>
              <a:rPr lang="ru-RU" b="1" dirty="0">
                <a:solidFill>
                  <a:schemeClr val="accent1">
                    <a:lumMod val="50000"/>
                  </a:schemeClr>
                </a:solidFill>
                <a:latin typeface="Comic Sans MS" pitchFamily="66" charset="0"/>
              </a:rPr>
              <a:t>Портрет госпожи Лизы </a:t>
            </a:r>
            <a:r>
              <a:rPr lang="ru-RU" b="1" dirty="0" err="1">
                <a:solidFill>
                  <a:schemeClr val="accent1">
                    <a:lumMod val="50000"/>
                  </a:schemeClr>
                </a:solidFill>
                <a:latin typeface="Comic Sans MS" pitchFamily="66" charset="0"/>
              </a:rPr>
              <a:t>Джокондо</a:t>
            </a:r>
            <a:endParaRPr lang="ru-RU" b="1" dirty="0">
              <a:solidFill>
                <a:schemeClr val="accent1">
                  <a:lumMod val="50000"/>
                </a:schemeClr>
              </a:solidFill>
              <a:latin typeface="Comic Sans MS" pitchFamily="66" charset="0"/>
            </a:endParaRPr>
          </a:p>
          <a:p>
            <a:pPr algn="ctr"/>
            <a:r>
              <a:rPr lang="ru-RU" b="1" dirty="0" err="1">
                <a:solidFill>
                  <a:schemeClr val="accent1">
                    <a:lumMod val="50000"/>
                  </a:schemeClr>
                </a:solidFill>
                <a:latin typeface="Comic Sans MS" pitchFamily="66" charset="0"/>
              </a:rPr>
              <a:t>Мона</a:t>
            </a:r>
            <a:r>
              <a:rPr lang="ru-RU" b="1" dirty="0">
                <a:solidFill>
                  <a:schemeClr val="accent1">
                    <a:lumMod val="50000"/>
                  </a:schemeClr>
                </a:solidFill>
                <a:latin typeface="Comic Sans MS" pitchFamily="66" charset="0"/>
              </a:rPr>
              <a:t> Лиза, 1503—1519</a:t>
            </a:r>
          </a:p>
        </p:txBody>
      </p:sp>
      <p:sp>
        <p:nvSpPr>
          <p:cNvPr id="3" name="Прямоугольник 2"/>
          <p:cNvSpPr/>
          <p:nvPr/>
        </p:nvSpPr>
        <p:spPr>
          <a:xfrm>
            <a:off x="3396712" y="335845"/>
            <a:ext cx="5780533" cy="6186309"/>
          </a:xfrm>
          <a:prstGeom prst="rect">
            <a:avLst/>
          </a:prstGeom>
        </p:spPr>
        <p:txBody>
          <a:bodyPr wrap="square">
            <a:spAutoFit/>
          </a:bodyPr>
          <a:lstStyle/>
          <a:p>
            <a:pPr indent="269875"/>
            <a:r>
              <a:rPr lang="ru-RU" b="1" dirty="0">
                <a:solidFill>
                  <a:schemeClr val="accent2">
                    <a:lumMod val="50000"/>
                  </a:schemeClr>
                </a:solidFill>
                <a:latin typeface="Comic Sans MS" pitchFamily="66" charset="0"/>
              </a:rPr>
              <a:t>«</a:t>
            </a:r>
            <a:r>
              <a:rPr lang="ru-RU" b="1" dirty="0" err="1" smtClean="0">
                <a:solidFill>
                  <a:schemeClr val="accent2">
                    <a:lumMod val="50000"/>
                  </a:schemeClr>
                </a:solidFill>
                <a:latin typeface="Comic Sans MS" pitchFamily="66" charset="0"/>
              </a:rPr>
              <a:t>Мона</a:t>
            </a:r>
            <a:r>
              <a:rPr lang="ru-RU" b="1" dirty="0" smtClean="0">
                <a:solidFill>
                  <a:schemeClr val="accent2">
                    <a:lumMod val="50000"/>
                  </a:schemeClr>
                </a:solidFill>
                <a:latin typeface="Comic Sans MS" pitchFamily="66" charset="0"/>
              </a:rPr>
              <a:t> Л</a:t>
            </a:r>
            <a:r>
              <a:rPr lang="ru-RU" b="1" dirty="0">
                <a:solidFill>
                  <a:schemeClr val="accent2">
                    <a:lumMod val="50000"/>
                  </a:schemeClr>
                </a:solidFill>
                <a:latin typeface="Comic Sans MS" pitchFamily="66" charset="0"/>
              </a:rPr>
              <a:t>и</a:t>
            </a:r>
            <a:r>
              <a:rPr lang="ru-RU" b="1" dirty="0" smtClean="0">
                <a:solidFill>
                  <a:schemeClr val="accent2">
                    <a:lumMod val="50000"/>
                  </a:schemeClr>
                </a:solidFill>
                <a:latin typeface="Comic Sans MS" pitchFamily="66" charset="0"/>
              </a:rPr>
              <a:t>за</a:t>
            </a:r>
            <a:r>
              <a:rPr lang="ru-RU" b="1" dirty="0">
                <a:solidFill>
                  <a:schemeClr val="accent2">
                    <a:lumMod val="50000"/>
                  </a:schemeClr>
                </a:solidFill>
                <a:latin typeface="Comic Sans MS" pitchFamily="66" charset="0"/>
              </a:rPr>
              <a:t>», она же </a:t>
            </a:r>
            <a:r>
              <a:rPr lang="ru-RU" b="1" dirty="0" smtClean="0">
                <a:solidFill>
                  <a:schemeClr val="accent2">
                    <a:lumMod val="50000"/>
                  </a:schemeClr>
                </a:solidFill>
                <a:latin typeface="Comic Sans MS" pitchFamily="66" charset="0"/>
              </a:rPr>
              <a:t>«Джоконда»  — картина </a:t>
            </a:r>
            <a:r>
              <a:rPr lang="ru-RU" b="1" dirty="0">
                <a:solidFill>
                  <a:schemeClr val="accent2">
                    <a:lumMod val="50000"/>
                  </a:schemeClr>
                </a:solidFill>
                <a:latin typeface="Comic Sans MS" pitchFamily="66" charset="0"/>
              </a:rPr>
              <a:t>Леонардо да Винчи, находящаяся в </a:t>
            </a:r>
            <a:r>
              <a:rPr lang="ru-RU" b="1" dirty="0" smtClean="0">
                <a:solidFill>
                  <a:schemeClr val="accent2">
                    <a:lumMod val="50000"/>
                  </a:schemeClr>
                </a:solidFill>
                <a:latin typeface="Comic Sans MS" pitchFamily="66" charset="0"/>
              </a:rPr>
              <a:t>Лувре  </a:t>
            </a:r>
            <a:r>
              <a:rPr lang="ru-RU" b="1" dirty="0">
                <a:solidFill>
                  <a:schemeClr val="accent2">
                    <a:lumMod val="50000"/>
                  </a:schemeClr>
                </a:solidFill>
                <a:latin typeface="Comic Sans MS" pitchFamily="66" charset="0"/>
              </a:rPr>
              <a:t>одно из самых известных произведений живописи в </a:t>
            </a:r>
            <a:r>
              <a:rPr lang="ru-RU" b="1" dirty="0" smtClean="0">
                <a:solidFill>
                  <a:schemeClr val="accent2">
                    <a:lumMod val="50000"/>
                  </a:schemeClr>
                </a:solidFill>
                <a:latin typeface="Comic Sans MS" pitchFamily="66" charset="0"/>
              </a:rPr>
              <a:t>мире, </a:t>
            </a:r>
            <a:r>
              <a:rPr lang="ru-RU" b="1" dirty="0">
                <a:solidFill>
                  <a:schemeClr val="accent2">
                    <a:lumMod val="50000"/>
                  </a:schemeClr>
                </a:solidFill>
                <a:latin typeface="Comic Sans MS" pitchFamily="66" charset="0"/>
              </a:rPr>
              <a:t>которое, как считается, является портретом Лизы </a:t>
            </a:r>
            <a:r>
              <a:rPr lang="ru-RU" b="1" dirty="0" err="1">
                <a:solidFill>
                  <a:schemeClr val="accent2">
                    <a:lumMod val="50000"/>
                  </a:schemeClr>
                </a:solidFill>
                <a:latin typeface="Comic Sans MS" pitchFamily="66" charset="0"/>
              </a:rPr>
              <a:t>Герардини</a:t>
            </a:r>
            <a:r>
              <a:rPr lang="ru-RU" b="1" dirty="0">
                <a:solidFill>
                  <a:schemeClr val="accent2">
                    <a:lumMod val="50000"/>
                  </a:schemeClr>
                </a:solidFill>
                <a:latin typeface="Comic Sans MS" pitchFamily="66" charset="0"/>
              </a:rPr>
              <a:t>, супруги торговца шёлком из Флоренции Франческо </a:t>
            </a:r>
            <a:r>
              <a:rPr lang="ru-RU" b="1" dirty="0" err="1">
                <a:solidFill>
                  <a:schemeClr val="accent2">
                    <a:lumMod val="50000"/>
                  </a:schemeClr>
                </a:solidFill>
                <a:latin typeface="Comic Sans MS" pitchFamily="66" charset="0"/>
              </a:rPr>
              <a:t>дель</a:t>
            </a:r>
            <a:r>
              <a:rPr lang="ru-RU" b="1" dirty="0">
                <a:solidFill>
                  <a:schemeClr val="accent2">
                    <a:lumMod val="50000"/>
                  </a:schemeClr>
                </a:solidFill>
                <a:latin typeface="Comic Sans MS" pitchFamily="66" charset="0"/>
              </a:rPr>
              <a:t> </a:t>
            </a:r>
            <a:r>
              <a:rPr lang="ru-RU" b="1" dirty="0" err="1">
                <a:solidFill>
                  <a:schemeClr val="accent2">
                    <a:lumMod val="50000"/>
                  </a:schemeClr>
                </a:solidFill>
                <a:latin typeface="Comic Sans MS" pitchFamily="66" charset="0"/>
              </a:rPr>
              <a:t>Джокондо</a:t>
            </a:r>
            <a:r>
              <a:rPr lang="ru-RU" b="1" dirty="0">
                <a:solidFill>
                  <a:schemeClr val="accent2">
                    <a:lumMod val="50000"/>
                  </a:schemeClr>
                </a:solidFill>
                <a:latin typeface="Comic Sans MS" pitchFamily="66" charset="0"/>
              </a:rPr>
              <a:t>, написанным около 1503—1505 года</a:t>
            </a:r>
            <a:r>
              <a:rPr lang="ru-RU" b="1" dirty="0" smtClean="0">
                <a:solidFill>
                  <a:schemeClr val="accent2">
                    <a:lumMod val="50000"/>
                  </a:schemeClr>
                </a:solidFill>
                <a:latin typeface="Comic Sans MS" pitchFamily="66" charset="0"/>
              </a:rPr>
              <a:t>.</a:t>
            </a:r>
          </a:p>
          <a:p>
            <a:pPr indent="269875"/>
            <a:r>
              <a:rPr lang="ru-RU" b="1" dirty="0">
                <a:solidFill>
                  <a:schemeClr val="accent2">
                    <a:lumMod val="50000"/>
                  </a:schemeClr>
                </a:solidFill>
                <a:latin typeface="Comic Sans MS" pitchFamily="66" charset="0"/>
              </a:rPr>
              <a:t>Ещё первые итальянские биографы Леонардо да Винчи писали о месте, которое занимала эта картина в творчестве художника. </a:t>
            </a:r>
            <a:r>
              <a:rPr lang="ru-RU" b="1" dirty="0" smtClean="0">
                <a:solidFill>
                  <a:schemeClr val="accent2">
                    <a:lumMod val="50000"/>
                  </a:schemeClr>
                </a:solidFill>
                <a:latin typeface="Comic Sans MS" pitchFamily="66" charset="0"/>
              </a:rPr>
              <a:t>От </a:t>
            </a:r>
            <a:r>
              <a:rPr lang="ru-RU" b="1" dirty="0">
                <a:solidFill>
                  <a:schemeClr val="accent2">
                    <a:lumMod val="50000"/>
                  </a:schemeClr>
                </a:solidFill>
                <a:latin typeface="Comic Sans MS" pitchFamily="66" charset="0"/>
              </a:rPr>
              <a:t>работы над «</a:t>
            </a:r>
            <a:r>
              <a:rPr lang="ru-RU" b="1" dirty="0" err="1">
                <a:solidFill>
                  <a:schemeClr val="accent2">
                    <a:lumMod val="50000"/>
                  </a:schemeClr>
                </a:solidFill>
                <a:latin typeface="Comic Sans MS" pitchFamily="66" charset="0"/>
              </a:rPr>
              <a:t>Моной</a:t>
            </a:r>
            <a:r>
              <a:rPr lang="ru-RU" b="1" dirty="0">
                <a:solidFill>
                  <a:schemeClr val="accent2">
                    <a:lumMod val="50000"/>
                  </a:schemeClr>
                </a:solidFill>
                <a:latin typeface="Comic Sans MS" pitchFamily="66" charset="0"/>
              </a:rPr>
              <a:t> Лизой» Леонардо не уклонялся — как это было со многими другими заказами, а, наоборот, отдавался ей с какой-то страстью. Ей было посвящено всё время, остававшееся у него от работы над «Битвой при </a:t>
            </a:r>
            <a:r>
              <a:rPr lang="ru-RU" b="1" dirty="0" err="1" smtClean="0">
                <a:solidFill>
                  <a:schemeClr val="accent2">
                    <a:lumMod val="50000"/>
                  </a:schemeClr>
                </a:solidFill>
                <a:latin typeface="Comic Sans MS" pitchFamily="66" charset="0"/>
              </a:rPr>
              <a:t>Ангиари</a:t>
            </a:r>
            <a:r>
              <a:rPr lang="ru-RU" b="1" dirty="0" smtClean="0">
                <a:solidFill>
                  <a:schemeClr val="accent2">
                    <a:lumMod val="50000"/>
                  </a:schemeClr>
                </a:solidFill>
                <a:latin typeface="Comic Sans MS" pitchFamily="66" charset="0"/>
              </a:rPr>
              <a:t>». </a:t>
            </a:r>
            <a:r>
              <a:rPr lang="ru-RU" b="1" dirty="0">
                <a:solidFill>
                  <a:schemeClr val="accent2">
                    <a:lumMod val="50000"/>
                  </a:schemeClr>
                </a:solidFill>
                <a:latin typeface="Comic Sans MS" pitchFamily="66" charset="0"/>
              </a:rPr>
              <a:t>Он потратил на него значительное время и, покидая Италию в зрелом возрасте, увёз с собой во Францию в числе некоторых других избранных картин. Да Винчи испытывал особенную привязанность к этому портрету, а также много размышлял во время процесса его </a:t>
            </a:r>
            <a:r>
              <a:rPr lang="ru-RU" b="1" dirty="0" smtClean="0">
                <a:solidFill>
                  <a:schemeClr val="accent2">
                    <a:lumMod val="50000"/>
                  </a:schemeClr>
                </a:solidFill>
                <a:latin typeface="Comic Sans MS" pitchFamily="66" charset="0"/>
              </a:rPr>
              <a:t>создания.</a:t>
            </a:r>
            <a:endParaRPr lang="ru-RU" b="1" dirty="0">
              <a:solidFill>
                <a:schemeClr val="accent2">
                  <a:lumMod val="50000"/>
                </a:schemeClr>
              </a:solidFill>
              <a:latin typeface="Comic Sans MS" pitchFamily="66" charset="0"/>
            </a:endParaRPr>
          </a:p>
        </p:txBody>
      </p:sp>
    </p:spTree>
    <p:extLst>
      <p:ext uri="{BB962C8B-B14F-4D97-AF65-F5344CB8AC3E}">
        <p14:creationId xmlns:p14="http://schemas.microsoft.com/office/powerpoint/2010/main" xmlns="" val="1452507578"/>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067"/>
            <a:ext cx="9144000"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7993" y="1556792"/>
            <a:ext cx="2327783"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70666" y="1556792"/>
            <a:ext cx="2343884" cy="3762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6679657" y="5517232"/>
            <a:ext cx="2125903" cy="707886"/>
          </a:xfrm>
          <a:prstGeom prst="rect">
            <a:avLst/>
          </a:prstGeom>
        </p:spPr>
        <p:txBody>
          <a:bodyPr wrap="none">
            <a:spAutoFit/>
          </a:bodyPr>
          <a:lstStyle/>
          <a:p>
            <a:pPr algn="ctr"/>
            <a:r>
              <a:rPr lang="ru-RU" sz="2000" b="1" dirty="0">
                <a:solidFill>
                  <a:schemeClr val="accent1">
                    <a:lumMod val="50000"/>
                  </a:schemeClr>
                </a:solidFill>
                <a:latin typeface="Comic Sans MS" pitchFamily="66" charset="0"/>
              </a:rPr>
              <a:t>Мадонна </a:t>
            </a:r>
            <a:r>
              <a:rPr lang="ru-RU" sz="2000" b="1" dirty="0" smtClean="0">
                <a:solidFill>
                  <a:schemeClr val="accent1">
                    <a:lumMod val="50000"/>
                  </a:schemeClr>
                </a:solidFill>
                <a:latin typeface="Comic Sans MS" pitchFamily="66" charset="0"/>
              </a:rPr>
              <a:t>Бенуа</a:t>
            </a:r>
          </a:p>
          <a:p>
            <a:pPr algn="ctr"/>
            <a:r>
              <a:rPr lang="ru-RU" sz="2000" b="1" dirty="0" smtClean="0">
                <a:solidFill>
                  <a:schemeClr val="accent1">
                    <a:lumMod val="50000"/>
                  </a:schemeClr>
                </a:solidFill>
                <a:latin typeface="Comic Sans MS" pitchFamily="66" charset="0"/>
              </a:rPr>
              <a:t> </a:t>
            </a:r>
            <a:r>
              <a:rPr lang="ru-RU" sz="2000" b="1" dirty="0">
                <a:solidFill>
                  <a:schemeClr val="accent1">
                    <a:lumMod val="50000"/>
                  </a:schemeClr>
                </a:solidFill>
                <a:latin typeface="Comic Sans MS" pitchFamily="66" charset="0"/>
              </a:rPr>
              <a:t>1478—1480</a:t>
            </a:r>
          </a:p>
        </p:txBody>
      </p:sp>
      <p:sp>
        <p:nvSpPr>
          <p:cNvPr id="8" name="Прямоугольник 7"/>
          <p:cNvSpPr/>
          <p:nvPr/>
        </p:nvSpPr>
        <p:spPr>
          <a:xfrm>
            <a:off x="104868" y="5517232"/>
            <a:ext cx="2574032" cy="707886"/>
          </a:xfrm>
          <a:prstGeom prst="rect">
            <a:avLst/>
          </a:prstGeom>
        </p:spPr>
        <p:txBody>
          <a:bodyPr wrap="square">
            <a:spAutoFit/>
          </a:bodyPr>
          <a:lstStyle/>
          <a:p>
            <a:pPr algn="ctr"/>
            <a:r>
              <a:rPr lang="ru-RU" sz="2000" b="1" dirty="0">
                <a:solidFill>
                  <a:schemeClr val="accent1">
                    <a:lumMod val="50000"/>
                  </a:schemeClr>
                </a:solidFill>
                <a:latin typeface="Comic Sans MS" pitchFamily="66" charset="0"/>
              </a:rPr>
              <a:t>Мадонна </a:t>
            </a:r>
            <a:r>
              <a:rPr lang="ru-RU" sz="2000" b="1" dirty="0" err="1">
                <a:solidFill>
                  <a:schemeClr val="accent1">
                    <a:lumMod val="50000"/>
                  </a:schemeClr>
                </a:solidFill>
                <a:latin typeface="Comic Sans MS" pitchFamily="66" charset="0"/>
              </a:rPr>
              <a:t>Литта</a:t>
            </a:r>
            <a:endParaRPr lang="ru-RU" sz="2000" b="1" dirty="0">
              <a:solidFill>
                <a:schemeClr val="accent1">
                  <a:lumMod val="50000"/>
                </a:schemeClr>
              </a:solidFill>
              <a:latin typeface="Comic Sans MS" pitchFamily="66" charset="0"/>
            </a:endParaRPr>
          </a:p>
          <a:p>
            <a:pPr algn="ctr"/>
            <a:r>
              <a:rPr lang="ru-RU" sz="2000" b="1" dirty="0">
                <a:solidFill>
                  <a:schemeClr val="accent1">
                    <a:lumMod val="50000"/>
                  </a:schemeClr>
                </a:solidFill>
                <a:latin typeface="Comic Sans MS" pitchFamily="66" charset="0"/>
              </a:rPr>
              <a:t>1490-1491</a:t>
            </a:r>
          </a:p>
        </p:txBody>
      </p:sp>
      <p:sp>
        <p:nvSpPr>
          <p:cNvPr id="9" name="Прямоугольник 8"/>
          <p:cNvSpPr/>
          <p:nvPr/>
        </p:nvSpPr>
        <p:spPr>
          <a:xfrm>
            <a:off x="323528" y="404664"/>
            <a:ext cx="8496944" cy="830997"/>
          </a:xfrm>
          <a:prstGeom prst="rect">
            <a:avLst/>
          </a:prstGeom>
        </p:spPr>
        <p:txBody>
          <a:bodyPr wrap="square">
            <a:spAutoFit/>
          </a:bodyPr>
          <a:lstStyle/>
          <a:p>
            <a:pPr algn="ctr"/>
            <a:r>
              <a:rPr lang="ru-RU" sz="2400" b="1" dirty="0">
                <a:solidFill>
                  <a:schemeClr val="accent1">
                    <a:lumMod val="50000"/>
                  </a:schemeClr>
                </a:solidFill>
                <a:latin typeface="Comic Sans MS" pitchFamily="66" charset="0"/>
              </a:rPr>
              <a:t>«Мадонна с цветком</a:t>
            </a:r>
            <a:r>
              <a:rPr lang="ru-RU" sz="2400" b="1" dirty="0" smtClean="0">
                <a:solidFill>
                  <a:schemeClr val="accent1">
                    <a:lumMod val="50000"/>
                  </a:schemeClr>
                </a:solidFill>
                <a:latin typeface="Comic Sans MS" pitchFamily="66" charset="0"/>
              </a:rPr>
              <a:t>» и </a:t>
            </a:r>
            <a:r>
              <a:rPr lang="ru-RU" sz="2400" b="1" dirty="0">
                <a:solidFill>
                  <a:schemeClr val="accent1">
                    <a:lumMod val="50000"/>
                  </a:schemeClr>
                </a:solidFill>
                <a:latin typeface="Comic Sans MS" pitchFamily="66" charset="0"/>
              </a:rPr>
              <a:t>«Мадонна с младенцем»</a:t>
            </a:r>
          </a:p>
          <a:p>
            <a:pPr algn="ctr"/>
            <a:endParaRPr lang="ru-RU" sz="2400" b="1" dirty="0" smtClean="0">
              <a:solidFill>
                <a:schemeClr val="accent1">
                  <a:lumMod val="50000"/>
                </a:schemeClr>
              </a:solidFill>
              <a:latin typeface="Comic Sans MS" pitchFamily="66" charset="0"/>
            </a:endParaRPr>
          </a:p>
        </p:txBody>
      </p:sp>
      <p:sp>
        <p:nvSpPr>
          <p:cNvPr id="10" name="Прямоугольник 9"/>
          <p:cNvSpPr/>
          <p:nvPr/>
        </p:nvSpPr>
        <p:spPr>
          <a:xfrm>
            <a:off x="2555776" y="1412776"/>
            <a:ext cx="4014890" cy="4708981"/>
          </a:xfrm>
          <a:prstGeom prst="rect">
            <a:avLst/>
          </a:prstGeom>
        </p:spPr>
        <p:txBody>
          <a:bodyPr wrap="square">
            <a:spAutoFit/>
          </a:bodyPr>
          <a:lstStyle/>
          <a:p>
            <a:pPr algn="ctr"/>
            <a:r>
              <a:rPr lang="ru-RU" sz="2000" b="1" dirty="0">
                <a:solidFill>
                  <a:schemeClr val="accent2">
                    <a:lumMod val="50000"/>
                  </a:schemeClr>
                </a:solidFill>
                <a:latin typeface="Comic Sans MS" pitchFamily="66" charset="0"/>
              </a:rPr>
              <a:t>Вновь обратившись к образам мадонны и младенца, мастер, постоянно решавший новые задачи, ставит перед собой уже другую цель. Если в «Мадонне с цветком» он добивался основанной на научном познании мира жизненной достоверности в изображении матери с младенцем, то теперь стремится к еще большей обобщенности и воплощению черт идеально прекрасного человека.</a:t>
            </a:r>
          </a:p>
        </p:txBody>
      </p:sp>
    </p:spTree>
    <p:extLst>
      <p:ext uri="{BB962C8B-B14F-4D97-AF65-F5344CB8AC3E}">
        <p14:creationId xmlns:p14="http://schemas.microsoft.com/office/powerpoint/2010/main" xmlns="" val="1111677396"/>
      </p:ext>
    </p:extLst>
  </p:cSld>
  <p:clrMapOvr>
    <a:masterClrMapping/>
  </p:clrMapOvr>
  <mc:AlternateContent xmlns:mc="http://schemas.openxmlformats.org/markup-compatibility/2006">
    <mc:Choice xmlns:p14="http://schemas.microsoft.com/office/powerpoint/2010/main" xmlns="" Requires="p14">
      <p:transition spd="slow" p14:dur="2000">
        <p14:switch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xmlns="" val="0"/>
              </a:ext>
            </a:extLst>
          </a:blip>
          <a:srcRect b="47"/>
          <a:stretch/>
        </p:blipFill>
        <p:spPr>
          <a:xfrm>
            <a:off x="1403648" y="3284984"/>
            <a:ext cx="6624736" cy="2548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2394012" y="5856657"/>
            <a:ext cx="4572000" cy="923330"/>
          </a:xfrm>
          <a:prstGeom prst="rect">
            <a:avLst/>
          </a:prstGeom>
        </p:spPr>
        <p:txBody>
          <a:bodyPr>
            <a:spAutoFit/>
          </a:bodyPr>
          <a:lstStyle/>
          <a:p>
            <a:pPr algn="ctr"/>
            <a:r>
              <a:rPr lang="ru-RU" b="1" dirty="0" smtClean="0">
                <a:solidFill>
                  <a:schemeClr val="accent1">
                    <a:lumMod val="50000"/>
                  </a:schemeClr>
                </a:solidFill>
                <a:latin typeface="Comic Sans MS" pitchFamily="66" charset="0"/>
              </a:rPr>
              <a:t>Фреска </a:t>
            </a:r>
            <a:r>
              <a:rPr lang="ru-RU" b="1" dirty="0">
                <a:solidFill>
                  <a:schemeClr val="accent1">
                    <a:lumMod val="50000"/>
                  </a:schemeClr>
                </a:solidFill>
                <a:latin typeface="Comic Sans MS" pitchFamily="66" charset="0"/>
              </a:rPr>
              <a:t>работы Леонардо да Винчи, изображающая сцену последнего ужина Христа со своими учениками.</a:t>
            </a:r>
          </a:p>
        </p:txBody>
      </p:sp>
      <p:sp>
        <p:nvSpPr>
          <p:cNvPr id="5" name="Прямоугольник 4"/>
          <p:cNvSpPr/>
          <p:nvPr/>
        </p:nvSpPr>
        <p:spPr>
          <a:xfrm>
            <a:off x="431540" y="116632"/>
            <a:ext cx="8280919" cy="3477875"/>
          </a:xfrm>
          <a:prstGeom prst="rect">
            <a:avLst/>
          </a:prstGeom>
        </p:spPr>
        <p:txBody>
          <a:bodyPr wrap="square">
            <a:spAutoFit/>
          </a:bodyPr>
          <a:lstStyle/>
          <a:p>
            <a:pPr algn="just"/>
            <a:r>
              <a:rPr lang="ru-RU" sz="2000" b="1" dirty="0">
                <a:solidFill>
                  <a:schemeClr val="accent2">
                    <a:lumMod val="50000"/>
                  </a:schemeClr>
                </a:solidFill>
                <a:latin typeface="Comic Sans MS" pitchFamily="66" charset="0"/>
              </a:rPr>
              <a:t>Роспись была заказана Леонардо его патроном, герцогом </a:t>
            </a:r>
            <a:r>
              <a:rPr lang="ru-RU" sz="2000" b="1" dirty="0" err="1">
                <a:solidFill>
                  <a:schemeClr val="accent2">
                    <a:lumMod val="50000"/>
                  </a:schemeClr>
                </a:solidFill>
                <a:latin typeface="Comic Sans MS" pitchFamily="66" charset="0"/>
              </a:rPr>
              <a:t>Лодовико</a:t>
            </a:r>
            <a:r>
              <a:rPr lang="ru-RU" sz="2000" b="1" dirty="0">
                <a:solidFill>
                  <a:schemeClr val="accent2">
                    <a:lumMod val="50000"/>
                  </a:schemeClr>
                </a:solidFill>
                <a:latin typeface="Comic Sans MS" pitchFamily="66" charset="0"/>
              </a:rPr>
              <a:t> </a:t>
            </a:r>
            <a:r>
              <a:rPr lang="ru-RU" sz="2000" b="1" dirty="0" err="1">
                <a:solidFill>
                  <a:schemeClr val="accent2">
                    <a:lumMod val="50000"/>
                  </a:schemeClr>
                </a:solidFill>
                <a:latin typeface="Comic Sans MS" pitchFamily="66" charset="0"/>
              </a:rPr>
              <a:t>Сфорца</a:t>
            </a:r>
            <a:r>
              <a:rPr lang="ru-RU" sz="2000" b="1" dirty="0">
                <a:solidFill>
                  <a:schemeClr val="accent2">
                    <a:lumMod val="50000"/>
                  </a:schemeClr>
                </a:solidFill>
                <a:latin typeface="Comic Sans MS" pitchFamily="66" charset="0"/>
              </a:rPr>
              <a:t> и его супругой </a:t>
            </a:r>
            <a:r>
              <a:rPr lang="ru-RU" sz="2000" b="1" dirty="0" err="1">
                <a:solidFill>
                  <a:schemeClr val="accent2">
                    <a:lumMod val="50000"/>
                  </a:schemeClr>
                </a:solidFill>
                <a:latin typeface="Comic Sans MS" pitchFamily="66" charset="0"/>
              </a:rPr>
              <a:t>Беатриче</a:t>
            </a:r>
            <a:r>
              <a:rPr lang="ru-RU" sz="2000" b="1" dirty="0">
                <a:solidFill>
                  <a:schemeClr val="accent2">
                    <a:lumMod val="50000"/>
                  </a:schemeClr>
                </a:solidFill>
                <a:latin typeface="Comic Sans MS" pitchFamily="66" charset="0"/>
              </a:rPr>
              <a:t> </a:t>
            </a:r>
            <a:r>
              <a:rPr lang="ru-RU" sz="2000" b="1" dirty="0" err="1">
                <a:solidFill>
                  <a:schemeClr val="accent2">
                    <a:lumMod val="50000"/>
                  </a:schemeClr>
                </a:solidFill>
                <a:latin typeface="Comic Sans MS" pitchFamily="66" charset="0"/>
              </a:rPr>
              <a:t>д’Эсте</a:t>
            </a:r>
            <a:r>
              <a:rPr lang="ru-RU" sz="2000" b="1" dirty="0">
                <a:solidFill>
                  <a:schemeClr val="accent2">
                    <a:lumMod val="50000"/>
                  </a:schemeClr>
                </a:solidFill>
                <a:latin typeface="Comic Sans MS" pitchFamily="66" charset="0"/>
              </a:rPr>
              <a:t>. </a:t>
            </a:r>
            <a:r>
              <a:rPr lang="ru-RU" sz="2000" b="1" dirty="0" smtClean="0">
                <a:solidFill>
                  <a:schemeClr val="accent2">
                    <a:lumMod val="50000"/>
                  </a:schemeClr>
                </a:solidFill>
                <a:latin typeface="Comic Sans MS" pitchFamily="66" charset="0"/>
              </a:rPr>
              <a:t>Роспись </a:t>
            </a:r>
            <a:r>
              <a:rPr lang="ru-RU" sz="2000" b="1" dirty="0">
                <a:solidFill>
                  <a:schemeClr val="accent2">
                    <a:lumMod val="50000"/>
                  </a:schemeClr>
                </a:solidFill>
                <a:latin typeface="Comic Sans MS" pitchFamily="66" charset="0"/>
              </a:rPr>
              <a:t>была начата в 1495 году и завершена в 1498 </a:t>
            </a:r>
            <a:r>
              <a:rPr lang="ru-RU" sz="2000" b="1" dirty="0" smtClean="0">
                <a:solidFill>
                  <a:schemeClr val="accent2">
                    <a:lumMod val="50000"/>
                  </a:schemeClr>
                </a:solidFill>
                <a:latin typeface="Comic Sans MS" pitchFamily="66" charset="0"/>
              </a:rPr>
              <a:t>году. Леонардо </a:t>
            </a:r>
            <a:r>
              <a:rPr lang="ru-RU" sz="2000" b="1" dirty="0">
                <a:solidFill>
                  <a:schemeClr val="accent2">
                    <a:lumMod val="50000"/>
                  </a:schemeClr>
                </a:solidFill>
                <a:latin typeface="Comic Sans MS" pitchFamily="66" charset="0"/>
              </a:rPr>
              <a:t>писал «Тайную вечерю» на сухой стене, а не на влажной штукатурке, поэтому роспись не является фреской в истинном значении слова. </a:t>
            </a:r>
            <a:r>
              <a:rPr lang="ru-RU" sz="2000" b="1" dirty="0" smtClean="0">
                <a:solidFill>
                  <a:schemeClr val="accent2">
                    <a:lumMod val="50000"/>
                  </a:schemeClr>
                </a:solidFill>
                <a:latin typeface="Comic Sans MS" pitchFamily="66" charset="0"/>
              </a:rPr>
              <a:t>Из-за </a:t>
            </a:r>
            <a:r>
              <a:rPr lang="ru-RU" sz="2000" b="1" dirty="0">
                <a:solidFill>
                  <a:schemeClr val="accent2">
                    <a:lumMod val="50000"/>
                  </a:schemeClr>
                </a:solidFill>
                <a:latin typeface="Comic Sans MS" pitchFamily="66" charset="0"/>
              </a:rPr>
              <a:t>избранного метода роспись начала разрушаться уже через несколько лет после окончания работы</a:t>
            </a:r>
            <a:r>
              <a:rPr lang="ru-RU" sz="2000" b="1" dirty="0" smtClean="0">
                <a:solidFill>
                  <a:schemeClr val="accent2">
                    <a:lumMod val="50000"/>
                  </a:schemeClr>
                </a:solidFill>
                <a:latin typeface="Comic Sans MS" pitchFamily="66" charset="0"/>
              </a:rPr>
              <a:t>.</a:t>
            </a:r>
          </a:p>
          <a:p>
            <a:pPr algn="just"/>
            <a:r>
              <a:rPr lang="ru-RU" sz="2000" b="1" dirty="0">
                <a:solidFill>
                  <a:schemeClr val="accent2">
                    <a:lumMod val="50000"/>
                  </a:schemeClr>
                </a:solidFill>
                <a:latin typeface="Comic Sans MS" pitchFamily="66" charset="0"/>
              </a:rPr>
              <a:t>Роспись стала вехой в истории Ренессанса: правильно воспроизведенная глубина перспективы изменила направление развития живописи Запада.</a:t>
            </a:r>
            <a:endParaRPr lang="ru-RU" sz="2000" b="1" dirty="0" smtClean="0">
              <a:solidFill>
                <a:schemeClr val="accent2">
                  <a:lumMod val="50000"/>
                </a:schemeClr>
              </a:solidFill>
              <a:latin typeface="Comic Sans MS" pitchFamily="66" charset="0"/>
            </a:endParaRPr>
          </a:p>
          <a:p>
            <a:endParaRPr lang="ru-RU" sz="2000" b="1" dirty="0">
              <a:solidFill>
                <a:schemeClr val="accent2">
                  <a:lumMod val="50000"/>
                </a:schemeClr>
              </a:solidFill>
              <a:latin typeface="Comic Sans MS" pitchFamily="66" charset="0"/>
            </a:endParaRPr>
          </a:p>
        </p:txBody>
      </p:sp>
    </p:spTree>
    <p:extLst>
      <p:ext uri="{BB962C8B-B14F-4D97-AF65-F5344CB8AC3E}">
        <p14:creationId xmlns:p14="http://schemas.microsoft.com/office/powerpoint/2010/main" xmlns="" val="714097847"/>
      </p:ext>
    </p:extLst>
  </p:cSld>
  <p:clrMapOvr>
    <a:masterClrMapping/>
  </p:clrMapOvr>
  <mc:AlternateContent xmlns:mc="http://schemas.openxmlformats.org/markup-compatibility/2006">
    <mc:Choice xmlns:p14="http://schemas.microsoft.com/office/powerpoint/2010/main" xmlns="" Requires="p14">
      <p:transition p14:dur="2000" spd="slow">
        <p14:switch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5009" y="620688"/>
            <a:ext cx="3017675" cy="4417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197654" y="5363494"/>
            <a:ext cx="3155031" cy="461665"/>
          </a:xfrm>
          <a:prstGeom prst="rect">
            <a:avLst/>
          </a:prstGeom>
        </p:spPr>
        <p:txBody>
          <a:bodyPr wrap="none">
            <a:spAutoFit/>
          </a:bodyPr>
          <a:lstStyle/>
          <a:p>
            <a:r>
              <a:rPr lang="ru-RU" sz="2400" b="1" dirty="0">
                <a:solidFill>
                  <a:schemeClr val="accent1">
                    <a:lumMod val="50000"/>
                  </a:schemeClr>
                </a:solidFill>
                <a:latin typeface="Comic Sans MS" pitchFamily="66" charset="0"/>
              </a:rPr>
              <a:t>Портрет музыканта</a:t>
            </a:r>
          </a:p>
        </p:txBody>
      </p:sp>
      <p:sp>
        <p:nvSpPr>
          <p:cNvPr id="8" name="Прямоугольник 7"/>
          <p:cNvSpPr/>
          <p:nvPr/>
        </p:nvSpPr>
        <p:spPr>
          <a:xfrm>
            <a:off x="3707904" y="428178"/>
            <a:ext cx="5040560" cy="6001643"/>
          </a:xfrm>
          <a:prstGeom prst="rect">
            <a:avLst/>
          </a:prstGeom>
        </p:spPr>
        <p:txBody>
          <a:bodyPr wrap="square">
            <a:spAutoFit/>
          </a:bodyPr>
          <a:lstStyle/>
          <a:p>
            <a:pPr algn="ctr"/>
            <a:r>
              <a:rPr lang="ru-RU" sz="2400" b="1" dirty="0">
                <a:solidFill>
                  <a:schemeClr val="accent2">
                    <a:lumMod val="50000"/>
                  </a:schemeClr>
                </a:solidFill>
                <a:latin typeface="Comic Sans MS" pitchFamily="66" charset="0"/>
              </a:rPr>
              <a:t>«Портрет музыканта» (итал. </a:t>
            </a:r>
            <a:r>
              <a:rPr lang="ru-RU" sz="2400" b="1" dirty="0" err="1">
                <a:solidFill>
                  <a:schemeClr val="accent2">
                    <a:lumMod val="50000"/>
                  </a:schemeClr>
                </a:solidFill>
                <a:latin typeface="Comic Sans MS" pitchFamily="66" charset="0"/>
              </a:rPr>
              <a:t>Ritratto</a:t>
            </a:r>
            <a:r>
              <a:rPr lang="ru-RU" sz="2400" b="1" dirty="0">
                <a:solidFill>
                  <a:schemeClr val="accent2">
                    <a:lumMod val="50000"/>
                  </a:schemeClr>
                </a:solidFill>
                <a:latin typeface="Comic Sans MS" pitchFamily="66" charset="0"/>
              </a:rPr>
              <a:t> </a:t>
            </a:r>
            <a:r>
              <a:rPr lang="ru-RU" sz="2400" b="1" dirty="0" err="1">
                <a:solidFill>
                  <a:schemeClr val="accent2">
                    <a:lumMod val="50000"/>
                  </a:schemeClr>
                </a:solidFill>
                <a:latin typeface="Comic Sans MS" pitchFamily="66" charset="0"/>
              </a:rPr>
              <a:t>di</a:t>
            </a:r>
            <a:r>
              <a:rPr lang="ru-RU" sz="2400" b="1" dirty="0">
                <a:solidFill>
                  <a:schemeClr val="accent2">
                    <a:lumMod val="50000"/>
                  </a:schemeClr>
                </a:solidFill>
                <a:latin typeface="Comic Sans MS" pitchFamily="66" charset="0"/>
              </a:rPr>
              <a:t> </a:t>
            </a:r>
            <a:r>
              <a:rPr lang="ru-RU" sz="2400" b="1" dirty="0" err="1">
                <a:solidFill>
                  <a:schemeClr val="accent2">
                    <a:lumMod val="50000"/>
                  </a:schemeClr>
                </a:solidFill>
                <a:latin typeface="Comic Sans MS" pitchFamily="66" charset="0"/>
              </a:rPr>
              <a:t>musico</a:t>
            </a:r>
            <a:r>
              <a:rPr lang="ru-RU" sz="2400" b="1" dirty="0">
                <a:solidFill>
                  <a:schemeClr val="accent2">
                    <a:lumMod val="50000"/>
                  </a:schemeClr>
                </a:solidFill>
                <a:latin typeface="Comic Sans MS" pitchFamily="66" charset="0"/>
              </a:rPr>
              <a:t>) — сильно переписанная в позднейшее время и неоконченная картина кисти великого итальянского художника Леонардо да Винчи, хранящаяся в миланской Пинакотеке </a:t>
            </a:r>
            <a:r>
              <a:rPr lang="ru-RU" sz="2400" b="1" dirty="0" err="1">
                <a:solidFill>
                  <a:schemeClr val="accent2">
                    <a:lumMod val="50000"/>
                  </a:schemeClr>
                </a:solidFill>
                <a:latin typeface="Comic Sans MS" pitchFamily="66" charset="0"/>
              </a:rPr>
              <a:t>Амброзиана</a:t>
            </a:r>
            <a:r>
              <a:rPr lang="ru-RU" sz="2400" b="1" dirty="0">
                <a:solidFill>
                  <a:schemeClr val="accent2">
                    <a:lumMod val="50000"/>
                  </a:schemeClr>
                </a:solidFill>
                <a:latin typeface="Comic Sans MS" pitchFamily="66" charset="0"/>
              </a:rPr>
              <a:t>. Картина начата художником на рубеже 90-х годов XV века.</a:t>
            </a:r>
          </a:p>
          <a:p>
            <a:pPr algn="ctr"/>
            <a:r>
              <a:rPr lang="ru-RU" sz="2400" b="1" dirty="0">
                <a:solidFill>
                  <a:schemeClr val="accent2">
                    <a:lumMod val="50000"/>
                  </a:schemeClr>
                </a:solidFill>
                <a:latin typeface="Comic Sans MS" pitchFamily="66" charset="0"/>
              </a:rPr>
              <a:t>Авторство Леонардо да Винчи оспаривается редко, хотя и существует предположение, что автором портрета яв­ляется не Леонардо, а </a:t>
            </a:r>
            <a:r>
              <a:rPr lang="ru-RU" sz="2400" b="1" dirty="0" err="1">
                <a:solidFill>
                  <a:schemeClr val="accent2">
                    <a:lumMod val="50000"/>
                  </a:schemeClr>
                </a:solidFill>
                <a:latin typeface="Comic Sans MS" pitchFamily="66" charset="0"/>
              </a:rPr>
              <a:t>Антонелло</a:t>
            </a:r>
            <a:r>
              <a:rPr lang="ru-RU" sz="2400" b="1" dirty="0">
                <a:solidFill>
                  <a:schemeClr val="accent2">
                    <a:lumMod val="50000"/>
                  </a:schemeClr>
                </a:solidFill>
                <a:latin typeface="Comic Sans MS" pitchFamily="66" charset="0"/>
              </a:rPr>
              <a:t> да Мессина.</a:t>
            </a:r>
          </a:p>
        </p:txBody>
      </p:sp>
    </p:spTree>
    <p:extLst>
      <p:ext uri="{BB962C8B-B14F-4D97-AF65-F5344CB8AC3E}">
        <p14:creationId xmlns:p14="http://schemas.microsoft.com/office/powerpoint/2010/main" xmlns="" val="1109754849"/>
      </p:ext>
    </p:extLst>
  </p:cSld>
  <p:clrMapOvr>
    <a:masterClrMapping/>
  </p:clrMapOvr>
  <mc:AlternateContent xmlns:mc="http://schemas.openxmlformats.org/markup-compatibility/2006">
    <mc:Choice xmlns:p14="http://schemas.microsoft.com/office/powerpoint/2010/main" xmlns="" Requires="p14">
      <p:transition spd="slow" p14:dur="2000">
        <p14:switch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44524" y="548680"/>
            <a:ext cx="3486110" cy="4762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395536" y="612844"/>
            <a:ext cx="4572000" cy="5632311"/>
          </a:xfrm>
          <a:prstGeom prst="rect">
            <a:avLst/>
          </a:prstGeom>
        </p:spPr>
        <p:txBody>
          <a:bodyPr>
            <a:spAutoFit/>
          </a:bodyPr>
          <a:lstStyle/>
          <a:p>
            <a:pPr algn="just"/>
            <a:r>
              <a:rPr lang="ru-RU" sz="2000" b="1" dirty="0">
                <a:solidFill>
                  <a:schemeClr val="accent2">
                    <a:lumMod val="50000"/>
                  </a:schemeClr>
                </a:solidFill>
              </a:rPr>
              <a:t>«Дама с горностаем» (итал. </a:t>
            </a:r>
            <a:r>
              <a:rPr lang="ru-RU" sz="2000" b="1" dirty="0" err="1">
                <a:solidFill>
                  <a:schemeClr val="accent2">
                    <a:lumMod val="50000"/>
                  </a:schemeClr>
                </a:solidFill>
              </a:rPr>
              <a:t>Dama</a:t>
            </a:r>
            <a:r>
              <a:rPr lang="ru-RU" sz="2000" b="1" dirty="0">
                <a:solidFill>
                  <a:schemeClr val="accent2">
                    <a:lumMod val="50000"/>
                  </a:schemeClr>
                </a:solidFill>
              </a:rPr>
              <a:t> </a:t>
            </a:r>
            <a:r>
              <a:rPr lang="ru-RU" sz="2000" b="1" dirty="0" err="1">
                <a:solidFill>
                  <a:schemeClr val="accent2">
                    <a:lumMod val="50000"/>
                  </a:schemeClr>
                </a:solidFill>
              </a:rPr>
              <a:t>con</a:t>
            </a:r>
            <a:r>
              <a:rPr lang="ru-RU" sz="2000" b="1" dirty="0">
                <a:solidFill>
                  <a:schemeClr val="accent2">
                    <a:lumMod val="50000"/>
                  </a:schemeClr>
                </a:solidFill>
              </a:rPr>
              <a:t> </a:t>
            </a:r>
            <a:r>
              <a:rPr lang="ru-RU" sz="2000" b="1" dirty="0" err="1">
                <a:solidFill>
                  <a:schemeClr val="accent2">
                    <a:lumMod val="50000"/>
                  </a:schemeClr>
                </a:solidFill>
              </a:rPr>
              <a:t>l'ermellino</a:t>
            </a:r>
            <a:r>
              <a:rPr lang="ru-RU" sz="2000" b="1" dirty="0" smtClean="0">
                <a:solidFill>
                  <a:schemeClr val="accent2">
                    <a:lumMod val="50000"/>
                  </a:schemeClr>
                </a:solidFill>
              </a:rPr>
              <a:t>) - </a:t>
            </a:r>
            <a:r>
              <a:rPr lang="ru-RU" sz="2000" b="1" dirty="0">
                <a:solidFill>
                  <a:schemeClr val="accent2">
                    <a:lumMod val="50000"/>
                  </a:schemeClr>
                </a:solidFill>
              </a:rPr>
              <a:t>картина, </a:t>
            </a:r>
            <a:r>
              <a:rPr lang="ru-RU" sz="2000" b="1" dirty="0" smtClean="0">
                <a:solidFill>
                  <a:schemeClr val="accent2">
                    <a:lumMod val="50000"/>
                  </a:schemeClr>
                </a:solidFill>
              </a:rPr>
              <a:t>принадлежащая </a:t>
            </a:r>
            <a:r>
              <a:rPr lang="ru-RU" sz="2000" b="1" dirty="0">
                <a:solidFill>
                  <a:schemeClr val="accent2">
                    <a:lumMod val="50000"/>
                  </a:schemeClr>
                </a:solidFill>
              </a:rPr>
              <a:t>кисти Леонардо да Винчи. По мнению многих исследователей, это портрет </a:t>
            </a:r>
            <a:r>
              <a:rPr lang="ru-RU" sz="2000" b="1" dirty="0" err="1" smtClean="0">
                <a:solidFill>
                  <a:schemeClr val="accent2">
                    <a:lumMod val="50000"/>
                  </a:schemeClr>
                </a:solidFill>
              </a:rPr>
              <a:t>Чечилии</a:t>
            </a:r>
            <a:r>
              <a:rPr lang="ru-RU" sz="2000" b="1" dirty="0" smtClean="0">
                <a:solidFill>
                  <a:schemeClr val="accent2">
                    <a:lumMod val="50000"/>
                  </a:schemeClr>
                </a:solidFill>
              </a:rPr>
              <a:t> </a:t>
            </a:r>
            <a:r>
              <a:rPr lang="ru-RU" sz="2000" b="1" dirty="0" err="1" smtClean="0">
                <a:solidFill>
                  <a:schemeClr val="accent2">
                    <a:lumMod val="50000"/>
                  </a:schemeClr>
                </a:solidFill>
              </a:rPr>
              <a:t>Галлерани</a:t>
            </a:r>
            <a:r>
              <a:rPr lang="ru-RU" sz="2000" b="1" dirty="0" smtClean="0">
                <a:solidFill>
                  <a:schemeClr val="accent2">
                    <a:lumMod val="50000"/>
                  </a:schemeClr>
                </a:solidFill>
              </a:rPr>
              <a:t> — девушки </a:t>
            </a:r>
            <a:r>
              <a:rPr lang="ru-RU" sz="2000" b="1" dirty="0" err="1">
                <a:solidFill>
                  <a:schemeClr val="accent2">
                    <a:lumMod val="50000"/>
                  </a:schemeClr>
                </a:solidFill>
              </a:rPr>
              <a:t>Лодовико</a:t>
            </a:r>
            <a:r>
              <a:rPr lang="ru-RU" sz="2000" b="1" dirty="0">
                <a:solidFill>
                  <a:schemeClr val="accent2">
                    <a:lumMod val="50000"/>
                  </a:schemeClr>
                </a:solidFill>
              </a:rPr>
              <a:t> </a:t>
            </a:r>
            <a:r>
              <a:rPr lang="ru-RU" sz="2000" b="1" dirty="0" err="1">
                <a:solidFill>
                  <a:schemeClr val="accent2">
                    <a:lumMod val="50000"/>
                  </a:schemeClr>
                </a:solidFill>
              </a:rPr>
              <a:t>Сфорца</a:t>
            </a:r>
            <a:r>
              <a:rPr lang="ru-RU" sz="2000" b="1" dirty="0">
                <a:solidFill>
                  <a:schemeClr val="accent2">
                    <a:lumMod val="50000"/>
                  </a:schemeClr>
                </a:solidFill>
              </a:rPr>
              <a:t> по прозванию Иль Моро, герцога миланского, что находит подтверждение в сложной символике </a:t>
            </a:r>
            <a:r>
              <a:rPr lang="ru-RU" sz="2000" b="1" dirty="0" smtClean="0">
                <a:solidFill>
                  <a:schemeClr val="accent2">
                    <a:lumMod val="50000"/>
                  </a:schemeClr>
                </a:solidFill>
              </a:rPr>
              <a:t>картины.</a:t>
            </a:r>
          </a:p>
          <a:p>
            <a:pPr algn="just"/>
            <a:r>
              <a:rPr lang="ru-RU" sz="2000" b="1" dirty="0" smtClean="0">
                <a:solidFill>
                  <a:schemeClr val="accent2">
                    <a:lumMod val="50000"/>
                  </a:schemeClr>
                </a:solidFill>
              </a:rPr>
              <a:t>Картина </a:t>
            </a:r>
            <a:r>
              <a:rPr lang="ru-RU" sz="2000" b="1" dirty="0">
                <a:solidFill>
                  <a:schemeClr val="accent2">
                    <a:lumMod val="50000"/>
                  </a:schemeClr>
                </a:solidFill>
              </a:rPr>
              <a:t>является единственным произведением да Винчи на территории Польши и составляет предмет национальной гордости. </a:t>
            </a:r>
          </a:p>
          <a:p>
            <a:pPr algn="just"/>
            <a:r>
              <a:rPr lang="ru-RU" sz="2000" b="1" dirty="0">
                <a:solidFill>
                  <a:schemeClr val="accent2">
                    <a:lumMod val="50000"/>
                  </a:schemeClr>
                </a:solidFill>
              </a:rPr>
              <a:t>Наряду с «</a:t>
            </a:r>
            <a:r>
              <a:rPr lang="ru-RU" sz="2000" b="1" dirty="0" err="1">
                <a:solidFill>
                  <a:schemeClr val="accent2">
                    <a:lumMod val="50000"/>
                  </a:schemeClr>
                </a:solidFill>
              </a:rPr>
              <a:t>Моной</a:t>
            </a:r>
            <a:r>
              <a:rPr lang="ru-RU" sz="2000" b="1" dirty="0">
                <a:solidFill>
                  <a:schemeClr val="accent2">
                    <a:lumMod val="50000"/>
                  </a:schemeClr>
                </a:solidFill>
              </a:rPr>
              <a:t> Лизой», «Портретом </a:t>
            </a:r>
            <a:r>
              <a:rPr lang="ru-RU" sz="2000" b="1" dirty="0" err="1">
                <a:solidFill>
                  <a:schemeClr val="accent2">
                    <a:lumMod val="50000"/>
                  </a:schemeClr>
                </a:solidFill>
              </a:rPr>
              <a:t>Джиневры</a:t>
            </a:r>
            <a:r>
              <a:rPr lang="ru-RU" sz="2000" b="1" dirty="0">
                <a:solidFill>
                  <a:schemeClr val="accent2">
                    <a:lumMod val="50000"/>
                  </a:schemeClr>
                </a:solidFill>
              </a:rPr>
              <a:t> де Бенчи» и «Прекрасной </a:t>
            </a:r>
            <a:r>
              <a:rPr lang="ru-RU" sz="2000" b="1" dirty="0" err="1">
                <a:solidFill>
                  <a:schemeClr val="accent2">
                    <a:lumMod val="50000"/>
                  </a:schemeClr>
                </a:solidFill>
              </a:rPr>
              <a:t>Ферроньерой</a:t>
            </a:r>
            <a:r>
              <a:rPr lang="ru-RU" sz="2000" b="1" dirty="0">
                <a:solidFill>
                  <a:schemeClr val="accent2">
                    <a:lumMod val="50000"/>
                  </a:schemeClr>
                </a:solidFill>
              </a:rPr>
              <a:t>» полотно принадлежит к числу четырёх женских портретов кисти Леонардо.</a:t>
            </a:r>
          </a:p>
        </p:txBody>
      </p:sp>
      <p:sp>
        <p:nvSpPr>
          <p:cNvPr id="7" name="Прямоугольник 6"/>
          <p:cNvSpPr/>
          <p:nvPr/>
        </p:nvSpPr>
        <p:spPr>
          <a:xfrm>
            <a:off x="5527556" y="5517232"/>
            <a:ext cx="3132589" cy="461665"/>
          </a:xfrm>
          <a:prstGeom prst="rect">
            <a:avLst/>
          </a:prstGeom>
        </p:spPr>
        <p:txBody>
          <a:bodyPr wrap="none">
            <a:spAutoFit/>
          </a:bodyPr>
          <a:lstStyle/>
          <a:p>
            <a:r>
              <a:rPr lang="ru-RU" sz="2400" b="1" dirty="0">
                <a:solidFill>
                  <a:schemeClr val="accent1">
                    <a:lumMod val="50000"/>
                  </a:schemeClr>
                </a:solidFill>
                <a:latin typeface="Comic Sans MS" pitchFamily="66" charset="0"/>
              </a:rPr>
              <a:t>Дама с горностаем</a:t>
            </a:r>
          </a:p>
        </p:txBody>
      </p:sp>
      <p:pic>
        <p:nvPicPr>
          <p:cNvPr id="8" name="Рисунок 7">
            <a:hlinkClick r:id="rId4" action="ppaction://hlinksldjump"/>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0" b="100000" l="0" r="99471"/>
                    </a14:imgEffect>
                  </a14:imgLayer>
                </a14:imgProps>
              </a:ext>
              <a:ext uri="{28A0092B-C50C-407E-A947-70E740481C1C}">
                <a14:useLocalDpi xmlns:a14="http://schemas.microsoft.com/office/drawing/2010/main" xmlns="" val="0"/>
              </a:ext>
            </a:extLst>
          </a:blip>
          <a:stretch>
            <a:fillRect/>
          </a:stretch>
        </p:blipFill>
        <p:spPr>
          <a:xfrm>
            <a:off x="8100392" y="5865082"/>
            <a:ext cx="940688" cy="933222"/>
          </a:xfrm>
          <a:prstGeom prst="rect">
            <a:avLst/>
          </a:prstGeom>
        </p:spPr>
      </p:pic>
    </p:spTree>
    <p:extLst>
      <p:ext uri="{BB962C8B-B14F-4D97-AF65-F5344CB8AC3E}">
        <p14:creationId xmlns:p14="http://schemas.microsoft.com/office/powerpoint/2010/main" xmlns="" val="2707641767"/>
      </p:ext>
    </p:extLst>
  </p:cSld>
  <p:clrMapOvr>
    <a:masterClrMapping/>
  </p:clrMapOvr>
  <mc:AlternateContent xmlns:mc="http://schemas.openxmlformats.org/markup-compatibility/2006">
    <mc:Choice xmlns:p14="http://schemas.microsoft.com/office/powerpoint/2010/main" xmlns="" Requires="p14">
      <p:transition spd="slow" p14:dur="2000">
        <p14:switch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Рисунок2.gif"/>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73063" y="207179"/>
            <a:ext cx="295232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b="1" dirty="0" smtClean="0">
                <a:solidFill>
                  <a:prstClr val="white"/>
                </a:solidFill>
              </a:rPr>
              <a:t>Изобретения</a:t>
            </a:r>
            <a:endParaRPr lang="ru-RU" sz="2400" b="1" dirty="0">
              <a:solidFill>
                <a:prstClr val="white"/>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1857364"/>
            <a:ext cx="2088232"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Прямоугольник 6"/>
          <p:cNvSpPr/>
          <p:nvPr/>
        </p:nvSpPr>
        <p:spPr>
          <a:xfrm>
            <a:off x="3286116" y="1857364"/>
            <a:ext cx="5429288" cy="4154984"/>
          </a:xfrm>
          <a:prstGeom prst="rect">
            <a:avLst/>
          </a:prstGeom>
        </p:spPr>
        <p:txBody>
          <a:bodyPr wrap="square">
            <a:spAutoFit/>
          </a:bodyPr>
          <a:lstStyle/>
          <a:p>
            <a:pPr indent="358775" algn="just"/>
            <a:r>
              <a:rPr lang="ru-RU" sz="2400" b="1" dirty="0" smtClean="0">
                <a:solidFill>
                  <a:schemeClr val="accent2">
                    <a:lumMod val="50000"/>
                  </a:schemeClr>
                </a:solidFill>
                <a:latin typeface="Comic Sans MS" pitchFamily="66" charset="0"/>
              </a:rPr>
              <a:t>Леонардо да Винчи - одна из самых многогранных личностей в истории эпохи итальянского Возрождения. О нем написано очень много, но до сих пор он является самой загадочной фигурой того времени. Он смог прославить себя как великий художник и предсказатель, но больше всего поражают его удивительные изобретения.</a:t>
            </a:r>
          </a:p>
        </p:txBody>
      </p:sp>
      <p:sp>
        <p:nvSpPr>
          <p:cNvPr id="2" name="Прямоугольник 1"/>
          <p:cNvSpPr/>
          <p:nvPr/>
        </p:nvSpPr>
        <p:spPr>
          <a:xfrm>
            <a:off x="-41823" y="4492487"/>
            <a:ext cx="2922596" cy="830997"/>
          </a:xfrm>
          <a:prstGeom prst="rect">
            <a:avLst/>
          </a:prstGeom>
        </p:spPr>
        <p:txBody>
          <a:bodyPr wrap="none">
            <a:spAutoFit/>
          </a:bodyPr>
          <a:lstStyle/>
          <a:p>
            <a:pPr algn="ctr"/>
            <a:r>
              <a:rPr lang="ru-RU" sz="2400" b="1" dirty="0">
                <a:solidFill>
                  <a:schemeClr val="accent1">
                    <a:lumMod val="50000"/>
                  </a:schemeClr>
                </a:solidFill>
                <a:latin typeface="Comic Sans MS" pitchFamily="66" charset="0"/>
              </a:rPr>
              <a:t>"Я хочу </a:t>
            </a:r>
            <a:endParaRPr lang="en-US" sz="2400" b="1" dirty="0" smtClean="0">
              <a:solidFill>
                <a:schemeClr val="accent1">
                  <a:lumMod val="50000"/>
                </a:schemeClr>
              </a:solidFill>
              <a:latin typeface="Comic Sans MS" pitchFamily="66" charset="0"/>
            </a:endParaRPr>
          </a:p>
          <a:p>
            <a:pPr algn="ctr"/>
            <a:r>
              <a:rPr lang="ru-RU" sz="2400" b="1" dirty="0" smtClean="0">
                <a:solidFill>
                  <a:schemeClr val="accent1">
                    <a:lumMod val="50000"/>
                  </a:schemeClr>
                </a:solidFill>
                <a:latin typeface="Comic Sans MS" pitchFamily="66" charset="0"/>
              </a:rPr>
              <a:t>создавать </a:t>
            </a:r>
            <a:r>
              <a:rPr lang="ru-RU" sz="2400" b="1" dirty="0">
                <a:solidFill>
                  <a:schemeClr val="accent1">
                    <a:lumMod val="50000"/>
                  </a:schemeClr>
                </a:solidFill>
                <a:latin typeface="Comic Sans MS" pitchFamily="66" charset="0"/>
              </a:rPr>
              <a:t>чудеса</a:t>
            </a:r>
            <a:r>
              <a:rPr lang="ru-RU" sz="2400" b="1" dirty="0" smtClean="0">
                <a:solidFill>
                  <a:schemeClr val="accent1">
                    <a:lumMod val="50000"/>
                  </a:schemeClr>
                </a:solidFill>
                <a:latin typeface="Comic Sans MS" pitchFamily="66" charset="0"/>
              </a:rPr>
              <a:t>"</a:t>
            </a:r>
            <a:endParaRPr lang="ru-RU" sz="2400" b="1" dirty="0">
              <a:solidFill>
                <a:schemeClr val="accent1">
                  <a:lumMod val="50000"/>
                </a:schemeClr>
              </a:solidFill>
              <a:latin typeface="Comic Sans MS" pitchFamily="66" charset="0"/>
            </a:endParaRPr>
          </a:p>
        </p:txBody>
      </p:sp>
      <p:pic>
        <p:nvPicPr>
          <p:cNvPr id="4" name="Английская Музыка эпохи Возрождения - Greensleeves.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1785777806"/>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1.jpg"/>
          <p:cNvPicPr>
            <a:picLocks noChangeAspect="1"/>
          </p:cNvPicPr>
          <p:nvPr/>
        </p:nvPicPr>
        <p:blipFill>
          <a:blip r:embed="rId2" cstate="print"/>
          <a:stretch>
            <a:fillRect/>
          </a:stretch>
        </p:blipFill>
        <p:spPr>
          <a:xfrm>
            <a:off x="7941" y="0"/>
            <a:ext cx="9136059" cy="6858000"/>
          </a:xfrm>
          <a:prstGeom prst="rect">
            <a:avLst/>
          </a:prstGeom>
        </p:spPr>
      </p:pic>
      <p:sp>
        <p:nvSpPr>
          <p:cNvPr id="8" name="Прямоугольник 7"/>
          <p:cNvSpPr/>
          <p:nvPr/>
        </p:nvSpPr>
        <p:spPr>
          <a:xfrm>
            <a:off x="3857620" y="1500174"/>
            <a:ext cx="5000660" cy="4893647"/>
          </a:xfrm>
          <a:prstGeom prst="rect">
            <a:avLst/>
          </a:prstGeom>
        </p:spPr>
        <p:txBody>
          <a:bodyPr wrap="square">
            <a:spAutoFit/>
          </a:bodyPr>
          <a:lstStyle/>
          <a:p>
            <a:pPr indent="358775" algn="just"/>
            <a:r>
              <a:rPr lang="ru-RU" sz="2400" b="1" dirty="0" smtClean="0">
                <a:solidFill>
                  <a:schemeClr val="accent2">
                    <a:lumMod val="50000"/>
                  </a:schemeClr>
                </a:solidFill>
              </a:rPr>
              <a:t>При детальном изучении теоретических трудов да Винчи, ученые доказали, что «патент» на вертолет, парашют, автомобиль и многие другие изобретения принадлежат именно Леонардо да Винчи. Сделанные да Винчи открытия и изобретения, самых значимых из которых более полусотни, охватывают все области знания, полностью предвосхищая основные направления развития современной науки.</a:t>
            </a:r>
            <a:endParaRPr lang="ru-RU" sz="2400" b="1" dirty="0">
              <a:solidFill>
                <a:schemeClr val="accent2">
                  <a:lumMod val="50000"/>
                </a:schemeClr>
              </a:solidFill>
            </a:endParaRPr>
          </a:p>
        </p:txBody>
      </p:sp>
      <p:pic>
        <p:nvPicPr>
          <p:cNvPr id="9" name="Рисунок 8" descr="genialny-izobretatel-leonardo-da-vinchi_5.jpg"/>
          <p:cNvPicPr>
            <a:picLocks noChangeAspect="1"/>
          </p:cNvPicPr>
          <p:nvPr/>
        </p:nvPicPr>
        <p:blipFill>
          <a:blip r:embed="rId3" cstate="print"/>
          <a:stretch>
            <a:fillRect/>
          </a:stretch>
        </p:blipFill>
        <p:spPr>
          <a:xfrm>
            <a:off x="357158" y="1643050"/>
            <a:ext cx="3111001" cy="4319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Прямоугольник 11"/>
          <p:cNvSpPr/>
          <p:nvPr/>
        </p:nvSpPr>
        <p:spPr>
          <a:xfrm>
            <a:off x="642910" y="428604"/>
            <a:ext cx="4666662" cy="707886"/>
          </a:xfrm>
          <a:prstGeom prst="rect">
            <a:avLst/>
          </a:prstGeom>
        </p:spPr>
        <p:txBody>
          <a:bodyPr wrap="none">
            <a:spAutoFit/>
          </a:bodyPr>
          <a:lstStyle/>
          <a:p>
            <a:r>
              <a:rPr lang="ru-RU" sz="2000" b="1" dirty="0" smtClean="0">
                <a:solidFill>
                  <a:schemeClr val="accent1">
                    <a:lumMod val="50000"/>
                  </a:schemeClr>
                </a:solidFill>
                <a:latin typeface="Comic Sans MS" pitchFamily="66" charset="0"/>
              </a:rPr>
              <a:t>Движение — основа всякой жизни.</a:t>
            </a:r>
          </a:p>
          <a:p>
            <a:r>
              <a:rPr lang="it-IT" sz="2000" i="1" dirty="0" smtClean="0">
                <a:solidFill>
                  <a:schemeClr val="accent1">
                    <a:lumMod val="50000"/>
                  </a:schemeClr>
                </a:solidFill>
                <a:latin typeface="Comic Sans MS" pitchFamily="66" charset="0"/>
              </a:rPr>
              <a:t>Il moto è causa d'ogni vita</a:t>
            </a:r>
            <a:r>
              <a:rPr lang="ru-RU" sz="2000" i="1" dirty="0" smtClean="0">
                <a:solidFill>
                  <a:schemeClr val="accent1">
                    <a:lumMod val="50000"/>
                  </a:schemeClr>
                </a:solidFill>
                <a:latin typeface="Comic Sans MS" pitchFamily="66" charset="0"/>
              </a:rPr>
              <a:t>.</a:t>
            </a:r>
            <a:endParaRPr lang="ru-RU" sz="2000" dirty="0">
              <a:solidFill>
                <a:schemeClr val="accent1">
                  <a:lumMod val="50000"/>
                </a:schemeClr>
              </a:solidFill>
              <a:latin typeface="Comic Sans MS" pitchFamily="66" charset="0"/>
            </a:endParaRPr>
          </a:p>
        </p:txBody>
      </p:sp>
      <p:pic>
        <p:nvPicPr>
          <p:cNvPr id="13" name="Рисунок 12" descr="Рисунок2.png"/>
          <p:cNvPicPr>
            <a:picLocks noChangeAspect="1"/>
          </p:cNvPicPr>
          <p:nvPr/>
        </p:nvPicPr>
        <p:blipFill>
          <a:blip r:embed="rId4" cstate="print"/>
          <a:srcRect b="53"/>
          <a:stretch>
            <a:fillRect/>
          </a:stretch>
        </p:blipFill>
        <p:spPr>
          <a:xfrm>
            <a:off x="5786446" y="142852"/>
            <a:ext cx="1143008" cy="1410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95113098"/>
      </p:ext>
    </p:extLst>
  </p:cSld>
  <p:clrMapOvr>
    <a:masterClrMapping/>
  </p:clrMapOvr>
  <mc:AlternateContent xmlns:mc="http://schemas.openxmlformats.org/markup-compatibility/2006">
    <mc:Choice xmlns:p14="http://schemas.microsoft.com/office/powerpoint/2010/main" xmlns="" Requires="p14">
      <p:transition p14:dur="2000" spd="slow">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1.jpg"/>
          <p:cNvPicPr>
            <a:picLocks noChangeAspect="1"/>
          </p:cNvPicPr>
          <p:nvPr/>
        </p:nvPicPr>
        <p:blipFill>
          <a:blip r:embed="rId2" cstate="print"/>
          <a:stretch>
            <a:fillRect/>
          </a:stretch>
        </p:blipFill>
        <p:spPr>
          <a:xfrm>
            <a:off x="3970" y="0"/>
            <a:ext cx="9136059" cy="6858000"/>
          </a:xfrm>
          <a:prstGeom prst="rect">
            <a:avLst/>
          </a:prstGeom>
        </p:spPr>
      </p:pic>
      <p:pic>
        <p:nvPicPr>
          <p:cNvPr id="13" name="Picture 7" descr="Leonardo da Vinchi 3fly5">
            <a:hlinkClick r:id="" action="ppaction://noaction"/>
          </p:cNvPr>
          <p:cNvPicPr>
            <a:picLocks noChangeAspect="1" noChangeArrowheads="1"/>
          </p:cNvPicPr>
          <p:nvPr/>
        </p:nvPicPr>
        <p:blipFill>
          <a:blip r:embed="rId3" cstate="print"/>
          <a:srcRect/>
          <a:stretch>
            <a:fillRect/>
          </a:stretch>
        </p:blipFill>
        <p:spPr bwMode="auto">
          <a:xfrm>
            <a:off x="6893734" y="700556"/>
            <a:ext cx="1714513" cy="1979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5"/>
          <p:cNvPicPr>
            <a:picLocks noChangeAspect="1" noChangeArrowheads="1"/>
          </p:cNvPicPr>
          <p:nvPr/>
        </p:nvPicPr>
        <p:blipFill>
          <a:blip r:embed="rId4" cstate="print"/>
          <a:srcRect r="47"/>
          <a:stretch>
            <a:fillRect/>
          </a:stretch>
        </p:blipFill>
        <p:spPr bwMode="auto">
          <a:xfrm>
            <a:off x="6993921" y="3643314"/>
            <a:ext cx="1500198" cy="1945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6"/>
          <p:cNvPicPr>
            <a:picLocks noChangeAspect="1" noChangeArrowheads="1"/>
          </p:cNvPicPr>
          <p:nvPr/>
        </p:nvPicPr>
        <p:blipFill>
          <a:blip r:embed="rId5" cstate="print"/>
          <a:srcRect/>
          <a:stretch>
            <a:fillRect/>
          </a:stretch>
        </p:blipFill>
        <p:spPr bwMode="auto">
          <a:xfrm>
            <a:off x="2915816" y="637298"/>
            <a:ext cx="3214709" cy="40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Рисунок2.png"/>
          <p:cNvPicPr>
            <a:picLocks noChangeAspect="1"/>
          </p:cNvPicPr>
          <p:nvPr/>
        </p:nvPicPr>
        <p:blipFill>
          <a:blip r:embed="rId6" cstate="print"/>
          <a:stretch>
            <a:fillRect/>
          </a:stretch>
        </p:blipFill>
        <p:spPr>
          <a:xfrm>
            <a:off x="428596" y="714356"/>
            <a:ext cx="1714512"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hlinkClick r:id="rId7" action="ppaction://hlinksldjump"/>
          </p:cNvPr>
          <p:cNvSpPr txBox="1"/>
          <p:nvPr/>
        </p:nvSpPr>
        <p:spPr>
          <a:xfrm>
            <a:off x="357158" y="2928934"/>
            <a:ext cx="185738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dirty="0" smtClean="0"/>
              <a:t>Биография</a:t>
            </a:r>
            <a:endParaRPr lang="ru-RU" sz="2400" dirty="0"/>
          </a:p>
        </p:txBody>
      </p:sp>
      <p:sp>
        <p:nvSpPr>
          <p:cNvPr id="6" name="TextBox 5">
            <a:hlinkClick r:id="rId8" action="ppaction://hlinksldjump"/>
          </p:cNvPr>
          <p:cNvSpPr txBox="1"/>
          <p:nvPr/>
        </p:nvSpPr>
        <p:spPr>
          <a:xfrm>
            <a:off x="3308724" y="4944142"/>
            <a:ext cx="2428892" cy="578882"/>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800" dirty="0" smtClean="0"/>
              <a:t>Картины</a:t>
            </a:r>
            <a:endParaRPr lang="ru-RU" sz="2800" dirty="0"/>
          </a:p>
        </p:txBody>
      </p:sp>
      <p:sp>
        <p:nvSpPr>
          <p:cNvPr id="7" name="TextBox 6">
            <a:hlinkClick r:id="rId9" action="ppaction://hlinksldjump"/>
          </p:cNvPr>
          <p:cNvSpPr txBox="1"/>
          <p:nvPr/>
        </p:nvSpPr>
        <p:spPr>
          <a:xfrm>
            <a:off x="6643702" y="2857496"/>
            <a:ext cx="221457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dirty="0" smtClean="0"/>
              <a:t>Изобретения</a:t>
            </a:r>
            <a:endParaRPr lang="ru-RU" sz="2400" dirty="0"/>
          </a:p>
        </p:txBody>
      </p:sp>
      <p:sp>
        <p:nvSpPr>
          <p:cNvPr id="8" name="TextBox 7">
            <a:hlinkClick r:id="rId10" action="ppaction://hlinksldjump"/>
          </p:cNvPr>
          <p:cNvSpPr txBox="1"/>
          <p:nvPr/>
        </p:nvSpPr>
        <p:spPr>
          <a:xfrm>
            <a:off x="6893735" y="5794395"/>
            <a:ext cx="1714512"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dirty="0" smtClean="0"/>
              <a:t>Медицина </a:t>
            </a:r>
            <a:endParaRPr lang="ru-RU" sz="2400" dirty="0"/>
          </a:p>
        </p:txBody>
      </p:sp>
      <p:sp>
        <p:nvSpPr>
          <p:cNvPr id="9" name="TextBox 8">
            <a:hlinkClick r:id="rId11" action="ppaction://hlinksldjump"/>
          </p:cNvPr>
          <p:cNvSpPr txBox="1"/>
          <p:nvPr/>
        </p:nvSpPr>
        <p:spPr>
          <a:xfrm>
            <a:off x="500034" y="5794395"/>
            <a:ext cx="1714512"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dirty="0" smtClean="0"/>
              <a:t>Мыслитель</a:t>
            </a:r>
            <a:endParaRPr lang="ru-RU" sz="2400" dirty="0"/>
          </a:p>
        </p:txBody>
      </p:sp>
      <p:pic>
        <p:nvPicPr>
          <p:cNvPr id="14" name="Рисунок 13" descr="Geluk.jpg"/>
          <p:cNvPicPr>
            <a:picLocks noChangeAspect="1"/>
          </p:cNvPicPr>
          <p:nvPr/>
        </p:nvPicPr>
        <p:blipFill>
          <a:blip r:embed="rId12" cstate="print"/>
          <a:stretch>
            <a:fillRect/>
          </a:stretch>
        </p:blipFill>
        <p:spPr>
          <a:xfrm>
            <a:off x="607191" y="3666337"/>
            <a:ext cx="1500198" cy="1945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xmlns="" Requires="p14">
      <p:transition p14:dur="3250" spd="slow">
        <p14:doors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old-paper21.jpg"/>
          <p:cNvPicPr>
            <a:picLocks noChangeAspect="1"/>
          </p:cNvPicPr>
          <p:nvPr/>
        </p:nvPicPr>
        <p:blipFill>
          <a:blip r:embed="rId2" cstate="print"/>
          <a:stretch>
            <a:fillRect/>
          </a:stretch>
        </p:blipFill>
        <p:spPr>
          <a:xfrm>
            <a:off x="0" y="0"/>
            <a:ext cx="9144000" cy="6858000"/>
          </a:xfrm>
          <a:prstGeom prst="rect">
            <a:avLst/>
          </a:prstGeom>
        </p:spPr>
      </p:pic>
      <p:sp>
        <p:nvSpPr>
          <p:cNvPr id="5" name="Прямоугольник 4"/>
          <p:cNvSpPr/>
          <p:nvPr/>
        </p:nvSpPr>
        <p:spPr>
          <a:xfrm>
            <a:off x="785786" y="3714752"/>
            <a:ext cx="7643866" cy="2785378"/>
          </a:xfrm>
          <a:prstGeom prst="rect">
            <a:avLst/>
          </a:prstGeom>
        </p:spPr>
        <p:txBody>
          <a:bodyPr wrap="square">
            <a:spAutoFit/>
          </a:bodyPr>
          <a:lstStyle/>
          <a:p>
            <a:pPr indent="358775" algn="just"/>
            <a:r>
              <a:rPr lang="ru-RU" sz="2500" b="1" dirty="0" smtClean="0">
                <a:solidFill>
                  <a:schemeClr val="accent2">
                    <a:lumMod val="50000"/>
                  </a:schemeClr>
                </a:solidFill>
              </a:rPr>
              <a:t>В те времена люди мечтали летать как птицы. Но Леонардо да Винчи не просто хотел этого, он начал работу над разработкой аппаратов, которые смогли бы поднять человека в небо. Сначала он создал то, что сегодня считается прототипом вертолета. В его эскизах был изображен винт, который мог быть приведен в действие силой четырех человек.</a:t>
            </a:r>
            <a:endParaRPr lang="ru-RU" sz="2500" b="1" dirty="0">
              <a:solidFill>
                <a:schemeClr val="accent2">
                  <a:lumMod val="50000"/>
                </a:schemeClr>
              </a:solidFill>
            </a:endParaRPr>
          </a:p>
        </p:txBody>
      </p:sp>
      <p:pic>
        <p:nvPicPr>
          <p:cNvPr id="6" name="Рисунок 5" descr="genialny-izobretatel-leonardo-da-vinchi_4.jpg"/>
          <p:cNvPicPr>
            <a:picLocks noChangeAspect="1"/>
          </p:cNvPicPr>
          <p:nvPr/>
        </p:nvPicPr>
        <p:blipFill>
          <a:blip r:embed="rId3" cstate="print"/>
          <a:stretch>
            <a:fillRect/>
          </a:stretch>
        </p:blipFill>
        <p:spPr>
          <a:xfrm>
            <a:off x="1857356" y="214290"/>
            <a:ext cx="5460689" cy="335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xmlns="" Requires="p14">
      <p:transition spd="slow" p14:dur="15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old-paper21.jpg"/>
          <p:cNvPicPr>
            <a:picLocks noChangeAspect="1"/>
          </p:cNvPicPr>
          <p:nvPr/>
        </p:nvPicPr>
        <p:blipFill>
          <a:blip r:embed="rId2" cstate="print"/>
          <a:stretch>
            <a:fillRect/>
          </a:stretch>
        </p:blipFill>
        <p:spPr>
          <a:xfrm>
            <a:off x="0" y="0"/>
            <a:ext cx="9144000" cy="6858000"/>
          </a:xfrm>
          <a:prstGeom prst="rect">
            <a:avLst/>
          </a:prstGeom>
        </p:spPr>
      </p:pic>
      <p:pic>
        <p:nvPicPr>
          <p:cNvPr id="4" name="Рисунок 3" descr="genialny-izobretatel-leonardo-da-vinchi_2.jpg"/>
          <p:cNvPicPr>
            <a:picLocks noChangeAspect="1"/>
          </p:cNvPicPr>
          <p:nvPr/>
        </p:nvPicPr>
        <p:blipFill>
          <a:blip r:embed="rId3" cstate="print"/>
          <a:stretch>
            <a:fillRect/>
          </a:stretch>
        </p:blipFill>
        <p:spPr>
          <a:xfrm>
            <a:off x="214282" y="1571612"/>
            <a:ext cx="3643338" cy="2746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4143372" y="857232"/>
            <a:ext cx="4857768" cy="3754874"/>
          </a:xfrm>
          <a:prstGeom prst="rect">
            <a:avLst/>
          </a:prstGeom>
        </p:spPr>
        <p:txBody>
          <a:bodyPr wrap="square">
            <a:spAutoFit/>
          </a:bodyPr>
          <a:lstStyle/>
          <a:p>
            <a:pPr indent="358775" algn="just"/>
            <a:r>
              <a:rPr lang="ru-RU" sz="2000" b="1" dirty="0" smtClean="0">
                <a:solidFill>
                  <a:schemeClr val="accent2">
                    <a:lumMod val="50000"/>
                  </a:schemeClr>
                </a:solidFill>
                <a:latin typeface="Comic Sans MS" pitchFamily="66" charset="0"/>
              </a:rPr>
              <a:t>Вскоре Леонардо да Винчи решил обратиться к проверенному способу полета. Для этого он стал тщательно изучать анатомическое строение стрекозы и её крыльев, а со временем спроектировал большое «крыло стрекозы». Он установил, что длина крыльев для полета человека должна быть не менее 12 метров. Но и эта попытка потерпела крах.</a:t>
            </a:r>
          </a:p>
          <a:p>
            <a:r>
              <a:rPr lang="it-IT" sz="2000" b="1" i="1" dirty="0" smtClean="0">
                <a:solidFill>
                  <a:schemeClr val="accent1">
                    <a:lumMod val="50000"/>
                  </a:schemeClr>
                </a:solidFill>
                <a:latin typeface="Comic Sans MS" pitchFamily="66" charset="0"/>
              </a:rPr>
              <a:t>.</a:t>
            </a:r>
            <a:endParaRPr lang="ru-RU" sz="2000" b="1" dirty="0" smtClean="0">
              <a:solidFill>
                <a:schemeClr val="accent2">
                  <a:lumMod val="50000"/>
                </a:schemeClr>
              </a:solidFill>
              <a:latin typeface="Comic Sans MS" pitchFamily="66" charset="0"/>
            </a:endParaRPr>
          </a:p>
        </p:txBody>
      </p:sp>
      <p:sp>
        <p:nvSpPr>
          <p:cNvPr id="7" name="Прямоугольник 6"/>
          <p:cNvSpPr/>
          <p:nvPr/>
        </p:nvSpPr>
        <p:spPr>
          <a:xfrm>
            <a:off x="428596" y="4643446"/>
            <a:ext cx="8286808" cy="1938992"/>
          </a:xfrm>
          <a:prstGeom prst="rect">
            <a:avLst/>
          </a:prstGeom>
        </p:spPr>
        <p:txBody>
          <a:bodyPr wrap="square">
            <a:spAutoFit/>
          </a:bodyPr>
          <a:lstStyle/>
          <a:p>
            <a:pPr indent="358775"/>
            <a:r>
              <a:rPr lang="ru-RU" sz="2000" b="1" dirty="0" smtClean="0">
                <a:solidFill>
                  <a:schemeClr val="accent2">
                    <a:lumMod val="50000"/>
                  </a:schemeClr>
                </a:solidFill>
                <a:latin typeface="Comic Sans MS" pitchFamily="66" charset="0"/>
              </a:rPr>
              <a:t>После этого. Леонардо да Винчи приступил к разработке другой летательной машины, которая была чем-то похожа на современный парашют. Он прикреплялся к спине человека таким образом, чтобы он мог маневрировать во время полета. Но и этот аппарат не взлетел. Только через несколько сотен лет этот чертеж был преобразован в парашют.</a:t>
            </a:r>
            <a:endParaRPr lang="ru-RU" sz="2000" b="1" dirty="0">
              <a:solidFill>
                <a:schemeClr val="accent2">
                  <a:lumMod val="50000"/>
                </a:schemeClr>
              </a:solidFill>
              <a:latin typeface="Comic Sans MS" pitchFamily="66" charset="0"/>
            </a:endParaRPr>
          </a:p>
        </p:txBody>
      </p:sp>
      <p:sp>
        <p:nvSpPr>
          <p:cNvPr id="12" name="Прямоугольник 11"/>
          <p:cNvSpPr/>
          <p:nvPr/>
        </p:nvSpPr>
        <p:spPr>
          <a:xfrm>
            <a:off x="142844" y="285728"/>
            <a:ext cx="4143404" cy="1200329"/>
          </a:xfrm>
          <a:prstGeom prst="rect">
            <a:avLst/>
          </a:prstGeom>
        </p:spPr>
        <p:txBody>
          <a:bodyPr wrap="square">
            <a:spAutoFit/>
          </a:bodyPr>
          <a:lstStyle/>
          <a:p>
            <a:r>
              <a:rPr lang="ru-RU" b="1" dirty="0" smtClean="0">
                <a:solidFill>
                  <a:schemeClr val="accent1">
                    <a:lumMod val="50000"/>
                  </a:schemeClr>
                </a:solidFill>
                <a:latin typeface="Comic Sans MS" pitchFamily="66" charset="0"/>
              </a:rPr>
              <a:t>Единственным критерием истины является опыт.</a:t>
            </a:r>
          </a:p>
          <a:p>
            <a:r>
              <a:rPr lang="it-IT" i="1" dirty="0" smtClean="0">
                <a:solidFill>
                  <a:schemeClr val="accent1">
                    <a:lumMod val="50000"/>
                  </a:schemeClr>
                </a:solidFill>
                <a:latin typeface="Comic Sans MS" pitchFamily="66" charset="0"/>
              </a:rPr>
              <a:t>La verità sola fu figliola del tempo</a:t>
            </a:r>
            <a:r>
              <a:rPr lang="ru-RU" i="1" dirty="0" smtClean="0">
                <a:solidFill>
                  <a:schemeClr val="accent1">
                    <a:lumMod val="50000"/>
                  </a:schemeClr>
                </a:solidFill>
                <a:latin typeface="Comic Sans MS" pitchFamily="66" charset="0"/>
              </a:rPr>
              <a:t>.</a:t>
            </a:r>
            <a:endParaRPr lang="it-IT" i="1" dirty="0" smtClean="0">
              <a:solidFill>
                <a:schemeClr val="accent1">
                  <a:lumMod val="50000"/>
                </a:schemeClr>
              </a:solidFill>
              <a:latin typeface="Comic Sans MS" pitchFamily="66" charset="0"/>
            </a:endParaRPr>
          </a:p>
          <a:p>
            <a:endParaRPr lang="ru-RU" dirty="0"/>
          </a:p>
        </p:txBody>
      </p:sp>
    </p:spTree>
  </p:cSld>
  <p:clrMapOvr>
    <a:masterClrMapping/>
  </p:clrMapOvr>
  <mc:AlternateContent xmlns:mc="http://schemas.openxmlformats.org/markup-compatibility/2006">
    <mc:Choice xmlns:p14="http://schemas.microsoft.com/office/powerpoint/2010/main" xmlns="" Requires="p14">
      <p:transition spd="slow" p14:dur="15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Прямоугольник 4"/>
          <p:cNvSpPr/>
          <p:nvPr/>
        </p:nvSpPr>
        <p:spPr>
          <a:xfrm>
            <a:off x="210312" y="260647"/>
            <a:ext cx="8723375" cy="2585323"/>
          </a:xfrm>
          <a:prstGeom prst="rect">
            <a:avLst/>
          </a:prstGeom>
        </p:spPr>
        <p:txBody>
          <a:bodyPr wrap="square">
            <a:spAutoFit/>
          </a:bodyPr>
          <a:lstStyle/>
          <a:p>
            <a:pPr indent="269875" algn="just"/>
            <a:r>
              <a:rPr lang="ru-RU" sz="2000" b="1" dirty="0" smtClean="0">
                <a:solidFill>
                  <a:schemeClr val="accent2">
                    <a:lumMod val="50000"/>
                  </a:schemeClr>
                </a:solidFill>
                <a:latin typeface="Comic Sans MS" pitchFamily="66" charset="0"/>
              </a:rPr>
              <a:t>Одно </a:t>
            </a:r>
            <a:r>
              <a:rPr lang="ru-RU" sz="2000" b="1" dirty="0">
                <a:solidFill>
                  <a:schemeClr val="accent2">
                    <a:lumMod val="50000"/>
                  </a:schemeClr>
                </a:solidFill>
                <a:latin typeface="Comic Sans MS" pitchFamily="66" charset="0"/>
              </a:rPr>
              <a:t>из самых известных изобретений Леонардо - </a:t>
            </a:r>
            <a:r>
              <a:rPr lang="ru-RU" sz="2100" b="1" dirty="0">
                <a:solidFill>
                  <a:srgbClr val="0070C0"/>
                </a:solidFill>
                <a:latin typeface="Comic Sans MS" pitchFamily="66" charset="0"/>
              </a:rPr>
              <a:t>деревянный "автомобиль"</a:t>
            </a:r>
            <a:r>
              <a:rPr lang="ru-RU" sz="2000" b="1" dirty="0">
                <a:solidFill>
                  <a:schemeClr val="accent1">
                    <a:lumMod val="50000"/>
                  </a:schemeClr>
                </a:solidFill>
                <a:latin typeface="Comic Sans MS" pitchFamily="66" charset="0"/>
              </a:rPr>
              <a:t>, </a:t>
            </a:r>
            <a:r>
              <a:rPr lang="ru-RU" sz="2000" b="1" dirty="0">
                <a:solidFill>
                  <a:schemeClr val="accent2">
                    <a:lumMod val="50000"/>
                  </a:schemeClr>
                </a:solidFill>
                <a:latin typeface="Comic Sans MS" pitchFamily="66" charset="0"/>
              </a:rPr>
              <a:t>приводимый в движение запасенной энергией двух плоских пружин. Устройство имеет размер примерно 1 х 1 х 1 метр и, как теперь считают, было предназначено для театрализованных представлений. Например, для торжественного выезда на сцену Героя или Символа Природы - без каких-либо веревок и без помощи рабочих сцены. Это должно было производить на зрителей сильное впечатление.</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941404"/>
            <a:ext cx="476250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5014020" y="2970278"/>
            <a:ext cx="3913956" cy="3600986"/>
          </a:xfrm>
          <a:prstGeom prst="rect">
            <a:avLst/>
          </a:prstGeom>
        </p:spPr>
        <p:txBody>
          <a:bodyPr wrap="square">
            <a:spAutoFit/>
          </a:bodyPr>
          <a:lstStyle/>
          <a:p>
            <a:pPr algn="ctr">
              <a:tabLst>
                <a:tab pos="1520825" algn="l"/>
              </a:tabLst>
            </a:pPr>
            <a:r>
              <a:rPr lang="ru-RU" sz="2000" b="1" dirty="0" smtClean="0">
                <a:solidFill>
                  <a:schemeClr val="accent2">
                    <a:lumMod val="50000"/>
                  </a:schemeClr>
                </a:solidFill>
                <a:latin typeface="Comic Sans MS" pitchFamily="66" charset="0"/>
              </a:rPr>
              <a:t>При оцифровке </a:t>
            </a:r>
            <a:r>
              <a:rPr lang="ru-RU" sz="2000" b="1" dirty="0">
                <a:solidFill>
                  <a:schemeClr val="accent2">
                    <a:lumMod val="50000"/>
                  </a:schemeClr>
                </a:solidFill>
                <a:latin typeface="Comic Sans MS" pitchFamily="66" charset="0"/>
              </a:rPr>
              <a:t>"</a:t>
            </a:r>
            <a:r>
              <a:rPr lang="ru-RU" sz="2000" b="1" dirty="0" smtClean="0">
                <a:solidFill>
                  <a:schemeClr val="accent2">
                    <a:lumMod val="50000"/>
                  </a:schemeClr>
                </a:solidFill>
                <a:latin typeface="Comic Sans MS" pitchFamily="66" charset="0"/>
              </a:rPr>
              <a:t>автомобиля</a:t>
            </a:r>
            <a:r>
              <a:rPr lang="ru-RU" sz="2000" b="1" dirty="0">
                <a:solidFill>
                  <a:schemeClr val="accent2">
                    <a:lumMod val="50000"/>
                  </a:schemeClr>
                </a:solidFill>
                <a:latin typeface="Comic Sans MS" pitchFamily="66" charset="0"/>
              </a:rPr>
              <a:t>" был обнаружен придуманный Леонардо </a:t>
            </a:r>
            <a:r>
              <a:rPr lang="ru-RU" sz="2800" b="1" dirty="0">
                <a:solidFill>
                  <a:srgbClr val="0070C0"/>
                </a:solidFill>
                <a:latin typeface="Comic Sans MS" pitchFamily="66" charset="0"/>
              </a:rPr>
              <a:t>тормоз</a:t>
            </a:r>
            <a:r>
              <a:rPr lang="ru-RU" sz="2000" b="1" dirty="0">
                <a:solidFill>
                  <a:schemeClr val="accent2">
                    <a:lumMod val="50000"/>
                  </a:schemeClr>
                </a:solidFill>
                <a:latin typeface="Comic Sans MS" pitchFamily="66" charset="0"/>
              </a:rPr>
              <a:t> - специалисты в области автомобилестроения считают, что изобретение тормоза для </a:t>
            </a:r>
            <a:r>
              <a:rPr lang="ru-RU" sz="2000" b="1" dirty="0" err="1">
                <a:solidFill>
                  <a:schemeClr val="accent2">
                    <a:lumMod val="50000"/>
                  </a:schemeClr>
                </a:solidFill>
                <a:latin typeface="Comic Sans MS" pitchFamily="66" charset="0"/>
              </a:rPr>
              <a:t>автопрогресса</a:t>
            </a:r>
            <a:r>
              <a:rPr lang="ru-RU" sz="2000" b="1" dirty="0">
                <a:solidFill>
                  <a:schemeClr val="accent2">
                    <a:lumMod val="50000"/>
                  </a:schemeClr>
                </a:solidFill>
                <a:latin typeface="Comic Sans MS" pitchFamily="66" charset="0"/>
              </a:rPr>
              <a:t> оказалось едва ли не важнее, чем создание </a:t>
            </a:r>
            <a:r>
              <a:rPr lang="ru-RU" sz="2000" b="1" dirty="0" smtClean="0">
                <a:solidFill>
                  <a:schemeClr val="accent2">
                    <a:lumMod val="50000"/>
                  </a:schemeClr>
                </a:solidFill>
                <a:latin typeface="Comic Sans MS" pitchFamily="66" charset="0"/>
              </a:rPr>
              <a:t>двигателя внутреннего </a:t>
            </a:r>
            <a:r>
              <a:rPr lang="ru-RU" sz="2000" b="1" dirty="0">
                <a:solidFill>
                  <a:schemeClr val="accent2">
                    <a:lumMod val="50000"/>
                  </a:schemeClr>
                </a:solidFill>
                <a:latin typeface="Comic Sans MS" pitchFamily="66" charset="0"/>
              </a:rPr>
              <a:t>сгорания.</a:t>
            </a:r>
          </a:p>
        </p:txBody>
      </p:sp>
    </p:spTree>
    <p:extLst>
      <p:ext uri="{BB962C8B-B14F-4D97-AF65-F5344CB8AC3E}">
        <p14:creationId xmlns:p14="http://schemas.microsoft.com/office/powerpoint/2010/main" xmlns="" val="611684618"/>
      </p:ext>
    </p:extLst>
  </p:cSld>
  <p:clrMapOvr>
    <a:masterClrMapping/>
  </p:clrMapOvr>
  <mc:AlternateContent xmlns:mc="http://schemas.openxmlformats.org/markup-compatibility/2006">
    <mc:Choice xmlns:p14="http://schemas.microsoft.com/office/powerpoint/2010/main" xmlns="" Requires="p14">
      <p:transition spd="slow" p14:dur="15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525" y="0"/>
            <a:ext cx="9144000" cy="6858000"/>
          </a:xfrm>
          <a:prstGeom prst="rect">
            <a:avLst/>
          </a:prstGeom>
        </p:spPr>
      </p:pic>
      <p:sp>
        <p:nvSpPr>
          <p:cNvPr id="2" name="Прямоугольник 1"/>
          <p:cNvSpPr/>
          <p:nvPr/>
        </p:nvSpPr>
        <p:spPr>
          <a:xfrm>
            <a:off x="341007" y="3212976"/>
            <a:ext cx="8424936" cy="3539430"/>
          </a:xfrm>
          <a:prstGeom prst="rect">
            <a:avLst/>
          </a:prstGeom>
        </p:spPr>
        <p:txBody>
          <a:bodyPr wrap="square">
            <a:spAutoFit/>
          </a:bodyPr>
          <a:lstStyle/>
          <a:p>
            <a:pPr indent="355600" algn="just"/>
            <a:r>
              <a:rPr lang="ru-RU" sz="2000" b="1" dirty="0">
                <a:solidFill>
                  <a:schemeClr val="accent2">
                    <a:lumMod val="50000"/>
                  </a:schemeClr>
                </a:solidFill>
                <a:latin typeface="Comic Sans MS" pitchFamily="66" charset="0"/>
              </a:rPr>
              <a:t>Кроме этого, Леонардо увлекался разработками военно-технического оборудования. Одной из по-настоящему гениальных идей была разработка </a:t>
            </a:r>
            <a:r>
              <a:rPr lang="ru-RU" sz="2100" b="1" dirty="0">
                <a:solidFill>
                  <a:srgbClr val="0070C0"/>
                </a:solidFill>
                <a:latin typeface="Comic Sans MS" pitchFamily="66" charset="0"/>
              </a:rPr>
              <a:t>железной колесницы </a:t>
            </a:r>
            <a:r>
              <a:rPr lang="ru-RU" sz="2000" b="1" dirty="0">
                <a:solidFill>
                  <a:schemeClr val="accent2">
                    <a:lumMod val="50000"/>
                  </a:schemeClr>
                </a:solidFill>
                <a:latin typeface="Comic Sans MS" pitchFamily="66" charset="0"/>
              </a:rPr>
              <a:t>в виде перевернутых тарелок вооруженных </a:t>
            </a:r>
            <a:r>
              <a:rPr lang="ru-RU" sz="2000" b="1" dirty="0" smtClean="0">
                <a:solidFill>
                  <a:schemeClr val="accent2">
                    <a:lumMod val="50000"/>
                  </a:schemeClr>
                </a:solidFill>
                <a:latin typeface="Comic Sans MS" pitchFamily="66" charset="0"/>
              </a:rPr>
              <a:t>пушками. Он </a:t>
            </a:r>
            <a:r>
              <a:rPr lang="ru-RU" sz="2000" b="1" dirty="0">
                <a:solidFill>
                  <a:schemeClr val="accent2">
                    <a:lumMod val="50000"/>
                  </a:schemeClr>
                </a:solidFill>
                <a:latin typeface="Comic Sans MS" pitchFamily="66" charset="0"/>
              </a:rPr>
              <a:t>первым предложил устанавливать на бронированных кораблях батареи огнестрельных </a:t>
            </a:r>
            <a:r>
              <a:rPr lang="ru-RU" sz="2000" b="1" dirty="0" smtClean="0">
                <a:solidFill>
                  <a:schemeClr val="accent2">
                    <a:lumMod val="50000"/>
                  </a:schemeClr>
                </a:solidFill>
                <a:latin typeface="Comic Sans MS" pitchFamily="66" charset="0"/>
              </a:rPr>
              <a:t>орудий, </a:t>
            </a:r>
            <a:r>
              <a:rPr lang="ru-RU" sz="2000" b="1" dirty="0">
                <a:solidFill>
                  <a:schemeClr val="accent2">
                    <a:lumMod val="50000"/>
                  </a:schemeClr>
                </a:solidFill>
                <a:latin typeface="Comic Sans MS" pitchFamily="66" charset="0"/>
              </a:rPr>
              <a:t>изобрел </a:t>
            </a:r>
            <a:r>
              <a:rPr lang="ru-RU" sz="2000" b="1" dirty="0">
                <a:solidFill>
                  <a:srgbClr val="0070C0"/>
                </a:solidFill>
                <a:latin typeface="Comic Sans MS" pitchFamily="66" charset="0"/>
              </a:rPr>
              <a:t>вертолет</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велосипед</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планер</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парашют</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танк</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пулемет</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отравляющие газы</a:t>
            </a:r>
            <a:r>
              <a:rPr lang="ru-RU" sz="2000" b="1" dirty="0">
                <a:solidFill>
                  <a:schemeClr val="accent2">
                    <a:lumMod val="50000"/>
                  </a:schemeClr>
                </a:solidFill>
                <a:latin typeface="Comic Sans MS" pitchFamily="66" charset="0"/>
              </a:rPr>
              <a:t>, </a:t>
            </a:r>
            <a:r>
              <a:rPr lang="ru-RU" sz="2000" b="1" dirty="0">
                <a:solidFill>
                  <a:srgbClr val="0070C0"/>
                </a:solidFill>
                <a:latin typeface="Comic Sans MS" pitchFamily="66" charset="0"/>
              </a:rPr>
              <a:t>дымовую завесу </a:t>
            </a:r>
            <a:r>
              <a:rPr lang="ru-RU" sz="2000" b="1" dirty="0">
                <a:solidFill>
                  <a:schemeClr val="accent2">
                    <a:lumMod val="50000"/>
                  </a:schemeClr>
                </a:solidFill>
                <a:latin typeface="Comic Sans MS" pitchFamily="66" charset="0"/>
              </a:rPr>
              <a:t>для войск, </a:t>
            </a:r>
            <a:r>
              <a:rPr lang="ru-RU" sz="2000" b="1" dirty="0">
                <a:solidFill>
                  <a:srgbClr val="0070C0"/>
                </a:solidFill>
                <a:latin typeface="Comic Sans MS" pitchFamily="66" charset="0"/>
              </a:rPr>
              <a:t>увеличительное стекло </a:t>
            </a:r>
            <a:r>
              <a:rPr lang="ru-RU" sz="2000" b="1" dirty="0">
                <a:solidFill>
                  <a:schemeClr val="accent2">
                    <a:lumMod val="50000"/>
                  </a:schemeClr>
                </a:solidFill>
                <a:latin typeface="Comic Sans MS" pitchFamily="66" charset="0"/>
              </a:rPr>
              <a:t>(за 100 лет до Галилея!). Да Винчи изобрел текстильные машины, </a:t>
            </a:r>
            <a:r>
              <a:rPr lang="ru-RU" sz="2000" b="1" dirty="0" smtClean="0">
                <a:solidFill>
                  <a:schemeClr val="accent2">
                    <a:lumMod val="50000"/>
                  </a:schemeClr>
                </a:solidFill>
                <a:latin typeface="Comic Sans MS" pitchFamily="66" charset="0"/>
              </a:rPr>
              <a:t>мощные </a:t>
            </a:r>
            <a:r>
              <a:rPr lang="ru-RU" sz="2000" b="1" dirty="0">
                <a:solidFill>
                  <a:schemeClr val="accent2">
                    <a:lumMod val="50000"/>
                  </a:schemeClr>
                </a:solidFill>
                <a:latin typeface="Comic Sans MS" pitchFamily="66" charset="0"/>
              </a:rPr>
              <a:t>подъемные краны, системы осушения болот посредством труб, арочные мосты</a:t>
            </a:r>
            <a:r>
              <a:rPr lang="ru-RU" sz="2000" b="1" dirty="0" smtClean="0">
                <a:solidFill>
                  <a:schemeClr val="accent2">
                    <a:lumMod val="50000"/>
                  </a:schemeClr>
                </a:solidFill>
                <a:latin typeface="Comic Sans MS" pitchFamily="66" charset="0"/>
              </a:rPr>
              <a:t>.</a:t>
            </a:r>
            <a:endParaRPr lang="ru-RU" sz="2000" b="1" dirty="0">
              <a:solidFill>
                <a:schemeClr val="accent2">
                  <a:lumMod val="50000"/>
                </a:schemeClr>
              </a:solidFill>
              <a:latin typeface="Comic Sans MS" pitchFamily="66"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81167" y="199012"/>
            <a:ext cx="5544616"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859782083"/>
      </p:ext>
    </p:extLst>
  </p:cSld>
  <p:clrMapOvr>
    <a:masterClrMapping/>
  </p:clrMapOvr>
  <mc:AlternateContent xmlns:mc="http://schemas.openxmlformats.org/markup-compatibility/2006">
    <mc:Choice xmlns:p14="http://schemas.microsoft.com/office/powerpoint/2010/main" xmlns="" Requires="p14">
      <p:transition spd="slow" p14:dur="15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70" y="0"/>
            <a:ext cx="9136059" cy="6858000"/>
          </a:xfrm>
          <a:prstGeom prst="rect">
            <a:avLst/>
          </a:prstGeom>
        </p:spPr>
      </p:pic>
      <p:sp>
        <p:nvSpPr>
          <p:cNvPr id="6" name="Прямоугольник 5"/>
          <p:cNvSpPr/>
          <p:nvPr/>
        </p:nvSpPr>
        <p:spPr>
          <a:xfrm>
            <a:off x="3506366" y="404664"/>
            <a:ext cx="5386114" cy="5632311"/>
          </a:xfrm>
          <a:prstGeom prst="rect">
            <a:avLst/>
          </a:prstGeom>
        </p:spPr>
        <p:txBody>
          <a:bodyPr wrap="square">
            <a:spAutoFit/>
          </a:bodyPr>
          <a:lstStyle/>
          <a:p>
            <a:pPr indent="269875" algn="just"/>
            <a:r>
              <a:rPr lang="ru-RU" sz="2000" b="1" dirty="0">
                <a:solidFill>
                  <a:schemeClr val="accent2">
                    <a:lumMod val="50000"/>
                  </a:schemeClr>
                </a:solidFill>
                <a:latin typeface="Comic Sans MS" pitchFamily="66" charset="0"/>
              </a:rPr>
              <a:t>Леонардо да Винчи - гений, чьи </a:t>
            </a:r>
            <a:r>
              <a:rPr lang="ru-RU" sz="2000" b="1" dirty="0" smtClean="0">
                <a:solidFill>
                  <a:schemeClr val="accent2">
                    <a:lumMod val="50000"/>
                  </a:schemeClr>
                </a:solidFill>
                <a:latin typeface="Comic Sans MS" pitchFamily="66" charset="0"/>
              </a:rPr>
              <a:t>изобретения, безраздельно </a:t>
            </a:r>
            <a:r>
              <a:rPr lang="ru-RU" sz="2000" b="1" dirty="0">
                <a:solidFill>
                  <a:schemeClr val="accent2">
                    <a:lumMod val="50000"/>
                  </a:schemeClr>
                </a:solidFill>
                <a:latin typeface="Comic Sans MS" pitchFamily="66" charset="0"/>
              </a:rPr>
              <a:t>принадлежат как прошлому, настоящему, так и будущему человечества. Он жил, опережая время, и если хотя бы малая часть того, что он изобрел, была воплощена в жизнь, то история Европы, а возможно и мира, была бы другой: уже в 15 веке мы разъезжали бы на автомобилях и пересекали бы моря на подводных лодках.</a:t>
            </a:r>
          </a:p>
          <a:p>
            <a:pPr indent="269875" algn="just"/>
            <a:r>
              <a:rPr lang="ru-RU" sz="2000" b="1" dirty="0" smtClean="0">
                <a:solidFill>
                  <a:schemeClr val="accent2">
                    <a:lumMod val="50000"/>
                  </a:schemeClr>
                </a:solidFill>
                <a:latin typeface="Comic Sans MS" pitchFamily="66" charset="0"/>
              </a:rPr>
              <a:t>Леонардо </a:t>
            </a:r>
            <a:r>
              <a:rPr lang="ru-RU" sz="2000" b="1" dirty="0">
                <a:solidFill>
                  <a:schemeClr val="accent2">
                    <a:lumMod val="50000"/>
                  </a:schemeClr>
                </a:solidFill>
                <a:latin typeface="Comic Sans MS" pitchFamily="66" charset="0"/>
              </a:rPr>
              <a:t>да Винчи обогатил проницательными наблюдениями и догадками почти все области знания. Но как удивился бы гений, узнай он, что многочисленные его изобретения используются даже спустя века после его рождения.</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962" y="836712"/>
            <a:ext cx="3207175" cy="7718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Прямоугольник 6"/>
          <p:cNvSpPr/>
          <p:nvPr/>
        </p:nvSpPr>
        <p:spPr>
          <a:xfrm>
            <a:off x="230078" y="5229200"/>
            <a:ext cx="3106941" cy="400110"/>
          </a:xfrm>
          <a:prstGeom prst="rect">
            <a:avLst/>
          </a:prstGeom>
        </p:spPr>
        <p:txBody>
          <a:bodyPr wrap="none">
            <a:spAutoFit/>
          </a:bodyPr>
          <a:lstStyle/>
          <a:p>
            <a:pPr algn="ctr"/>
            <a:r>
              <a:rPr lang="ru-RU" sz="2000" b="1" dirty="0" smtClean="0">
                <a:solidFill>
                  <a:schemeClr val="accent1">
                    <a:lumMod val="50000"/>
                  </a:schemeClr>
                </a:solidFill>
                <a:latin typeface="Comic Sans MS" pitchFamily="66" charset="0"/>
              </a:rPr>
              <a:t>«Слава </a:t>
            </a:r>
            <a:r>
              <a:rPr lang="ru-RU" sz="2000" b="1" dirty="0">
                <a:solidFill>
                  <a:schemeClr val="accent1">
                    <a:lumMod val="50000"/>
                  </a:schemeClr>
                </a:solidFill>
                <a:latin typeface="Comic Sans MS" pitchFamily="66" charset="0"/>
              </a:rPr>
              <a:t>в руках </a:t>
            </a:r>
            <a:r>
              <a:rPr lang="ru-RU" sz="2000" b="1" dirty="0" smtClean="0">
                <a:solidFill>
                  <a:schemeClr val="accent1">
                    <a:lumMod val="50000"/>
                  </a:schemeClr>
                </a:solidFill>
                <a:latin typeface="Comic Sans MS" pitchFamily="66" charset="0"/>
              </a:rPr>
              <a:t>труда»</a:t>
            </a:r>
            <a:endParaRPr lang="ru-RU" sz="2000" b="1" dirty="0">
              <a:solidFill>
                <a:schemeClr val="accent1">
                  <a:lumMod val="50000"/>
                </a:schemeClr>
              </a:solidFill>
              <a:latin typeface="Comic Sans MS" pitchFamily="66" charset="0"/>
            </a:endParaRPr>
          </a:p>
        </p:txBody>
      </p:sp>
      <p:pic>
        <p:nvPicPr>
          <p:cNvPr id="8" name="Рисунок 7">
            <a:hlinkClick r:id="rId4" action="ppaction://hlinksldjump"/>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0" b="100000" l="0" r="99471"/>
                    </a14:imgEffect>
                  </a14:imgLayer>
                </a14:imgProps>
              </a:ext>
              <a:ext uri="{28A0092B-C50C-407E-A947-70E740481C1C}">
                <a14:useLocalDpi xmlns:a14="http://schemas.microsoft.com/office/drawing/2010/main" xmlns="" val="0"/>
              </a:ext>
            </a:extLst>
          </a:blip>
          <a:stretch>
            <a:fillRect/>
          </a:stretch>
        </p:blipFill>
        <p:spPr>
          <a:xfrm>
            <a:off x="7884368" y="5650772"/>
            <a:ext cx="1156712" cy="1147532"/>
          </a:xfrm>
          <a:prstGeom prst="rect">
            <a:avLst/>
          </a:prstGeom>
        </p:spPr>
      </p:pic>
    </p:spTree>
    <p:extLst>
      <p:ext uri="{BB962C8B-B14F-4D97-AF65-F5344CB8AC3E}">
        <p14:creationId xmlns:p14="http://schemas.microsoft.com/office/powerpoint/2010/main" xmlns="" val="1411577207"/>
      </p:ext>
    </p:extLst>
  </p:cSld>
  <p:clrMapOvr>
    <a:masterClrMapping/>
  </p:clrMapOvr>
  <mc:AlternateContent xmlns:mc="http://schemas.openxmlformats.org/markup-compatibility/2006">
    <mc:Choice xmlns:p14="http://schemas.microsoft.com/office/powerpoint/2010/main" xmlns="" Requires="p14">
      <p:transition spd="slow" p14:dur="15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Рисунок2.gif"/>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73063" y="207179"/>
            <a:ext cx="295232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b="1" dirty="0" smtClean="0">
                <a:solidFill>
                  <a:prstClr val="white"/>
                </a:solidFill>
              </a:rPr>
              <a:t>Медицина</a:t>
            </a:r>
            <a:endParaRPr lang="ru-RU" sz="2400" b="1" dirty="0">
              <a:solidFill>
                <a:prstClr val="white"/>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504" y="1700808"/>
            <a:ext cx="2376264" cy="5494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3057994" y="1412776"/>
            <a:ext cx="5616624" cy="4832092"/>
          </a:xfrm>
          <a:prstGeom prst="rect">
            <a:avLst/>
          </a:prstGeom>
        </p:spPr>
        <p:txBody>
          <a:bodyPr wrap="square">
            <a:spAutoFit/>
          </a:bodyPr>
          <a:lstStyle/>
          <a:p>
            <a:pPr indent="269875" algn="just"/>
            <a:r>
              <a:rPr lang="ru-RU" sz="2200" b="1" dirty="0">
                <a:solidFill>
                  <a:schemeClr val="accent2">
                    <a:lumMod val="50000"/>
                  </a:schemeClr>
                </a:solidFill>
                <a:latin typeface="Comic Sans MS" pitchFamily="66" charset="0"/>
              </a:rPr>
              <a:t>В течение своей жизни Леонардо да Винчи сделал тысячи заметок и рисунков, посвященных анатомии, однако не опубликовал своих работ. Делая вскрытие тел людей и животных, он точно передавал строение скелета и внутренних органов, включая мелкие детали. По мнению профессора клинической анатомии Питера </a:t>
            </a:r>
            <a:r>
              <a:rPr lang="ru-RU" sz="2200" b="1" dirty="0" err="1">
                <a:solidFill>
                  <a:schemeClr val="accent2">
                    <a:lumMod val="50000"/>
                  </a:schemeClr>
                </a:solidFill>
                <a:latin typeface="Comic Sans MS" pitchFamily="66" charset="0"/>
              </a:rPr>
              <a:t>Абрамса</a:t>
            </a:r>
            <a:r>
              <a:rPr lang="ru-RU" sz="2200" b="1" dirty="0">
                <a:solidFill>
                  <a:schemeClr val="accent2">
                    <a:lumMod val="50000"/>
                  </a:schemeClr>
                </a:solidFill>
                <a:latin typeface="Comic Sans MS" pitchFamily="66" charset="0"/>
              </a:rPr>
              <a:t>, научная работа да Винчи обогнала свое время на 300 лет и во многом превосходила знаменитую «Анатомию Грея</a:t>
            </a:r>
            <a:r>
              <a:rPr lang="ru-RU" sz="2200" b="1" dirty="0" smtClean="0">
                <a:solidFill>
                  <a:schemeClr val="accent2">
                    <a:lumMod val="50000"/>
                  </a:schemeClr>
                </a:solidFill>
                <a:latin typeface="Comic Sans MS" pitchFamily="66" charset="0"/>
              </a:rPr>
              <a:t>».</a:t>
            </a:r>
            <a:endParaRPr lang="ru-RU" sz="2200" b="1" dirty="0">
              <a:solidFill>
                <a:schemeClr val="accent2">
                  <a:lumMod val="50000"/>
                </a:schemeClr>
              </a:solidFill>
              <a:latin typeface="Comic Sans MS" pitchFamily="66" charset="0"/>
            </a:endParaRPr>
          </a:p>
        </p:txBody>
      </p:sp>
      <p:sp>
        <p:nvSpPr>
          <p:cNvPr id="4" name="Прямоугольник 3"/>
          <p:cNvSpPr/>
          <p:nvPr/>
        </p:nvSpPr>
        <p:spPr>
          <a:xfrm>
            <a:off x="-468560" y="4863197"/>
            <a:ext cx="3870176" cy="923330"/>
          </a:xfrm>
          <a:prstGeom prst="rect">
            <a:avLst/>
          </a:prstGeom>
        </p:spPr>
        <p:txBody>
          <a:bodyPr wrap="square">
            <a:spAutoFit/>
          </a:bodyPr>
          <a:lstStyle/>
          <a:p>
            <a:pPr algn="ctr"/>
            <a:r>
              <a:rPr lang="ru-RU" b="1" dirty="0" smtClean="0">
                <a:solidFill>
                  <a:schemeClr val="accent1">
                    <a:lumMod val="50000"/>
                  </a:schemeClr>
                </a:solidFill>
                <a:latin typeface="Comic Sans MS" pitchFamily="66" charset="0"/>
              </a:rPr>
              <a:t>«Любое </a:t>
            </a:r>
            <a:r>
              <a:rPr lang="ru-RU" b="1" dirty="0">
                <a:solidFill>
                  <a:schemeClr val="accent1">
                    <a:lumMod val="50000"/>
                  </a:schemeClr>
                </a:solidFill>
                <a:latin typeface="Comic Sans MS" pitchFamily="66" charset="0"/>
              </a:rPr>
              <a:t>препятствие преодолевается </a:t>
            </a:r>
            <a:r>
              <a:rPr lang="ru-RU" b="1" dirty="0" smtClean="0">
                <a:solidFill>
                  <a:schemeClr val="accent1">
                    <a:lumMod val="50000"/>
                  </a:schemeClr>
                </a:solidFill>
                <a:latin typeface="Comic Sans MS" pitchFamily="66" charset="0"/>
              </a:rPr>
              <a:t>настойчивостью»</a:t>
            </a:r>
            <a:endParaRPr lang="ru-RU" b="1" dirty="0">
              <a:solidFill>
                <a:schemeClr val="accent1">
                  <a:lumMod val="50000"/>
                </a:schemeClr>
              </a:solidFill>
              <a:latin typeface="Comic Sans MS" pitchFamily="66" charset="0"/>
            </a:endParaRPr>
          </a:p>
        </p:txBody>
      </p:sp>
      <p:pic>
        <p:nvPicPr>
          <p:cNvPr id="2" name="Английская Музыка эпохи Возрождения - Greensleeves.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3968232269"/>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86" y="0"/>
            <a:ext cx="9144000" cy="6858000"/>
          </a:xfrm>
          <a:prstGeom prst="rect">
            <a:avLst/>
          </a:prstGeom>
        </p:spPr>
      </p:pic>
      <p:sp>
        <p:nvSpPr>
          <p:cNvPr id="5" name="Прямоугольник 4"/>
          <p:cNvSpPr/>
          <p:nvPr/>
        </p:nvSpPr>
        <p:spPr>
          <a:xfrm>
            <a:off x="107504" y="620688"/>
            <a:ext cx="5184576" cy="5324535"/>
          </a:xfrm>
          <a:prstGeom prst="rect">
            <a:avLst/>
          </a:prstGeom>
        </p:spPr>
        <p:txBody>
          <a:bodyPr wrap="square">
            <a:spAutoFit/>
          </a:bodyPr>
          <a:lstStyle/>
          <a:p>
            <a:pPr indent="269875" algn="just"/>
            <a:r>
              <a:rPr lang="ru-RU" sz="2000" b="1" dirty="0">
                <a:solidFill>
                  <a:schemeClr val="accent2">
                    <a:lumMod val="50000"/>
                  </a:schemeClr>
                </a:solidFill>
                <a:latin typeface="Comic Sans MS" pitchFamily="66" charset="0"/>
              </a:rPr>
              <a:t>К этому периоду жизни Леонардо относятся одни из первых схематических анатомических зарисовок поперечных срезов ноги. Впоследствии Леонардо создал целую систему изображений органов и частей тела в поперечном сечении. Этот прием стал широко использоваться при изучении анатомии </a:t>
            </a:r>
            <a:r>
              <a:rPr lang="ru-RU" sz="2000" b="1" dirty="0" smtClean="0">
                <a:solidFill>
                  <a:schemeClr val="accent2">
                    <a:lumMod val="50000"/>
                  </a:schemeClr>
                </a:solidFill>
                <a:latin typeface="Comic Sans MS" pitchFamily="66" charset="0"/>
              </a:rPr>
              <a:t>человека.</a:t>
            </a:r>
          </a:p>
          <a:p>
            <a:pPr indent="269875" algn="just"/>
            <a:r>
              <a:rPr lang="ru-RU" sz="2000" b="1" dirty="0" smtClean="0">
                <a:solidFill>
                  <a:schemeClr val="accent2">
                    <a:lumMod val="50000"/>
                  </a:schemeClr>
                </a:solidFill>
                <a:latin typeface="Comic Sans MS" pitchFamily="66" charset="0"/>
              </a:rPr>
              <a:t>Наиболее активно Леонардо да Винчи работал в 1510-1511 гг. </a:t>
            </a:r>
          </a:p>
          <a:p>
            <a:pPr algn="just"/>
            <a:r>
              <a:rPr lang="ru-RU" sz="2000" b="1" dirty="0" smtClean="0">
                <a:solidFill>
                  <a:schemeClr val="accent2">
                    <a:lumMod val="50000"/>
                  </a:schemeClr>
                </a:solidFill>
                <a:latin typeface="Comic Sans MS" pitchFamily="66" charset="0"/>
              </a:rPr>
              <a:t>Вскрытия </a:t>
            </a:r>
            <a:r>
              <a:rPr lang="ru-RU" sz="2000" b="1" dirty="0">
                <a:solidFill>
                  <a:schemeClr val="accent2">
                    <a:lumMod val="50000"/>
                  </a:schemeClr>
                </a:solidFill>
                <a:latin typeface="Comic Sans MS" pitchFamily="66" charset="0"/>
              </a:rPr>
              <a:t>он производил с помощью анатома </a:t>
            </a:r>
            <a:r>
              <a:rPr lang="ru-RU" sz="2000" b="1" dirty="0" err="1">
                <a:solidFill>
                  <a:schemeClr val="accent2">
                    <a:lumMod val="50000"/>
                  </a:schemeClr>
                </a:solidFill>
                <a:latin typeface="Comic Sans MS" pitchFamily="66" charset="0"/>
              </a:rPr>
              <a:t>Торре</a:t>
            </a:r>
            <a:r>
              <a:rPr lang="ru-RU" sz="2000" b="1" dirty="0">
                <a:solidFill>
                  <a:schemeClr val="accent2">
                    <a:lumMod val="50000"/>
                  </a:schemeClr>
                </a:solidFill>
                <a:latin typeface="Comic Sans MS" pitchFamily="66" charset="0"/>
              </a:rPr>
              <a:t> в больницах Северной Италии. Имеется более 200 листов анатомических рисунков Леонардо да Винчи, которые составляют 13 томов.</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31312" y="620688"/>
            <a:ext cx="2057400" cy="276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16724" y="3501008"/>
            <a:ext cx="2686577" cy="2995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98995973"/>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86" y="0"/>
            <a:ext cx="9144000" cy="6858000"/>
          </a:xfrm>
          <a:prstGeom prst="rect">
            <a:avLst/>
          </a:prstGeom>
        </p:spPr>
      </p:pic>
      <p:sp>
        <p:nvSpPr>
          <p:cNvPr id="2" name="Прямоугольник 1"/>
          <p:cNvSpPr/>
          <p:nvPr/>
        </p:nvSpPr>
        <p:spPr>
          <a:xfrm>
            <a:off x="3779912" y="332656"/>
            <a:ext cx="4824536" cy="6309420"/>
          </a:xfrm>
          <a:prstGeom prst="rect">
            <a:avLst/>
          </a:prstGeom>
        </p:spPr>
        <p:txBody>
          <a:bodyPr wrap="square">
            <a:spAutoFit/>
          </a:bodyPr>
          <a:lstStyle/>
          <a:p>
            <a:pPr indent="269875" algn="just"/>
            <a:r>
              <a:rPr lang="ru-RU" sz="2000" b="1" dirty="0">
                <a:solidFill>
                  <a:schemeClr val="accent2">
                    <a:lumMod val="50000"/>
                  </a:schemeClr>
                </a:solidFill>
                <a:latin typeface="Comic Sans MS" pitchFamily="66" charset="0"/>
              </a:rPr>
              <a:t>Увлекаясь механикой и пытаясь точно передавать движения человека, Леонардо да Винчи большое внимание уделял изучению мышечной системы и строению скелета: </a:t>
            </a:r>
            <a:r>
              <a:rPr lang="ru-RU" sz="2100" b="1" dirty="0">
                <a:solidFill>
                  <a:schemeClr val="accent1">
                    <a:lumMod val="50000"/>
                  </a:schemeClr>
                </a:solidFill>
                <a:latin typeface="Comic Sans MS" pitchFamily="66" charset="0"/>
              </a:rPr>
              <a:t>"Природа не может заставить двигаться животных без механических инструментов..."</a:t>
            </a:r>
            <a:r>
              <a:rPr lang="ru-RU" sz="2000" b="1" dirty="0">
                <a:solidFill>
                  <a:schemeClr val="accent2">
                    <a:lumMod val="50000"/>
                  </a:schemeClr>
                </a:solidFill>
                <a:latin typeface="Comic Sans MS" pitchFamily="66" charset="0"/>
              </a:rPr>
              <a:t>. Наверное, этим можно объяснить, почему Леонардо с такой </a:t>
            </a:r>
            <a:r>
              <a:rPr lang="ru-RU" sz="2000" b="1" dirty="0" smtClean="0">
                <a:solidFill>
                  <a:schemeClr val="accent2">
                    <a:lumMod val="50000"/>
                  </a:schemeClr>
                </a:solidFill>
                <a:latin typeface="Comic Sans MS" pitchFamily="66" charset="0"/>
              </a:rPr>
              <a:t>скрупулезностью переданы </a:t>
            </a:r>
            <a:r>
              <a:rPr lang="ru-RU" sz="2000" b="1" dirty="0">
                <a:solidFill>
                  <a:schemeClr val="accent2">
                    <a:lumMod val="50000"/>
                  </a:schemeClr>
                </a:solidFill>
                <a:latin typeface="Comic Sans MS" pitchFamily="66" charset="0"/>
              </a:rPr>
              <a:t>изображения мышц рук, ног, шеи</a:t>
            </a:r>
            <a:r>
              <a:rPr lang="ru-RU" sz="2000" b="1" dirty="0" smtClean="0">
                <a:solidFill>
                  <a:schemeClr val="accent2">
                    <a:lumMod val="50000"/>
                  </a:schemeClr>
                </a:solidFill>
                <a:latin typeface="Comic Sans MS" pitchFamily="66" charset="0"/>
              </a:rPr>
              <a:t>.</a:t>
            </a:r>
          </a:p>
          <a:p>
            <a:pPr indent="269875" algn="just"/>
            <a:r>
              <a:rPr lang="ru-RU" sz="2000" b="1" dirty="0" smtClean="0">
                <a:solidFill>
                  <a:schemeClr val="accent2">
                    <a:lumMod val="50000"/>
                  </a:schemeClr>
                </a:solidFill>
                <a:latin typeface="Comic Sans MS" pitchFamily="66" charset="0"/>
              </a:rPr>
              <a:t> </a:t>
            </a:r>
            <a:r>
              <a:rPr lang="ru-RU" sz="2000" b="1" dirty="0">
                <a:solidFill>
                  <a:schemeClr val="accent2">
                    <a:lumMod val="50000"/>
                  </a:schemeClr>
                </a:solidFill>
                <a:latin typeface="Comic Sans MS" pitchFamily="66" charset="0"/>
              </a:rPr>
              <a:t>По этой же причине, наверно, изображения внутренних органов и, в частности, головного мозга даны схематично. В комментариях к своим записям он указывает и на функции периферических нервов, выделяя двигательные и чувствительные порции.</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36" y="1412776"/>
            <a:ext cx="2800927" cy="3672408"/>
          </a:xfrm>
          <a:prstGeom prst="rect">
            <a:avLst/>
          </a:prstGeom>
        </p:spPr>
      </p:pic>
    </p:spTree>
    <p:extLst>
      <p:ext uri="{BB962C8B-B14F-4D97-AF65-F5344CB8AC3E}">
        <p14:creationId xmlns:p14="http://schemas.microsoft.com/office/powerpoint/2010/main" xmlns="" val="3697868458"/>
      </p:ext>
    </p:extLst>
  </p:cSld>
  <p:clrMapOvr>
    <a:masterClrMapping/>
  </p:clrMapOvr>
  <mc:AlternateContent xmlns:mc="http://schemas.openxmlformats.org/markup-compatibility/2006">
    <mc:Choice xmlns:p14="http://schemas.microsoft.com/office/powerpoint/2010/main" xmlns=""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86" y="0"/>
            <a:ext cx="9144000" cy="6858000"/>
          </a:xfrm>
          <a:prstGeom prst="rect">
            <a:avLst/>
          </a:prstGeom>
        </p:spPr>
      </p:pic>
      <p:sp>
        <p:nvSpPr>
          <p:cNvPr id="5" name="Прямоугольник 4"/>
          <p:cNvSpPr/>
          <p:nvPr/>
        </p:nvSpPr>
        <p:spPr>
          <a:xfrm>
            <a:off x="440758" y="116632"/>
            <a:ext cx="8208912" cy="3785652"/>
          </a:xfrm>
          <a:prstGeom prst="rect">
            <a:avLst/>
          </a:prstGeom>
        </p:spPr>
        <p:txBody>
          <a:bodyPr wrap="square">
            <a:spAutoFit/>
          </a:bodyPr>
          <a:lstStyle/>
          <a:p>
            <a:pPr indent="355600" algn="just"/>
            <a:r>
              <a:rPr lang="ru-RU" sz="2000" b="1" dirty="0">
                <a:solidFill>
                  <a:schemeClr val="accent2">
                    <a:lumMod val="50000"/>
                  </a:schemeClr>
                </a:solidFill>
                <a:latin typeface="Comic Sans MS" pitchFamily="66" charset="0"/>
              </a:rPr>
              <a:t>Широко известные рисунки черепа, выполненные Леонардо да Винчи, относятся к Миланскому периоду его жизни (1481-1500 гг.). Эти рисунки являются выдающимся достижением анатомии средневековья. Два рисунка профиля черепа выполнены 2 апреля 1489 года. </a:t>
            </a:r>
          </a:p>
          <a:p>
            <a:pPr indent="355600" algn="just"/>
            <a:r>
              <a:rPr lang="ru-RU" sz="2000" b="1" dirty="0">
                <a:solidFill>
                  <a:schemeClr val="accent2">
                    <a:lumMod val="50000"/>
                  </a:schemeClr>
                </a:solidFill>
                <a:latin typeface="Comic Sans MS" pitchFamily="66" charset="0"/>
              </a:rPr>
              <a:t>Имеются зарисовки отдельных деталей наружной части лицевой и мозговой частей черепа. Под рисунками запись Леонардо да Винчи, сделанная справа налево, буквы его были перевернуты, поэтому прочитать текст можно было только через зеркало. Ответ на вопрос, почему Леонардо да Винчи записывал таким образом, открывает важные черты его характера и манеру </a:t>
            </a:r>
            <a:r>
              <a:rPr lang="ru-RU" sz="2000" b="1" dirty="0" smtClean="0">
                <a:solidFill>
                  <a:schemeClr val="accent2">
                    <a:lumMod val="50000"/>
                  </a:schemeClr>
                </a:solidFill>
                <a:latin typeface="Comic Sans MS" pitchFamily="66" charset="0"/>
              </a:rPr>
              <a:t>поведения</a:t>
            </a:r>
            <a:r>
              <a:rPr lang="en-US" sz="2000" b="1" dirty="0">
                <a:solidFill>
                  <a:schemeClr val="accent2">
                    <a:lumMod val="50000"/>
                  </a:schemeClr>
                </a:solidFill>
                <a:latin typeface="Comic Sans MS" pitchFamily="66" charset="0"/>
              </a:rPr>
              <a:t>.</a:t>
            </a:r>
            <a:endParaRPr lang="ru-RU" sz="2000" b="1" dirty="0">
              <a:solidFill>
                <a:schemeClr val="accent2">
                  <a:lumMod val="50000"/>
                </a:schemeClr>
              </a:solidFill>
              <a:latin typeface="Comic Sans MS" pitchFamily="66"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7624" y="3902284"/>
            <a:ext cx="2403050" cy="2515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36096" y="3910757"/>
            <a:ext cx="2262198" cy="2506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07705850"/>
      </p:ext>
    </p:extLst>
  </p:cSld>
  <p:clrMapOvr>
    <a:masterClrMapping/>
  </p:clrMapOvr>
  <mc:AlternateContent xmlns:mc="http://schemas.openxmlformats.org/markup-compatibility/2006">
    <mc:Choice xmlns:p14="http://schemas.microsoft.com/office/powerpoint/2010/main" xmlns=""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70" y="0"/>
            <a:ext cx="9136059" cy="6858000"/>
          </a:xfrm>
          <a:prstGeom prst="rect">
            <a:avLst/>
          </a:prstGeom>
        </p:spPr>
      </p:pic>
      <p:sp>
        <p:nvSpPr>
          <p:cNvPr id="6" name="Прямоугольник 5"/>
          <p:cNvSpPr/>
          <p:nvPr/>
        </p:nvSpPr>
        <p:spPr>
          <a:xfrm>
            <a:off x="3531986" y="2213282"/>
            <a:ext cx="5504510" cy="2431435"/>
          </a:xfrm>
          <a:prstGeom prst="rect">
            <a:avLst/>
          </a:prstGeom>
        </p:spPr>
        <p:txBody>
          <a:bodyPr wrap="square">
            <a:spAutoFit/>
          </a:bodyPr>
          <a:lstStyle/>
          <a:p>
            <a:pPr indent="269875" algn="just"/>
            <a:r>
              <a:rPr lang="ru-RU" sz="1900" b="1" dirty="0">
                <a:solidFill>
                  <a:schemeClr val="accent2">
                    <a:lumMod val="50000"/>
                  </a:schemeClr>
                </a:solidFill>
                <a:latin typeface="Comic Sans MS" pitchFamily="66" charset="0"/>
              </a:rPr>
              <a:t>Леонардо подходил к изучению анатомии как настоя­щий естествоиспытатель — так мы оцениваем его в наши дни. Однако труд этого гениального человека, который мог бы получить многие из лавров, доставшихся Везалию, остался незавершенным и напоминал собой гигантский остов. </a:t>
            </a:r>
            <a:endParaRPr lang="en-US" sz="1900" b="1" dirty="0" smtClean="0">
              <a:solidFill>
                <a:schemeClr val="accent2">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1501" y="476672"/>
            <a:ext cx="3207175" cy="7718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388676" y="404664"/>
            <a:ext cx="5647820" cy="1554272"/>
          </a:xfrm>
          <a:prstGeom prst="rect">
            <a:avLst/>
          </a:prstGeom>
        </p:spPr>
        <p:txBody>
          <a:bodyPr wrap="square">
            <a:spAutoFit/>
          </a:bodyPr>
          <a:lstStyle/>
          <a:p>
            <a:pPr algn="r"/>
            <a:r>
              <a:rPr lang="ru-RU" sz="1900" b="1" dirty="0">
                <a:solidFill>
                  <a:srgbClr val="0070C0"/>
                </a:solidFill>
              </a:rPr>
              <a:t>«И может быть терпения не хватит у тебя, и ты не будешь прилежен. Обладал ли я этим всем или нет — об этом дадут ответ 120 мною составленных книг, причем не мешали мне ни корысть, ни нерадение, а только время. Прощай».</a:t>
            </a:r>
          </a:p>
        </p:txBody>
      </p:sp>
      <p:sp>
        <p:nvSpPr>
          <p:cNvPr id="3" name="Прямоугольник 2"/>
          <p:cNvSpPr/>
          <p:nvPr/>
        </p:nvSpPr>
        <p:spPr>
          <a:xfrm>
            <a:off x="200389" y="4725144"/>
            <a:ext cx="7972011" cy="1754326"/>
          </a:xfrm>
          <a:prstGeom prst="rect">
            <a:avLst/>
          </a:prstGeom>
        </p:spPr>
        <p:txBody>
          <a:bodyPr wrap="square">
            <a:spAutoFit/>
          </a:bodyPr>
          <a:lstStyle/>
          <a:p>
            <a:pPr indent="182563" algn="just"/>
            <a:r>
              <a:rPr lang="ru-RU" b="1" dirty="0">
                <a:solidFill>
                  <a:schemeClr val="accent2">
                    <a:lumMod val="50000"/>
                  </a:schemeClr>
                </a:solidFill>
                <a:latin typeface="Comic Sans MS" pitchFamily="66" charset="0"/>
              </a:rPr>
              <a:t> Когда в 1543 г. появилось великое произведение Везалия, труд Леонардо не был известен миру и оставал­ся неизвестным еще долгое время</a:t>
            </a:r>
            <a:r>
              <a:rPr lang="ru-RU" b="1" dirty="0" smtClean="0">
                <a:solidFill>
                  <a:schemeClr val="accent2">
                    <a:lumMod val="50000"/>
                  </a:schemeClr>
                </a:solidFill>
                <a:latin typeface="Comic Sans MS" pitchFamily="66" charset="0"/>
              </a:rPr>
              <a:t>.</a:t>
            </a:r>
            <a:endParaRPr lang="en-US" b="1" dirty="0" smtClean="0">
              <a:solidFill>
                <a:schemeClr val="accent2">
                  <a:lumMod val="50000"/>
                </a:schemeClr>
              </a:solidFill>
              <a:latin typeface="Comic Sans MS" pitchFamily="66" charset="0"/>
            </a:endParaRPr>
          </a:p>
          <a:p>
            <a:pPr indent="269875" algn="just"/>
            <a:r>
              <a:rPr lang="ru-RU" b="1" dirty="0" smtClean="0">
                <a:solidFill>
                  <a:schemeClr val="accent2">
                    <a:lumMod val="50000"/>
                  </a:schemeClr>
                </a:solidFill>
                <a:latin typeface="Comic Sans MS" pitchFamily="66" charset="0"/>
              </a:rPr>
              <a:t>Тем </a:t>
            </a:r>
            <a:r>
              <a:rPr lang="ru-RU" b="1" dirty="0">
                <a:solidFill>
                  <a:schemeClr val="accent2">
                    <a:lumMod val="50000"/>
                  </a:schemeClr>
                </a:solidFill>
                <a:latin typeface="Comic Sans MS" pitchFamily="66" charset="0"/>
              </a:rPr>
              <a:t>не менее Леонардо, проложивший путь к современной науке, заслуживает почетного места также и среди анатомов — исследовате­лей человеческого организма.</a:t>
            </a:r>
          </a:p>
        </p:txBody>
      </p:sp>
      <p:pic>
        <p:nvPicPr>
          <p:cNvPr id="8" name="Рисунок 7">
            <a:hlinkClick r:id="rId4" action="ppaction://hlinksldjump"/>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0" b="100000" l="0" r="99471"/>
                    </a14:imgEffect>
                  </a14:imgLayer>
                </a14:imgProps>
              </a:ext>
              <a:ext uri="{28A0092B-C50C-407E-A947-70E740481C1C}">
                <a14:useLocalDpi xmlns:a14="http://schemas.microsoft.com/office/drawing/2010/main" xmlns="" val="0"/>
              </a:ext>
            </a:extLst>
          </a:blip>
          <a:stretch>
            <a:fillRect/>
          </a:stretch>
        </p:blipFill>
        <p:spPr>
          <a:xfrm>
            <a:off x="7884368" y="5650772"/>
            <a:ext cx="1156712" cy="1147532"/>
          </a:xfrm>
          <a:prstGeom prst="rect">
            <a:avLst/>
          </a:prstGeom>
        </p:spPr>
      </p:pic>
    </p:spTree>
    <p:extLst>
      <p:ext uri="{BB962C8B-B14F-4D97-AF65-F5344CB8AC3E}">
        <p14:creationId xmlns:p14="http://schemas.microsoft.com/office/powerpoint/2010/main" xmlns="" val="4221187601"/>
      </p:ext>
    </p:extLst>
  </p:cSld>
  <p:clrMapOvr>
    <a:masterClrMapping/>
  </p:clrMapOvr>
  <mc:AlternateContent xmlns:mc="http://schemas.openxmlformats.org/markup-compatibility/2006">
    <mc:Choice xmlns:p14="http://schemas.microsoft.com/office/powerpoint/2010/main" xmlns=""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Рисунок1.png"/>
          <p:cNvPicPr>
            <a:picLocks noChangeAspect="1"/>
          </p:cNvPicPr>
          <p:nvPr/>
        </p:nvPicPr>
        <p:blipFill>
          <a:blip r:embed="rId3" cstate="print"/>
          <a:stretch>
            <a:fillRect/>
          </a:stretch>
        </p:blipFill>
        <p:spPr>
          <a:xfrm>
            <a:off x="0" y="0"/>
            <a:ext cx="9144000" cy="6858000"/>
          </a:xfrm>
          <a:prstGeom prst="rect">
            <a:avLst/>
          </a:prstGeom>
        </p:spPr>
      </p:pic>
      <p:pic>
        <p:nvPicPr>
          <p:cNvPr id="4" name="Рисунок 3" descr="U8ph8IYpklg.jpg"/>
          <p:cNvPicPr>
            <a:picLocks noChangeAspect="1"/>
          </p:cNvPicPr>
          <p:nvPr/>
        </p:nvPicPr>
        <p:blipFill>
          <a:blip r:embed="rId4" cstate="print"/>
          <a:stretch>
            <a:fillRect/>
          </a:stretch>
        </p:blipFill>
        <p:spPr>
          <a:xfrm>
            <a:off x="285720" y="428604"/>
            <a:ext cx="2857520" cy="405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5" name="Rectangle 1"/>
          <p:cNvSpPr>
            <a:spLocks noChangeArrowheads="1"/>
          </p:cNvSpPr>
          <p:nvPr/>
        </p:nvSpPr>
        <p:spPr bwMode="auto">
          <a:xfrm>
            <a:off x="3428992" y="285728"/>
            <a:ext cx="542928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2">
                    <a:lumMod val="50000"/>
                  </a:schemeClr>
                </a:solidFill>
                <a:effectLst/>
                <a:latin typeface="Comic Sans MS" pitchFamily="66" charset="0"/>
                <a:ea typeface="Times New Roman" pitchFamily="18" charset="0"/>
                <a:cs typeface="Arial" pitchFamily="34" charset="0"/>
              </a:rPr>
              <a:t>На исходе Средневековья в Италии взошла звезда, озарившая все последующее развитие европейской цивилизации. Живописец, инженер, механик, плотник, музыкант, математик, патологоанатом, изобретатель - вот далеко не полный перечень граней универсального гения. Археолог, метеоролог, астроном, архитектор... Все это — Леонардо да Винчи. Его называли чародеем, служителем дьявола, итальянским Фаустом и божественным духом. Он опередил свое время на несколько веков вперед. Окруженный легендами еще при жизни, великий Леонардо - символ безграничных устремлений человеческого разума.</a:t>
            </a:r>
            <a:endParaRPr kumimoji="0" lang="ru-RU" sz="3200" b="1" i="0" u="none" strike="noStrike" cap="none" normalizeH="0" baseline="0" dirty="0" smtClean="0">
              <a:ln>
                <a:noFill/>
              </a:ln>
              <a:solidFill>
                <a:schemeClr val="accent2">
                  <a:lumMod val="50000"/>
                </a:schemeClr>
              </a:solidFill>
              <a:effectLst/>
              <a:latin typeface="Comic Sans MS" pitchFamily="66" charset="0"/>
              <a:cs typeface="Arial" pitchFamily="34" charset="0"/>
            </a:endParaRPr>
          </a:p>
        </p:txBody>
      </p:sp>
      <p:sp>
        <p:nvSpPr>
          <p:cNvPr id="6" name="TextBox 5"/>
          <p:cNvSpPr txBox="1"/>
          <p:nvPr/>
        </p:nvSpPr>
        <p:spPr>
          <a:xfrm>
            <a:off x="357158" y="4786322"/>
            <a:ext cx="2714644" cy="400110"/>
          </a:xfrm>
          <a:prstGeom prst="rect">
            <a:avLst/>
          </a:prstGeom>
          <a:noFill/>
        </p:spPr>
        <p:txBody>
          <a:bodyPr wrap="square" rtlCol="0">
            <a:spAutoFit/>
          </a:bodyPr>
          <a:lstStyle/>
          <a:p>
            <a:r>
              <a:rPr lang="ru-RU" sz="2000" b="1" dirty="0" smtClean="0">
                <a:solidFill>
                  <a:schemeClr val="tx2">
                    <a:lumMod val="50000"/>
                  </a:schemeClr>
                </a:solidFill>
                <a:latin typeface="Comic Sans MS" pitchFamily="66" charset="0"/>
              </a:rPr>
              <a:t>Леонардо да Винчи</a:t>
            </a:r>
            <a:endParaRPr lang="ru-RU" sz="2000" b="1" dirty="0">
              <a:solidFill>
                <a:schemeClr val="tx2">
                  <a:lumMod val="50000"/>
                </a:schemeClr>
              </a:solidFill>
              <a:latin typeface="Comic Sans MS" pitchFamily="66" charset="0"/>
            </a:endParaRPr>
          </a:p>
        </p:txBody>
      </p:sp>
      <p:pic>
        <p:nvPicPr>
          <p:cNvPr id="2" name="Английская Музыка эпохи Возрождения - Greensleeves.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2653539" y="5316086"/>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Рисунок2.gif"/>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3073063" y="207179"/>
            <a:ext cx="295232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b="1" dirty="0" smtClean="0">
                <a:solidFill>
                  <a:prstClr val="white"/>
                </a:solidFill>
              </a:rPr>
              <a:t>Мыслитель</a:t>
            </a:r>
            <a:endParaRPr lang="ru-RU" sz="2400" b="1" dirty="0">
              <a:solidFill>
                <a:prstClr val="white"/>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1700808"/>
            <a:ext cx="2448272" cy="5677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880709" y="980726"/>
            <a:ext cx="4935858" cy="5324535"/>
          </a:xfrm>
          <a:prstGeom prst="rect">
            <a:avLst/>
          </a:prstGeom>
        </p:spPr>
        <p:txBody>
          <a:bodyPr wrap="square">
            <a:spAutoFit/>
          </a:bodyPr>
          <a:lstStyle/>
          <a:p>
            <a:pPr indent="355600" algn="just"/>
            <a:r>
              <a:rPr lang="ru-RU" sz="2000" b="1" dirty="0">
                <a:solidFill>
                  <a:schemeClr val="accent2">
                    <a:lumMod val="50000"/>
                  </a:schemeClr>
                </a:solidFill>
                <a:latin typeface="Comic Sans MS" pitchFamily="66" charset="0"/>
              </a:rPr>
              <a:t>Творец «Тайной вечери» и «Джоконды» проявил себя и как мыслитель, рано осознав необходимость теоретического обоснования художнической </a:t>
            </a:r>
            <a:r>
              <a:rPr lang="ru-RU" sz="2000" b="1" dirty="0" smtClean="0">
                <a:solidFill>
                  <a:schemeClr val="accent2">
                    <a:lumMod val="50000"/>
                  </a:schemeClr>
                </a:solidFill>
                <a:latin typeface="Comic Sans MS" pitchFamily="66" charset="0"/>
              </a:rPr>
              <a:t>практики.</a:t>
            </a:r>
          </a:p>
          <a:p>
            <a:pPr indent="355600" algn="just"/>
            <a:r>
              <a:rPr lang="ru-RU" sz="2000" b="1" dirty="0">
                <a:solidFill>
                  <a:schemeClr val="accent2">
                    <a:lumMod val="50000"/>
                  </a:schemeClr>
                </a:solidFill>
                <a:latin typeface="Comic Sans MS" pitchFamily="66" charset="0"/>
              </a:rPr>
              <a:t>Огромное литературное наследие Леонардо да Винчи дошло до наших дней в хаотическом виде, в рукописях, написанных левой рукой. Хотя Леонардо да Винчи не напечатал из них ни строчки, однако в своих записях он постоянно обращался к воображаемому читателю и все последние годы жизни не оставлял мысли об издании своих трудов.</a:t>
            </a:r>
          </a:p>
        </p:txBody>
      </p:sp>
      <p:sp>
        <p:nvSpPr>
          <p:cNvPr id="7" name="Прямоугольник 6"/>
          <p:cNvSpPr/>
          <p:nvPr/>
        </p:nvSpPr>
        <p:spPr>
          <a:xfrm>
            <a:off x="179512" y="4653136"/>
            <a:ext cx="3816424" cy="2031325"/>
          </a:xfrm>
          <a:prstGeom prst="rect">
            <a:avLst/>
          </a:prstGeom>
        </p:spPr>
        <p:txBody>
          <a:bodyPr wrap="square">
            <a:spAutoFit/>
          </a:bodyPr>
          <a:lstStyle/>
          <a:p>
            <a:r>
              <a:rPr lang="ru-RU" b="1" dirty="0">
                <a:solidFill>
                  <a:schemeClr val="accent1">
                    <a:lumMod val="50000"/>
                  </a:schemeClr>
                </a:solidFill>
                <a:latin typeface="Comic Sans MS" pitchFamily="66" charset="0"/>
              </a:rPr>
              <a:t>«Те, которые отдаются практике без знания, похожи на моряка, отправляющегося в дорогу без руля и компаса… практика всегда должна быть основана на хорошем знании теории».</a:t>
            </a:r>
          </a:p>
        </p:txBody>
      </p:sp>
      <p:pic>
        <p:nvPicPr>
          <p:cNvPr id="8" name="Английская Музыка эпохи Возрождения - Greensleeves.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p14="http://schemas.microsoft.com/office/powerpoint/2010/main" xmlns="" val="1821340736"/>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86" y="0"/>
            <a:ext cx="9144000" cy="6858000"/>
          </a:xfrm>
          <a:prstGeom prst="rect">
            <a:avLst/>
          </a:prstGeom>
        </p:spPr>
      </p:pic>
      <p:sp>
        <p:nvSpPr>
          <p:cNvPr id="5" name="Прямоугольник 4"/>
          <p:cNvSpPr/>
          <p:nvPr/>
        </p:nvSpPr>
        <p:spPr>
          <a:xfrm>
            <a:off x="440758" y="260648"/>
            <a:ext cx="8208912" cy="2862322"/>
          </a:xfrm>
          <a:prstGeom prst="rect">
            <a:avLst/>
          </a:prstGeom>
        </p:spPr>
        <p:txBody>
          <a:bodyPr wrap="square">
            <a:spAutoFit/>
          </a:bodyPr>
          <a:lstStyle/>
          <a:p>
            <a:pPr indent="355600" algn="just"/>
            <a:r>
              <a:rPr lang="ru-RU" sz="2000" b="1" dirty="0">
                <a:solidFill>
                  <a:schemeClr val="accent2">
                    <a:lumMod val="50000"/>
                  </a:schemeClr>
                </a:solidFill>
                <a:latin typeface="Comic Sans MS" pitchFamily="66" charset="0"/>
              </a:rPr>
              <a:t>Требуя от художника углубленного изучения изображаемых предметов, Леонардо да Винчи заносил все свои наблюдения в записную книжку, которую постоянно носил при себе. Итогом стал своеобразный интимный дневник, подобного которому нет во всей мировой </a:t>
            </a:r>
            <a:r>
              <a:rPr lang="ru-RU" sz="2000" b="1" dirty="0" smtClean="0">
                <a:solidFill>
                  <a:schemeClr val="accent2">
                    <a:lumMod val="50000"/>
                  </a:schemeClr>
                </a:solidFill>
                <a:latin typeface="Comic Sans MS" pitchFamily="66" charset="0"/>
              </a:rPr>
              <a:t>литературе. В </a:t>
            </a:r>
            <a:r>
              <a:rPr lang="ru-RU" sz="2000" b="1" dirty="0">
                <a:solidFill>
                  <a:schemeClr val="accent2">
                    <a:lumMod val="50000"/>
                  </a:schemeClr>
                </a:solidFill>
                <a:latin typeface="Comic Sans MS" pitchFamily="66" charset="0"/>
              </a:rPr>
              <a:t>совокупности записи этих 120 книжек представляют материалы для обширнейшей энциклопедии. Однако он не стремился к публикации своих мыслей и даже прибегал к тайнописи, полная расшифровка его записей не выполнена до сих пор.</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96942" y="3429000"/>
            <a:ext cx="4896544" cy="2702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45036984"/>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786" y="0"/>
            <a:ext cx="9144000" cy="6858000"/>
          </a:xfrm>
          <a:prstGeom prst="rect">
            <a:avLst/>
          </a:prstGeom>
        </p:spPr>
      </p:pic>
      <p:sp>
        <p:nvSpPr>
          <p:cNvPr id="5" name="Прямоугольник 4"/>
          <p:cNvSpPr/>
          <p:nvPr/>
        </p:nvSpPr>
        <p:spPr>
          <a:xfrm>
            <a:off x="440758" y="3717032"/>
            <a:ext cx="8208912" cy="2862322"/>
          </a:xfrm>
          <a:prstGeom prst="rect">
            <a:avLst/>
          </a:prstGeom>
        </p:spPr>
        <p:txBody>
          <a:bodyPr wrap="square">
            <a:spAutoFit/>
          </a:bodyPr>
          <a:lstStyle/>
          <a:p>
            <a:pPr indent="355600" algn="just"/>
            <a:r>
              <a:rPr lang="ru-RU" sz="2000" b="1" dirty="0">
                <a:solidFill>
                  <a:schemeClr val="accent2">
                    <a:lumMod val="50000"/>
                  </a:schemeClr>
                </a:solidFill>
                <a:latin typeface="Comic Sans MS" pitchFamily="66" charset="0"/>
              </a:rPr>
              <a:t>Признавая единственным критерием истины — опыт, противопоставляя метод наблюдения и индукции отвлечённому умозрению, Леонардо да Винчи не только на словах, а на деле наносит смертельный удар средневековой схоластике с её пристрастием к абстрактным логическим формулам и дедукции. Для Леонардо да Винчи хорошо говорить — значит правильно думать, то есть мыслить независимо, как древние, не признававшие никаких авторитетов. </a:t>
            </a:r>
          </a:p>
        </p:txBody>
      </p:sp>
      <p:sp>
        <p:nvSpPr>
          <p:cNvPr id="3" name="Прямоугольник 2"/>
          <p:cNvSpPr/>
          <p:nvPr/>
        </p:nvSpPr>
        <p:spPr>
          <a:xfrm>
            <a:off x="899592" y="404664"/>
            <a:ext cx="7704856" cy="3139321"/>
          </a:xfrm>
          <a:prstGeom prst="rect">
            <a:avLst/>
          </a:prstGeom>
        </p:spPr>
        <p:txBody>
          <a:bodyPr wrap="square">
            <a:spAutoFit/>
          </a:bodyPr>
          <a:lstStyle/>
          <a:p>
            <a:pPr algn="r"/>
            <a:r>
              <a:rPr lang="ru-RU" b="1" dirty="0" smtClean="0">
                <a:solidFill>
                  <a:srgbClr val="0070C0"/>
                </a:solidFill>
                <a:latin typeface="Comic Sans MS" pitchFamily="66" charset="0"/>
              </a:rPr>
              <a:t>«…</a:t>
            </a:r>
            <a:r>
              <a:rPr lang="ru-RU" b="1" dirty="0">
                <a:solidFill>
                  <a:srgbClr val="0070C0"/>
                </a:solidFill>
                <a:latin typeface="Comic Sans MS" pitchFamily="66" charset="0"/>
              </a:rPr>
              <a:t>Пусты и полны заблуждений те науки, которые не порождены опытом, отцом всякой достоверности, и не завершаются в наглядном опыте</a:t>
            </a:r>
            <a:r>
              <a:rPr lang="ru-RU" b="1" dirty="0" smtClean="0">
                <a:solidFill>
                  <a:srgbClr val="0070C0"/>
                </a:solidFill>
                <a:latin typeface="Comic Sans MS" pitchFamily="66" charset="0"/>
              </a:rPr>
              <a:t>…»</a:t>
            </a:r>
            <a:endParaRPr lang="ru-RU" b="1" dirty="0">
              <a:solidFill>
                <a:srgbClr val="0070C0"/>
              </a:solidFill>
              <a:latin typeface="Comic Sans MS" pitchFamily="66" charset="0"/>
            </a:endParaRPr>
          </a:p>
          <a:p>
            <a:pPr indent="182563" algn="r"/>
            <a:endParaRPr lang="ru-RU" b="1" dirty="0" smtClean="0">
              <a:solidFill>
                <a:srgbClr val="0070C0"/>
              </a:solidFill>
              <a:latin typeface="Comic Sans MS" pitchFamily="66" charset="0"/>
            </a:endParaRPr>
          </a:p>
          <a:p>
            <a:pPr indent="182563" algn="r"/>
            <a:r>
              <a:rPr lang="ru-RU" b="1" dirty="0" smtClean="0">
                <a:solidFill>
                  <a:srgbClr val="0070C0"/>
                </a:solidFill>
                <a:latin typeface="Comic Sans MS" pitchFamily="66" charset="0"/>
              </a:rPr>
              <a:t>«Ни </a:t>
            </a:r>
            <a:r>
              <a:rPr lang="ru-RU" b="1" dirty="0">
                <a:solidFill>
                  <a:srgbClr val="0070C0"/>
                </a:solidFill>
                <a:latin typeface="Comic Sans MS" pitchFamily="66" charset="0"/>
              </a:rPr>
              <a:t>одно человеческое исследование не может называться истинной наукой, если оно не прошло через математические доказательства. И если ты скажешь, что науки, начинающиеся и заканчивающиеся в мысли, обладают истиной, то в этом нельзя с тобой согласиться, …потому, что в таких чисто мысленных рассуждениях не участвует опыт, без которого нет никакой </a:t>
            </a:r>
            <a:r>
              <a:rPr lang="ru-RU" b="1" dirty="0" smtClean="0">
                <a:solidFill>
                  <a:srgbClr val="0070C0"/>
                </a:solidFill>
                <a:latin typeface="Comic Sans MS" pitchFamily="66" charset="0"/>
              </a:rPr>
              <a:t>достоверности»</a:t>
            </a:r>
            <a:endParaRPr lang="ru-RU" b="1" dirty="0">
              <a:solidFill>
                <a:srgbClr val="0070C0"/>
              </a:solidFill>
              <a:latin typeface="Comic Sans MS" pitchFamily="66" charset="0"/>
            </a:endParaRPr>
          </a:p>
        </p:txBody>
      </p:sp>
    </p:spTree>
    <p:extLst>
      <p:ext uri="{BB962C8B-B14F-4D97-AF65-F5344CB8AC3E}">
        <p14:creationId xmlns:p14="http://schemas.microsoft.com/office/powerpoint/2010/main" xmlns="" val="2435400533"/>
      </p:ext>
    </p:extLst>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70" y="0"/>
            <a:ext cx="9136059" cy="6858000"/>
          </a:xfrm>
          <a:prstGeom prst="rect">
            <a:avLst/>
          </a:prstGeom>
        </p:spPr>
      </p:pic>
      <p:sp>
        <p:nvSpPr>
          <p:cNvPr id="6" name="Прямоугольник 5"/>
          <p:cNvSpPr/>
          <p:nvPr/>
        </p:nvSpPr>
        <p:spPr>
          <a:xfrm>
            <a:off x="3460331" y="476672"/>
            <a:ext cx="5504510" cy="4185761"/>
          </a:xfrm>
          <a:prstGeom prst="rect">
            <a:avLst/>
          </a:prstGeom>
        </p:spPr>
        <p:txBody>
          <a:bodyPr wrap="square">
            <a:spAutoFit/>
          </a:bodyPr>
          <a:lstStyle/>
          <a:p>
            <a:pPr indent="269875" algn="just"/>
            <a:r>
              <a:rPr lang="ru-RU" sz="1900" b="1" dirty="0">
                <a:solidFill>
                  <a:schemeClr val="accent2">
                    <a:lumMod val="50000"/>
                  </a:schemeClr>
                </a:solidFill>
                <a:latin typeface="Comic Sans MS" pitchFamily="66" charset="0"/>
              </a:rPr>
              <a:t>Леонардо да Винчи восхищал современников красотой и выразительностью своей речи (по преданию он был хорошим </a:t>
            </a:r>
            <a:r>
              <a:rPr lang="ru-RU" sz="1900" b="1" dirty="0" err="1" smtClean="0">
                <a:solidFill>
                  <a:schemeClr val="accent2">
                    <a:lumMod val="50000"/>
                  </a:schemeClr>
                </a:solidFill>
                <a:latin typeface="Comic Sans MS" pitchFamily="66" charset="0"/>
              </a:rPr>
              <a:t>импровизаторо,м</a:t>
            </a:r>
            <a:r>
              <a:rPr lang="ru-RU" sz="1900" b="1" dirty="0" smtClean="0">
                <a:solidFill>
                  <a:schemeClr val="accent2">
                    <a:lumMod val="50000"/>
                  </a:schemeClr>
                </a:solidFill>
                <a:latin typeface="Comic Sans MS" pitchFamily="66" charset="0"/>
              </a:rPr>
              <a:t>), </a:t>
            </a:r>
            <a:r>
              <a:rPr lang="ru-RU" sz="1900" b="1" dirty="0">
                <a:solidFill>
                  <a:schemeClr val="accent2">
                    <a:lumMod val="50000"/>
                  </a:schemeClr>
                </a:solidFill>
                <a:latin typeface="Comic Sans MS" pitchFamily="66" charset="0"/>
              </a:rPr>
              <a:t>но не считал себя литератором и писал, как говорил; его проза поэтому — образец разговорного языка интеллигенции XV века, и это уберегло её в целом от искусственности и велеречивости, присущей прозе гуманистов, хотя в некоторых пассажах дидактических писаний Леонардо да Винчи мы находим отзвуки пафоса гуманистического стиля.</a:t>
            </a:r>
            <a:endParaRPr lang="en-US" sz="1900" b="1" dirty="0" smtClean="0">
              <a:solidFill>
                <a:schemeClr val="accent2">
                  <a:lumMod val="50000"/>
                </a:schemeClr>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1501" y="476672"/>
            <a:ext cx="3207175" cy="7718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388676" y="404664"/>
            <a:ext cx="5647820" cy="384721"/>
          </a:xfrm>
          <a:prstGeom prst="rect">
            <a:avLst/>
          </a:prstGeom>
        </p:spPr>
        <p:txBody>
          <a:bodyPr wrap="square">
            <a:spAutoFit/>
          </a:bodyPr>
          <a:lstStyle/>
          <a:p>
            <a:pPr algn="r"/>
            <a:endParaRPr lang="ru-RU" sz="1900" b="1" dirty="0">
              <a:solidFill>
                <a:srgbClr val="0070C0"/>
              </a:solidFill>
            </a:endParaRPr>
          </a:p>
        </p:txBody>
      </p:sp>
      <p:sp>
        <p:nvSpPr>
          <p:cNvPr id="3" name="Прямоугольник 2"/>
          <p:cNvSpPr/>
          <p:nvPr/>
        </p:nvSpPr>
        <p:spPr>
          <a:xfrm>
            <a:off x="200389" y="4725144"/>
            <a:ext cx="8263208" cy="369332"/>
          </a:xfrm>
          <a:prstGeom prst="rect">
            <a:avLst/>
          </a:prstGeom>
        </p:spPr>
        <p:txBody>
          <a:bodyPr wrap="square">
            <a:spAutoFit/>
          </a:bodyPr>
          <a:lstStyle/>
          <a:p>
            <a:pPr indent="182563" algn="just"/>
            <a:endParaRPr lang="ru-RU" b="1" dirty="0">
              <a:solidFill>
                <a:schemeClr val="accent2">
                  <a:lumMod val="50000"/>
                </a:schemeClr>
              </a:solidFill>
              <a:latin typeface="Comic Sans MS" pitchFamily="66" charset="0"/>
            </a:endParaRPr>
          </a:p>
        </p:txBody>
      </p:sp>
      <p:sp>
        <p:nvSpPr>
          <p:cNvPr id="4" name="Прямоугольник 3"/>
          <p:cNvSpPr/>
          <p:nvPr/>
        </p:nvSpPr>
        <p:spPr>
          <a:xfrm>
            <a:off x="166069" y="4662433"/>
            <a:ext cx="8044019" cy="2031325"/>
          </a:xfrm>
          <a:prstGeom prst="rect">
            <a:avLst/>
          </a:prstGeom>
        </p:spPr>
        <p:txBody>
          <a:bodyPr wrap="square">
            <a:spAutoFit/>
          </a:bodyPr>
          <a:lstStyle/>
          <a:p>
            <a:r>
              <a:rPr lang="ru-RU" b="1" dirty="0">
                <a:solidFill>
                  <a:srgbClr val="0070C0"/>
                </a:solidFill>
                <a:latin typeface="Comic Sans MS" pitchFamily="66" charset="0"/>
              </a:rPr>
              <a:t>Притчи и сказки Леонардо:</a:t>
            </a:r>
          </a:p>
          <a:p>
            <a:endParaRPr lang="ru-RU" b="1" dirty="0">
              <a:solidFill>
                <a:srgbClr val="0070C0"/>
              </a:solidFill>
              <a:latin typeface="Comic Sans MS" pitchFamily="66" charset="0"/>
            </a:endParaRPr>
          </a:p>
          <a:p>
            <a:r>
              <a:rPr lang="ru-RU" b="1" dirty="0">
                <a:solidFill>
                  <a:srgbClr val="0070C0"/>
                </a:solidFill>
                <a:latin typeface="Comic Sans MS" pitchFamily="66" charset="0"/>
              </a:rPr>
              <a:t>«Бритва</a:t>
            </a:r>
            <a:r>
              <a:rPr lang="ru-RU" b="1" dirty="0" smtClean="0">
                <a:solidFill>
                  <a:srgbClr val="0070C0"/>
                </a:solidFill>
                <a:latin typeface="Comic Sans MS" pitchFamily="66" charset="0"/>
              </a:rPr>
              <a:t>», «</a:t>
            </a:r>
            <a:r>
              <a:rPr lang="ru-RU" b="1" dirty="0">
                <a:solidFill>
                  <a:srgbClr val="0070C0"/>
                </a:solidFill>
                <a:latin typeface="Comic Sans MS" pitchFamily="66" charset="0"/>
              </a:rPr>
              <a:t>Верблюд и хозяин</a:t>
            </a:r>
            <a:r>
              <a:rPr lang="ru-RU" b="1" dirty="0" smtClean="0">
                <a:solidFill>
                  <a:srgbClr val="0070C0"/>
                </a:solidFill>
                <a:latin typeface="Comic Sans MS" pitchFamily="66" charset="0"/>
              </a:rPr>
              <a:t>», «</a:t>
            </a:r>
            <a:r>
              <a:rPr lang="ru-RU" b="1" dirty="0">
                <a:solidFill>
                  <a:srgbClr val="0070C0"/>
                </a:solidFill>
                <a:latin typeface="Comic Sans MS" pitchFamily="66" charset="0"/>
              </a:rPr>
              <a:t>Гусеница</a:t>
            </a:r>
            <a:r>
              <a:rPr lang="ru-RU" b="1" dirty="0" smtClean="0">
                <a:solidFill>
                  <a:srgbClr val="0070C0"/>
                </a:solidFill>
                <a:latin typeface="Comic Sans MS" pitchFamily="66" charset="0"/>
              </a:rPr>
              <a:t>», «</a:t>
            </a:r>
            <a:r>
              <a:rPr lang="ru-RU" b="1" dirty="0">
                <a:solidFill>
                  <a:srgbClr val="0070C0"/>
                </a:solidFill>
                <a:latin typeface="Comic Sans MS" pitchFamily="66" charset="0"/>
              </a:rPr>
              <a:t>Кремень и огниво</a:t>
            </a:r>
            <a:r>
              <a:rPr lang="ru-RU" b="1" dirty="0" smtClean="0">
                <a:solidFill>
                  <a:srgbClr val="0070C0"/>
                </a:solidFill>
                <a:latin typeface="Comic Sans MS" pitchFamily="66" charset="0"/>
              </a:rPr>
              <a:t>», «</a:t>
            </a:r>
            <a:r>
              <a:rPr lang="ru-RU" b="1" dirty="0">
                <a:solidFill>
                  <a:srgbClr val="0070C0"/>
                </a:solidFill>
                <a:latin typeface="Comic Sans MS" pitchFamily="66" charset="0"/>
              </a:rPr>
              <a:t>Луна и устрица</a:t>
            </a:r>
            <a:r>
              <a:rPr lang="ru-RU" b="1" dirty="0" smtClean="0">
                <a:solidFill>
                  <a:srgbClr val="0070C0"/>
                </a:solidFill>
                <a:latin typeface="Comic Sans MS" pitchFamily="66" charset="0"/>
              </a:rPr>
              <a:t>», «</a:t>
            </a:r>
            <a:r>
              <a:rPr lang="ru-RU" b="1" dirty="0">
                <a:solidFill>
                  <a:srgbClr val="0070C0"/>
                </a:solidFill>
                <a:latin typeface="Comic Sans MS" pitchFamily="66" charset="0"/>
              </a:rPr>
              <a:t>Мельник и осел</a:t>
            </a:r>
            <a:r>
              <a:rPr lang="ru-RU" b="1" dirty="0" smtClean="0">
                <a:solidFill>
                  <a:srgbClr val="0070C0"/>
                </a:solidFill>
                <a:latin typeface="Comic Sans MS" pitchFamily="66" charset="0"/>
              </a:rPr>
              <a:t>», «</a:t>
            </a:r>
            <a:r>
              <a:rPr lang="ru-RU" b="1" dirty="0">
                <a:solidFill>
                  <a:srgbClr val="0070C0"/>
                </a:solidFill>
                <a:latin typeface="Comic Sans MS" pitchFamily="66" charset="0"/>
              </a:rPr>
              <a:t>Мотылек и пламя</a:t>
            </a:r>
            <a:r>
              <a:rPr lang="ru-RU" b="1" dirty="0" smtClean="0">
                <a:solidFill>
                  <a:srgbClr val="0070C0"/>
                </a:solidFill>
                <a:latin typeface="Comic Sans MS" pitchFamily="66" charset="0"/>
              </a:rPr>
              <a:t>», «</a:t>
            </a:r>
            <a:r>
              <a:rPr lang="ru-RU" b="1" dirty="0">
                <a:solidFill>
                  <a:srgbClr val="0070C0"/>
                </a:solidFill>
                <a:latin typeface="Comic Sans MS" pitchFamily="66" charset="0"/>
              </a:rPr>
              <a:t>Огонь и котелок</a:t>
            </a:r>
            <a:r>
              <a:rPr lang="ru-RU" b="1" dirty="0" smtClean="0">
                <a:solidFill>
                  <a:srgbClr val="0070C0"/>
                </a:solidFill>
                <a:latin typeface="Comic Sans MS" pitchFamily="66" charset="0"/>
              </a:rPr>
              <a:t>», «</a:t>
            </a:r>
            <a:r>
              <a:rPr lang="ru-RU" b="1" dirty="0">
                <a:solidFill>
                  <a:srgbClr val="0070C0"/>
                </a:solidFill>
                <a:latin typeface="Comic Sans MS" pitchFamily="66" charset="0"/>
              </a:rPr>
              <a:t>Орех и колокольня</a:t>
            </a:r>
            <a:r>
              <a:rPr lang="ru-RU" b="1" dirty="0" smtClean="0">
                <a:solidFill>
                  <a:srgbClr val="0070C0"/>
                </a:solidFill>
                <a:latin typeface="Comic Sans MS" pitchFamily="66" charset="0"/>
              </a:rPr>
              <a:t>», «</a:t>
            </a:r>
            <a:r>
              <a:rPr lang="ru-RU" b="1" dirty="0">
                <a:solidFill>
                  <a:srgbClr val="0070C0"/>
                </a:solidFill>
                <a:latin typeface="Comic Sans MS" pitchFamily="66" charset="0"/>
              </a:rPr>
              <a:t>Паук в замочной скважине</a:t>
            </a:r>
            <a:r>
              <a:rPr lang="ru-RU" b="1" dirty="0" smtClean="0">
                <a:solidFill>
                  <a:srgbClr val="0070C0"/>
                </a:solidFill>
                <a:latin typeface="Comic Sans MS" pitchFamily="66" charset="0"/>
              </a:rPr>
              <a:t>», «</a:t>
            </a:r>
            <a:r>
              <a:rPr lang="ru-RU" b="1" dirty="0">
                <a:solidFill>
                  <a:srgbClr val="0070C0"/>
                </a:solidFill>
                <a:latin typeface="Comic Sans MS" pitchFamily="66" charset="0"/>
              </a:rPr>
              <a:t>Пламя</a:t>
            </a:r>
            <a:r>
              <a:rPr lang="ru-RU" b="1" dirty="0" smtClean="0">
                <a:solidFill>
                  <a:srgbClr val="0070C0"/>
                </a:solidFill>
                <a:latin typeface="Comic Sans MS" pitchFamily="66" charset="0"/>
              </a:rPr>
              <a:t>», Справедливость», «</a:t>
            </a:r>
            <a:r>
              <a:rPr lang="ru-RU" b="1" dirty="0">
                <a:solidFill>
                  <a:srgbClr val="0070C0"/>
                </a:solidFill>
                <a:latin typeface="Comic Sans MS" pitchFamily="66" charset="0"/>
              </a:rPr>
              <a:t>Язык и зубы</a:t>
            </a:r>
            <a:r>
              <a:rPr lang="ru-RU" b="1" dirty="0" smtClean="0">
                <a:solidFill>
                  <a:srgbClr val="0070C0"/>
                </a:solidFill>
                <a:latin typeface="Comic Sans MS" pitchFamily="66" charset="0"/>
              </a:rPr>
              <a:t>», «</a:t>
            </a:r>
            <a:r>
              <a:rPr lang="ru-RU" b="1" dirty="0">
                <a:solidFill>
                  <a:srgbClr val="0070C0"/>
                </a:solidFill>
                <a:latin typeface="Comic Sans MS" pitchFamily="66" charset="0"/>
              </a:rPr>
              <a:t>Каштан и смоковница»</a:t>
            </a:r>
          </a:p>
        </p:txBody>
      </p:sp>
    </p:spTree>
    <p:extLst>
      <p:ext uri="{BB962C8B-B14F-4D97-AF65-F5344CB8AC3E}">
        <p14:creationId xmlns:p14="http://schemas.microsoft.com/office/powerpoint/2010/main" xmlns="" val="906466284"/>
      </p:ext>
    </p:extLst>
  </p:cSld>
  <p:clrMapOvr>
    <a:masterClrMapping/>
  </p:clrMapOvr>
  <mc:AlternateContent xmlns:mc="http://schemas.openxmlformats.org/markup-compatibility/2006">
    <mc:Choice xmlns:p14="http://schemas.microsoft.com/office/powerpoint/2010/main" xmlns="" Requires="p14">
      <p:transition spd="slow" p14:dur="1500">
        <p:fad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Рисунок1.png"/>
          <p:cNvPicPr>
            <a:picLocks noChangeAspect="1"/>
          </p:cNvPicPr>
          <p:nvPr/>
        </p:nvPicPr>
        <p:blipFill>
          <a:blip r:embed="rId2" cstate="print"/>
          <a:stretch>
            <a:fillRect/>
          </a:stretch>
        </p:blipFill>
        <p:spPr>
          <a:xfrm>
            <a:off x="0" y="0"/>
            <a:ext cx="9144000" cy="6858000"/>
          </a:xfrm>
          <a:prstGeom prst="rect">
            <a:avLst/>
          </a:prstGeom>
        </p:spPr>
      </p:pic>
      <p:pic>
        <p:nvPicPr>
          <p:cNvPr id="4" name="Рисунок 3" descr="U8ph8IYpklg.jpg"/>
          <p:cNvPicPr>
            <a:picLocks noChangeAspect="1"/>
          </p:cNvPicPr>
          <p:nvPr/>
        </p:nvPicPr>
        <p:blipFill>
          <a:blip r:embed="rId3" cstate="print"/>
          <a:stretch>
            <a:fillRect/>
          </a:stretch>
        </p:blipFill>
        <p:spPr>
          <a:xfrm>
            <a:off x="285720" y="428604"/>
            <a:ext cx="2857520" cy="405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5" name="Rectangle 1"/>
          <p:cNvSpPr>
            <a:spLocks noChangeArrowheads="1"/>
          </p:cNvSpPr>
          <p:nvPr/>
        </p:nvSpPr>
        <p:spPr bwMode="auto">
          <a:xfrm>
            <a:off x="3428992" y="428604"/>
            <a:ext cx="5429288"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400" b="1" dirty="0" smtClean="0">
                <a:solidFill>
                  <a:srgbClr val="0070C0"/>
                </a:solidFill>
                <a:latin typeface="Comic Sans MS" pitchFamily="66" charset="0"/>
                <a:ea typeface="Times New Roman" pitchFamily="18" charset="0"/>
                <a:cs typeface="Arial" pitchFamily="34" charset="0"/>
              </a:rPr>
              <a:t>Леонардо да Винчи-</a:t>
            </a:r>
          </a:p>
          <a:p>
            <a:pPr lvl="0" algn="ctr" fontAlgn="base">
              <a:spcBef>
                <a:spcPct val="0"/>
              </a:spcBef>
              <a:spcAft>
                <a:spcPct val="0"/>
              </a:spcAft>
            </a:pPr>
            <a:r>
              <a:rPr lang="ru-RU" sz="2200" b="1" dirty="0" smtClean="0">
                <a:solidFill>
                  <a:schemeClr val="accent2">
                    <a:lumMod val="50000"/>
                  </a:schemeClr>
                </a:solidFill>
                <a:latin typeface="Comic Sans MS" pitchFamily="66" charset="0"/>
                <a:ea typeface="Times New Roman" pitchFamily="18" charset="0"/>
                <a:cs typeface="Arial" pitchFamily="34" charset="0"/>
              </a:rPr>
              <a:t>итальянский </a:t>
            </a:r>
            <a:r>
              <a:rPr lang="ru-RU" sz="2200" b="1" dirty="0">
                <a:solidFill>
                  <a:schemeClr val="accent2">
                    <a:lumMod val="50000"/>
                  </a:schemeClr>
                </a:solidFill>
                <a:latin typeface="Comic Sans MS" pitchFamily="66" charset="0"/>
                <a:ea typeface="Times New Roman" pitchFamily="18" charset="0"/>
                <a:cs typeface="Arial" pitchFamily="34" charset="0"/>
              </a:rPr>
              <a:t>художник (живописец, скульптор, архитектор) и учёный (анатом, естествоиспытатель), изобретатель, писатель, один из крупнейших представителей искусства Высокого Возрождения, яркий пример «универсального человека» </a:t>
            </a:r>
            <a:endParaRPr lang="ru-RU" sz="2200" b="1" dirty="0" smtClean="0">
              <a:solidFill>
                <a:schemeClr val="accent2">
                  <a:lumMod val="50000"/>
                </a:schemeClr>
              </a:solidFill>
              <a:latin typeface="Comic Sans MS" pitchFamily="66" charset="0"/>
              <a:ea typeface="Times New Roman" pitchFamily="18" charset="0"/>
              <a:cs typeface="Arial" pitchFamily="34" charset="0"/>
            </a:endParaRPr>
          </a:p>
          <a:p>
            <a:pPr lvl="0" algn="ctr" fontAlgn="base">
              <a:spcBef>
                <a:spcPct val="0"/>
              </a:spcBef>
              <a:spcAft>
                <a:spcPct val="0"/>
              </a:spcAft>
            </a:pPr>
            <a:r>
              <a:rPr kumimoji="0" lang="ru-RU" sz="2200" b="1" i="0" u="none" strike="noStrike" cap="none" normalizeH="0" baseline="0" dirty="0" smtClean="0">
                <a:ln>
                  <a:noFill/>
                </a:ln>
                <a:solidFill>
                  <a:schemeClr val="accent2">
                    <a:lumMod val="50000"/>
                  </a:schemeClr>
                </a:solidFill>
                <a:effectLst/>
                <a:latin typeface="Comic Sans MS" pitchFamily="66" charset="0"/>
                <a:cs typeface="Arial" pitchFamily="34" charset="0"/>
              </a:rPr>
              <a:t>Он буквально перевернул представление</a:t>
            </a:r>
            <a:r>
              <a:rPr kumimoji="0" lang="ru-RU" sz="2200" b="1" i="0" u="none" strike="noStrike" cap="none" normalizeH="0" dirty="0" smtClean="0">
                <a:ln>
                  <a:noFill/>
                </a:ln>
                <a:solidFill>
                  <a:schemeClr val="accent2">
                    <a:lumMod val="50000"/>
                  </a:schemeClr>
                </a:solidFill>
                <a:effectLst/>
                <a:latin typeface="Comic Sans MS" pitchFamily="66" charset="0"/>
                <a:cs typeface="Arial" pitchFamily="34" charset="0"/>
              </a:rPr>
              <a:t> людей во всех аспектах жизни. </a:t>
            </a:r>
            <a:br>
              <a:rPr kumimoji="0" lang="ru-RU" sz="2200" b="1" i="0" u="none" strike="noStrike" cap="none" normalizeH="0" dirty="0" smtClean="0">
                <a:ln>
                  <a:noFill/>
                </a:ln>
                <a:solidFill>
                  <a:schemeClr val="accent2">
                    <a:lumMod val="50000"/>
                  </a:schemeClr>
                </a:solidFill>
                <a:effectLst/>
                <a:latin typeface="Comic Sans MS" pitchFamily="66" charset="0"/>
                <a:cs typeface="Arial" pitchFamily="34" charset="0"/>
              </a:rPr>
            </a:br>
            <a:r>
              <a:rPr kumimoji="0" lang="ru-RU" sz="2200" b="1" i="0" u="none" strike="noStrike" cap="none" normalizeH="0" dirty="0" smtClean="0">
                <a:ln>
                  <a:noFill/>
                </a:ln>
                <a:solidFill>
                  <a:schemeClr val="accent2">
                    <a:lumMod val="50000"/>
                  </a:schemeClr>
                </a:solidFill>
                <a:effectLst/>
                <a:latin typeface="Comic Sans MS" pitchFamily="66" charset="0"/>
                <a:cs typeface="Arial" pitchFamily="34" charset="0"/>
              </a:rPr>
              <a:t>Он поистине заслуживает того, чтобы его назвали </a:t>
            </a:r>
            <a:r>
              <a:rPr kumimoji="0" lang="ru-RU" sz="2200" b="1" i="0" u="none" strike="noStrike" cap="none" normalizeH="0" dirty="0" smtClean="0">
                <a:ln>
                  <a:noFill/>
                </a:ln>
                <a:solidFill>
                  <a:srgbClr val="0070C0"/>
                </a:solidFill>
                <a:effectLst/>
                <a:latin typeface="Comic Sans MS" pitchFamily="66" charset="0"/>
                <a:cs typeface="Arial" pitchFamily="34" charset="0"/>
              </a:rPr>
              <a:t>ГЕНИЕМ</a:t>
            </a:r>
            <a:r>
              <a:rPr kumimoji="0" lang="ru-RU" sz="2200" b="1" i="0" u="none" strike="noStrike" cap="none" normalizeH="0" dirty="0" smtClean="0">
                <a:ln>
                  <a:noFill/>
                </a:ln>
                <a:solidFill>
                  <a:schemeClr val="accent2">
                    <a:lumMod val="50000"/>
                  </a:schemeClr>
                </a:solidFill>
                <a:effectLst/>
                <a:latin typeface="Comic Sans MS" pitchFamily="66" charset="0"/>
                <a:cs typeface="Arial" pitchFamily="34" charset="0"/>
              </a:rPr>
              <a:t>.</a:t>
            </a:r>
            <a:br>
              <a:rPr kumimoji="0" lang="ru-RU" sz="2200" b="1" i="0" u="none" strike="noStrike" cap="none" normalizeH="0" dirty="0" smtClean="0">
                <a:ln>
                  <a:noFill/>
                </a:ln>
                <a:solidFill>
                  <a:schemeClr val="accent2">
                    <a:lumMod val="50000"/>
                  </a:schemeClr>
                </a:solidFill>
                <a:effectLst/>
                <a:latin typeface="Comic Sans MS" pitchFamily="66" charset="0"/>
                <a:cs typeface="Arial" pitchFamily="34" charset="0"/>
              </a:rPr>
            </a:br>
            <a:r>
              <a:rPr kumimoji="0" lang="ru-RU" sz="2200" b="1" i="0" u="none" strike="noStrike" cap="none" normalizeH="0" dirty="0" smtClean="0">
                <a:ln>
                  <a:noFill/>
                </a:ln>
                <a:solidFill>
                  <a:schemeClr val="accent2">
                    <a:lumMod val="50000"/>
                  </a:schemeClr>
                </a:solidFill>
                <a:effectLst/>
                <a:latin typeface="Comic Sans MS" pitchFamily="66" charset="0"/>
                <a:cs typeface="Arial" pitchFamily="34" charset="0"/>
              </a:rPr>
              <a:t>Величайшим деятелем своей эпохи! </a:t>
            </a:r>
            <a:endParaRPr kumimoji="0" lang="ru-RU" sz="2200" b="1" i="0" u="none" strike="noStrike" cap="none" normalizeH="0" baseline="0" dirty="0" smtClean="0">
              <a:ln>
                <a:noFill/>
              </a:ln>
              <a:solidFill>
                <a:schemeClr val="accent2">
                  <a:lumMod val="50000"/>
                </a:schemeClr>
              </a:solidFill>
              <a:effectLst/>
              <a:latin typeface="Comic Sans MS" pitchFamily="66" charset="0"/>
              <a:cs typeface="Arial" pitchFamily="34" charset="0"/>
            </a:endParaRPr>
          </a:p>
        </p:txBody>
      </p:sp>
      <p:sp>
        <p:nvSpPr>
          <p:cNvPr id="6" name="TextBox 5"/>
          <p:cNvSpPr txBox="1"/>
          <p:nvPr/>
        </p:nvSpPr>
        <p:spPr>
          <a:xfrm>
            <a:off x="357158" y="4786322"/>
            <a:ext cx="2714644" cy="400110"/>
          </a:xfrm>
          <a:prstGeom prst="rect">
            <a:avLst/>
          </a:prstGeom>
          <a:noFill/>
        </p:spPr>
        <p:txBody>
          <a:bodyPr wrap="square" rtlCol="0">
            <a:spAutoFit/>
          </a:bodyPr>
          <a:lstStyle/>
          <a:p>
            <a:r>
              <a:rPr lang="ru-RU" sz="2000" b="1" dirty="0" smtClean="0">
                <a:solidFill>
                  <a:schemeClr val="tx2">
                    <a:lumMod val="50000"/>
                  </a:schemeClr>
                </a:solidFill>
                <a:latin typeface="Comic Sans MS" pitchFamily="66" charset="0"/>
              </a:rPr>
              <a:t>Леонардо да Винчи</a:t>
            </a:r>
            <a:endParaRPr lang="ru-RU" sz="2000" b="1" dirty="0">
              <a:solidFill>
                <a:schemeClr val="tx2">
                  <a:lumMod val="50000"/>
                </a:schemeClr>
              </a:solidFill>
              <a:latin typeface="Comic Sans MS" pitchFamily="66" charset="0"/>
            </a:endParaRPr>
          </a:p>
        </p:txBody>
      </p:sp>
      <p:sp>
        <p:nvSpPr>
          <p:cNvPr id="2" name="Прямоугольник 1"/>
          <p:cNvSpPr/>
          <p:nvPr/>
        </p:nvSpPr>
        <p:spPr>
          <a:xfrm>
            <a:off x="76552" y="5301208"/>
            <a:ext cx="3275856" cy="923330"/>
          </a:xfrm>
          <a:prstGeom prst="rect">
            <a:avLst/>
          </a:prstGeom>
        </p:spPr>
        <p:txBody>
          <a:bodyPr wrap="square">
            <a:spAutoFit/>
          </a:bodyPr>
          <a:lstStyle/>
          <a:p>
            <a:pPr algn="ctr"/>
            <a:r>
              <a:rPr lang="ru-RU" b="1" dirty="0" smtClean="0">
                <a:solidFill>
                  <a:srgbClr val="0070C0"/>
                </a:solidFill>
                <a:latin typeface="Comic Sans MS" pitchFamily="66" charset="0"/>
              </a:rPr>
              <a:t>«Проси </a:t>
            </a:r>
            <a:r>
              <a:rPr lang="ru-RU" b="1" dirty="0">
                <a:solidFill>
                  <a:srgbClr val="0070C0"/>
                </a:solidFill>
                <a:latin typeface="Comic Sans MS" pitchFamily="66" charset="0"/>
              </a:rPr>
              <a:t>совета у того, кто умеет одерживать победы над самим </a:t>
            </a:r>
            <a:r>
              <a:rPr lang="ru-RU" b="1" dirty="0" smtClean="0">
                <a:solidFill>
                  <a:srgbClr val="0070C0"/>
                </a:solidFill>
                <a:latin typeface="Comic Sans MS" pitchFamily="66" charset="0"/>
              </a:rPr>
              <a:t>собою»</a:t>
            </a:r>
            <a:endParaRPr lang="ru-RU" b="1" dirty="0">
              <a:solidFill>
                <a:srgbClr val="0070C0"/>
              </a:solidFill>
              <a:latin typeface="Comic Sans MS" pitchFamily="66" charset="0"/>
            </a:endParaRPr>
          </a:p>
        </p:txBody>
      </p:sp>
      <p:pic>
        <p:nvPicPr>
          <p:cNvPr id="5" name="Рисунок 4">
            <a:hlinkClick r:id="rId4" action="ppaction://hlinksldjump"/>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0" b="100000" l="0" r="99471"/>
                    </a14:imgEffect>
                  </a14:imgLayer>
                </a14:imgProps>
              </a:ext>
              <a:ext uri="{28A0092B-C50C-407E-A947-70E740481C1C}">
                <a14:useLocalDpi xmlns:a14="http://schemas.microsoft.com/office/drawing/2010/main" xmlns="" val="0"/>
              </a:ext>
            </a:extLst>
          </a:blip>
          <a:stretch>
            <a:fillRect/>
          </a:stretch>
        </p:blipFill>
        <p:spPr>
          <a:xfrm>
            <a:off x="7884368" y="5650772"/>
            <a:ext cx="1156712" cy="1147532"/>
          </a:xfrm>
          <a:prstGeom prst="rect">
            <a:avLst/>
          </a:prstGeom>
        </p:spPr>
      </p:pic>
    </p:spTree>
    <p:extLst>
      <p:ext uri="{BB962C8B-B14F-4D97-AF65-F5344CB8AC3E}">
        <p14:creationId xmlns:p14="http://schemas.microsoft.com/office/powerpoint/2010/main" xmlns="" val="1268098711"/>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70" y="0"/>
            <a:ext cx="9136059" cy="6858000"/>
          </a:xfrm>
          <a:prstGeom prst="rect">
            <a:avLst/>
          </a:prstGeom>
        </p:spPr>
      </p:pic>
      <p:sp>
        <p:nvSpPr>
          <p:cNvPr id="2" name="Прямоугольник 1"/>
          <p:cNvSpPr/>
          <p:nvPr/>
        </p:nvSpPr>
        <p:spPr>
          <a:xfrm>
            <a:off x="3388676" y="404664"/>
            <a:ext cx="5647820" cy="384721"/>
          </a:xfrm>
          <a:prstGeom prst="rect">
            <a:avLst/>
          </a:prstGeom>
        </p:spPr>
        <p:txBody>
          <a:bodyPr wrap="square">
            <a:spAutoFit/>
          </a:bodyPr>
          <a:lstStyle/>
          <a:p>
            <a:pPr algn="r"/>
            <a:endParaRPr lang="ru-RU" sz="1900" b="1" dirty="0">
              <a:solidFill>
                <a:srgbClr val="0070C0"/>
              </a:solidFill>
            </a:endParaRPr>
          </a:p>
        </p:txBody>
      </p:sp>
      <p:sp>
        <p:nvSpPr>
          <p:cNvPr id="3" name="Прямоугольник 2"/>
          <p:cNvSpPr/>
          <p:nvPr/>
        </p:nvSpPr>
        <p:spPr>
          <a:xfrm>
            <a:off x="200389" y="4725144"/>
            <a:ext cx="8263208" cy="369332"/>
          </a:xfrm>
          <a:prstGeom prst="rect">
            <a:avLst/>
          </a:prstGeom>
        </p:spPr>
        <p:txBody>
          <a:bodyPr wrap="square">
            <a:spAutoFit/>
          </a:bodyPr>
          <a:lstStyle/>
          <a:p>
            <a:pPr indent="182563" algn="just"/>
            <a:endParaRPr lang="ru-RU" b="1" dirty="0">
              <a:solidFill>
                <a:schemeClr val="accent2">
                  <a:lumMod val="50000"/>
                </a:schemeClr>
              </a:solidFill>
              <a:latin typeface="Comic Sans MS" pitchFamily="66" charset="0"/>
            </a:endParaRPr>
          </a:p>
        </p:txBody>
      </p:sp>
      <p:sp>
        <p:nvSpPr>
          <p:cNvPr id="7" name="TextBox 6"/>
          <p:cNvSpPr txBox="1"/>
          <p:nvPr/>
        </p:nvSpPr>
        <p:spPr>
          <a:xfrm>
            <a:off x="1955729" y="181525"/>
            <a:ext cx="4752528" cy="830997"/>
          </a:xfrm>
          <a:prstGeom prst="rect">
            <a:avLst/>
          </a:prstGeom>
          <a:noFill/>
        </p:spPr>
        <p:txBody>
          <a:bodyPr wrap="square" rtlCol="0">
            <a:spAutoFit/>
          </a:bodyPr>
          <a:lstStyle/>
          <a:p>
            <a:pPr algn="ctr"/>
            <a:r>
              <a:rPr lang="ru-RU" sz="2400" b="1" dirty="0" smtClean="0">
                <a:solidFill>
                  <a:srgbClr val="0070C0"/>
                </a:solidFill>
                <a:latin typeface="Comic Sans MS" pitchFamily="66" charset="0"/>
              </a:rPr>
              <a:t>Список использованной литературы</a:t>
            </a:r>
            <a:endParaRPr lang="ru-RU" sz="2400" b="1" dirty="0">
              <a:solidFill>
                <a:srgbClr val="0070C0"/>
              </a:solidFill>
              <a:latin typeface="Comic Sans MS" pitchFamily="66" charset="0"/>
            </a:endParaRPr>
          </a:p>
        </p:txBody>
      </p:sp>
      <p:sp>
        <p:nvSpPr>
          <p:cNvPr id="8" name="Прямоугольник 7"/>
          <p:cNvSpPr/>
          <p:nvPr/>
        </p:nvSpPr>
        <p:spPr>
          <a:xfrm>
            <a:off x="611559" y="1016040"/>
            <a:ext cx="7059949" cy="5678478"/>
          </a:xfrm>
          <a:prstGeom prst="rect">
            <a:avLst/>
          </a:prstGeom>
        </p:spPr>
        <p:txBody>
          <a:bodyPr wrap="square">
            <a:spAutoFit/>
          </a:bodyPr>
          <a:lstStyle/>
          <a:p>
            <a:pPr>
              <a:lnSpc>
                <a:spcPct val="150000"/>
              </a:lnSpc>
            </a:pPr>
            <a:r>
              <a:rPr lang="en-US" sz="1600" b="1" dirty="0">
                <a:hlinkClick r:id="rId3"/>
              </a:rPr>
              <a:t>http://vinci.ru</a:t>
            </a:r>
            <a:r>
              <a:rPr lang="en-US" sz="1600" b="1" dirty="0" smtClean="0">
                <a:hlinkClick r:id="rId3"/>
              </a:rPr>
              <a:t>/</a:t>
            </a:r>
            <a:endParaRPr lang="ru-RU" sz="1600" b="1" dirty="0" smtClean="0"/>
          </a:p>
          <a:p>
            <a:pPr>
              <a:lnSpc>
                <a:spcPct val="150000"/>
              </a:lnSpc>
            </a:pPr>
            <a:r>
              <a:rPr lang="en-US" sz="1600" b="1" dirty="0" smtClean="0">
                <a:hlinkClick r:id="rId4"/>
              </a:rPr>
              <a:t>http</a:t>
            </a:r>
            <a:r>
              <a:rPr lang="en-US" sz="1600" b="1" dirty="0">
                <a:hlinkClick r:id="rId4"/>
              </a:rPr>
              <a:t>://</a:t>
            </a:r>
            <a:r>
              <a:rPr lang="en-US" sz="1600" b="1" dirty="0" smtClean="0">
                <a:hlinkClick r:id="rId4"/>
              </a:rPr>
              <a:t>abitura.com/not_only/hystorical_physics/Vinchi.htm</a:t>
            </a:r>
            <a:endParaRPr lang="ru-RU" sz="1600" b="1" dirty="0" smtClean="0"/>
          </a:p>
          <a:p>
            <a:pPr>
              <a:lnSpc>
                <a:spcPct val="150000"/>
              </a:lnSpc>
            </a:pPr>
            <a:r>
              <a:rPr lang="en-US" sz="1600" b="1" dirty="0" smtClean="0">
                <a:hlinkClick r:id="rId5"/>
              </a:rPr>
              <a:t>http</a:t>
            </a:r>
            <a:r>
              <a:rPr lang="en-US" sz="1600" b="1" dirty="0">
                <a:hlinkClick r:id="rId5"/>
              </a:rPr>
              <a:t>://leovinci.ru/technics</a:t>
            </a:r>
            <a:r>
              <a:rPr lang="en-US" sz="1600" b="1" dirty="0" smtClean="0">
                <a:hlinkClick r:id="rId5"/>
              </a:rPr>
              <a:t>/</a:t>
            </a:r>
            <a:endParaRPr lang="en-US" sz="1600" b="1" dirty="0"/>
          </a:p>
          <a:p>
            <a:pPr>
              <a:lnSpc>
                <a:spcPct val="150000"/>
              </a:lnSpc>
            </a:pPr>
            <a:r>
              <a:rPr lang="en-US" sz="1600" b="1" dirty="0">
                <a:hlinkClick r:id="rId6"/>
              </a:rPr>
              <a:t>http://</a:t>
            </a:r>
            <a:r>
              <a:rPr lang="en-US" sz="1600" b="1" dirty="0" smtClean="0">
                <a:hlinkClick r:id="rId6"/>
              </a:rPr>
              <a:t>www.terredelrinascimento.it/immagini/gallery/vinci/aerea.jpg</a:t>
            </a:r>
            <a:endParaRPr lang="en-US" sz="1600" b="1" dirty="0"/>
          </a:p>
          <a:p>
            <a:pPr>
              <a:lnSpc>
                <a:spcPct val="150000"/>
              </a:lnSpc>
            </a:pPr>
            <a:r>
              <a:rPr lang="en-US" sz="1600" b="1" dirty="0">
                <a:hlinkClick r:id="rId7"/>
              </a:rPr>
              <a:t>http://</a:t>
            </a:r>
            <a:r>
              <a:rPr lang="en-US" sz="1600" b="1" dirty="0" smtClean="0">
                <a:hlinkClick r:id="rId7"/>
              </a:rPr>
              <a:t>www.tesistour.ru/images/cms/data/photoalbum/florence/italy_florence_08.jpg</a:t>
            </a:r>
            <a:endParaRPr lang="ru-RU" sz="1600" b="1" dirty="0" smtClean="0"/>
          </a:p>
          <a:p>
            <a:pPr>
              <a:lnSpc>
                <a:spcPct val="150000"/>
              </a:lnSpc>
            </a:pPr>
            <a:r>
              <a:rPr lang="en-US" sz="1600" b="1" dirty="0" smtClean="0">
                <a:hlinkClick r:id="rId8"/>
              </a:rPr>
              <a:t>http</a:t>
            </a:r>
            <a:r>
              <a:rPr lang="en-US" sz="1600" b="1" dirty="0">
                <a:hlinkClick r:id="rId8"/>
              </a:rPr>
              <a:t>://ru.wikipedia.org/wiki/%CB%E5%EE%ED%E0%F0%E4%EE_%E4%E0_%</a:t>
            </a:r>
            <a:r>
              <a:rPr lang="en-US" sz="1600" b="1" dirty="0" smtClean="0">
                <a:hlinkClick r:id="rId8"/>
              </a:rPr>
              <a:t>C2%E8%ED%F7%E8</a:t>
            </a:r>
            <a:endParaRPr lang="en-US" sz="1600" b="1" dirty="0"/>
          </a:p>
          <a:p>
            <a:pPr>
              <a:lnSpc>
                <a:spcPct val="150000"/>
              </a:lnSpc>
            </a:pPr>
            <a:r>
              <a:rPr lang="en-US" sz="1600" b="1" dirty="0">
                <a:hlinkClick r:id="rId9"/>
              </a:rPr>
              <a:t>http://gizmod.ru/2007/05/24/izobretenija_velikogo_leonardo_da_vinchi</a:t>
            </a:r>
            <a:r>
              <a:rPr lang="en-US" sz="1600" b="1" dirty="0" smtClean="0">
                <a:hlinkClick r:id="rId9"/>
              </a:rPr>
              <a:t>/</a:t>
            </a:r>
            <a:endParaRPr lang="ru-RU" sz="1600" b="1" dirty="0" smtClean="0"/>
          </a:p>
          <a:p>
            <a:pPr>
              <a:lnSpc>
                <a:spcPct val="150000"/>
              </a:lnSpc>
            </a:pPr>
            <a:r>
              <a:rPr lang="en-US" sz="1600" b="1" dirty="0" smtClean="0">
                <a:hlinkClick r:id="rId10"/>
              </a:rPr>
              <a:t>http</a:t>
            </a:r>
            <a:r>
              <a:rPr lang="en-US" sz="1600" b="1" dirty="0">
                <a:hlinkClick r:id="rId10"/>
              </a:rPr>
              <a:t>://</a:t>
            </a:r>
            <a:r>
              <a:rPr lang="en-US" sz="1600" b="1" dirty="0" smtClean="0">
                <a:hlinkClick r:id="rId10"/>
              </a:rPr>
              <a:t>www.wottakk.ru/gipotezy/28-chelovek/130-genialny-izobretatel-leonardo-da-vinchi.html</a:t>
            </a:r>
            <a:endParaRPr lang="ru-RU" sz="1600" b="1" dirty="0" smtClean="0"/>
          </a:p>
          <a:p>
            <a:pPr>
              <a:lnSpc>
                <a:spcPct val="150000"/>
              </a:lnSpc>
            </a:pPr>
            <a:r>
              <a:rPr lang="en-US" sz="1600" b="1" dirty="0" smtClean="0">
                <a:hlinkClick r:id="rId11"/>
              </a:rPr>
              <a:t>http</a:t>
            </a:r>
            <a:r>
              <a:rPr lang="en-US" sz="1600" b="1" dirty="0">
                <a:hlinkClick r:id="rId11"/>
              </a:rPr>
              <a:t>://</a:t>
            </a:r>
            <a:r>
              <a:rPr lang="en-US" sz="1600" b="1" dirty="0" smtClean="0">
                <a:hlinkClick r:id="rId11"/>
              </a:rPr>
              <a:t>www.zitata.com/da_vinci.shtml</a:t>
            </a:r>
            <a:endParaRPr lang="ru-RU" sz="1600" b="1" dirty="0" smtClean="0"/>
          </a:p>
          <a:p>
            <a:pPr>
              <a:lnSpc>
                <a:spcPct val="150000"/>
              </a:lnSpc>
            </a:pPr>
            <a:r>
              <a:rPr lang="en-US" sz="1600" b="1" dirty="0" smtClean="0">
                <a:hlinkClick r:id="rId12"/>
              </a:rPr>
              <a:t>http</a:t>
            </a:r>
            <a:r>
              <a:rPr lang="en-US" sz="1600" b="1" dirty="0">
                <a:hlinkClick r:id="rId12"/>
              </a:rPr>
              <a:t>://</a:t>
            </a:r>
            <a:r>
              <a:rPr lang="en-US" sz="1600" b="1" dirty="0" smtClean="0">
                <a:hlinkClick r:id="rId12"/>
              </a:rPr>
              <a:t>nauka03.ru/istoriya-anatomii/leonardo-da-vinchi.html</a:t>
            </a:r>
            <a:endParaRPr lang="ru-RU" sz="1600" b="1" dirty="0" smtClean="0"/>
          </a:p>
          <a:p>
            <a:pPr>
              <a:lnSpc>
                <a:spcPct val="150000"/>
              </a:lnSpc>
            </a:pPr>
            <a:r>
              <a:rPr lang="en-US" sz="1600" b="1" dirty="0" smtClean="0">
                <a:hlinkClick r:id="rId13"/>
              </a:rPr>
              <a:t>http</a:t>
            </a:r>
            <a:r>
              <a:rPr lang="en-US" sz="1600" b="1" dirty="0">
                <a:hlinkClick r:id="rId13"/>
              </a:rPr>
              <a:t>://</a:t>
            </a:r>
            <a:r>
              <a:rPr lang="en-US" sz="1600" b="1" dirty="0" smtClean="0">
                <a:hlinkClick r:id="rId13"/>
              </a:rPr>
              <a:t>ivan.at.ua/blog/2008-09-19-9</a:t>
            </a:r>
            <a:endParaRPr lang="ru-RU" sz="1600" b="1" dirty="0" smtClean="0"/>
          </a:p>
          <a:p>
            <a:endParaRPr lang="ru-RU" dirty="0"/>
          </a:p>
        </p:txBody>
      </p:sp>
    </p:spTree>
    <p:extLst>
      <p:ext uri="{BB962C8B-B14F-4D97-AF65-F5344CB8AC3E}">
        <p14:creationId xmlns:p14="http://schemas.microsoft.com/office/powerpoint/2010/main" xmlns="" val="741722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9144000" cy="6858000"/>
          </a:xfrm>
          <a:prstGeom prst="rect">
            <a:avLst/>
          </a:prstGeom>
        </p:spPr>
      </p:pic>
      <p:pic>
        <p:nvPicPr>
          <p:cNvPr id="10" name="Рисунок 9"/>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100000" l="2245" r="98607"/>
                    </a14:imgEffect>
                  </a14:imgLayer>
                </a14:imgProps>
              </a:ext>
              <a:ext uri="{28A0092B-C50C-407E-A947-70E740481C1C}">
                <a14:useLocalDpi xmlns:a14="http://schemas.microsoft.com/office/drawing/2010/main" xmlns="" val="0"/>
              </a:ext>
            </a:extLst>
          </a:blip>
          <a:stretch>
            <a:fillRect/>
          </a:stretch>
        </p:blipFill>
        <p:spPr>
          <a:xfrm>
            <a:off x="5940152" y="4149080"/>
            <a:ext cx="2546183" cy="2265182"/>
          </a:xfrm>
          <a:prstGeom prst="rect">
            <a:avLst/>
          </a:prstGeom>
        </p:spPr>
      </p:pic>
      <p:sp>
        <p:nvSpPr>
          <p:cNvPr id="2" name="TextBox 1"/>
          <p:cNvSpPr txBox="1"/>
          <p:nvPr/>
        </p:nvSpPr>
        <p:spPr>
          <a:xfrm>
            <a:off x="3073063" y="207179"/>
            <a:ext cx="2952328" cy="510778"/>
          </a:xfrm>
          <a:prstGeom prst="round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ru-RU" sz="2400" b="1" dirty="0" smtClean="0"/>
              <a:t>Биография</a:t>
            </a:r>
            <a:endParaRPr lang="ru-RU" sz="2400" b="1" dirty="0"/>
          </a:p>
        </p:txBody>
      </p:sp>
      <p:sp>
        <p:nvSpPr>
          <p:cNvPr id="3" name="Прямоугольник 2"/>
          <p:cNvSpPr/>
          <p:nvPr/>
        </p:nvSpPr>
        <p:spPr>
          <a:xfrm>
            <a:off x="755576" y="836712"/>
            <a:ext cx="7560839" cy="3139321"/>
          </a:xfrm>
          <a:prstGeom prst="rect">
            <a:avLst/>
          </a:prstGeom>
          <a:noFill/>
        </p:spPr>
        <p:txBody>
          <a:bodyPr wrap="square">
            <a:spAutoFit/>
          </a:bodyPr>
          <a:lstStyle/>
          <a:p>
            <a:pPr algn="ctr"/>
            <a:r>
              <a:rPr lang="ru-RU" sz="2000" b="1" dirty="0">
                <a:solidFill>
                  <a:schemeClr val="accent2">
                    <a:lumMod val="50000"/>
                  </a:schemeClr>
                </a:solidFill>
                <a:latin typeface="Comic Sans MS" pitchFamily="66" charset="0"/>
              </a:rPr>
              <a:t>Леонардо да Винчи родился 15 апреля 1452 года в живописном тосканском городке Винчи. Его родителями были 25-летний нотариус Пьеро и его </a:t>
            </a:r>
            <a:r>
              <a:rPr lang="ru-RU" sz="2000" b="1" dirty="0" smtClean="0">
                <a:solidFill>
                  <a:schemeClr val="accent2">
                    <a:lumMod val="50000"/>
                  </a:schemeClr>
                </a:solidFill>
                <a:latin typeface="Comic Sans MS" pitchFamily="66" charset="0"/>
              </a:rPr>
              <a:t>возлюбленная, крестьянка </a:t>
            </a:r>
            <a:r>
              <a:rPr lang="ru-RU" sz="2000" b="1" dirty="0">
                <a:solidFill>
                  <a:schemeClr val="accent2">
                    <a:lumMod val="50000"/>
                  </a:schemeClr>
                </a:solidFill>
                <a:latin typeface="Comic Sans MS" pitchFamily="66" charset="0"/>
              </a:rPr>
              <a:t>Катерина. Первые годы жизни Леонардо провел вместе с матерью. Его отец вскоре женился на богатой и знатной девушке, но этот брак оказался бездетным, и Пьеро забрал своего трехлетнего сына на воспитание. Разлученный с матерью Леонардо всю жизнь пытался воссоздать ее образ в своих шедеврах</a:t>
            </a:r>
            <a:r>
              <a:rPr lang="ru-RU" sz="2000" b="1" dirty="0" smtClean="0">
                <a:solidFill>
                  <a:schemeClr val="accent2">
                    <a:lumMod val="50000"/>
                  </a:schemeClr>
                </a:solidFill>
                <a:latin typeface="Comic Sans MS" pitchFamily="66" charset="0"/>
              </a:rPr>
              <a:t>.</a:t>
            </a:r>
          </a:p>
          <a:p>
            <a:endParaRPr lang="ru-RU"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7504" y="3645024"/>
            <a:ext cx="5040560" cy="3070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6191618" y="4773839"/>
            <a:ext cx="2088232" cy="1015663"/>
          </a:xfrm>
          <a:prstGeom prst="rect">
            <a:avLst/>
          </a:prstGeom>
          <a:noFill/>
        </p:spPr>
        <p:txBody>
          <a:bodyPr wrap="square" rtlCol="0">
            <a:spAutoFit/>
          </a:bodyPr>
          <a:lstStyle/>
          <a:p>
            <a:pPr algn="ctr"/>
            <a:r>
              <a:rPr lang="ru-RU" sz="2000" b="1" dirty="0" smtClean="0">
                <a:solidFill>
                  <a:schemeClr val="accent1">
                    <a:lumMod val="50000"/>
                  </a:schemeClr>
                </a:solidFill>
                <a:latin typeface="Comic Sans MS" pitchFamily="66" charset="0"/>
              </a:rPr>
              <a:t>Городок Винчи</a:t>
            </a:r>
            <a:br>
              <a:rPr lang="ru-RU" sz="2000" b="1" dirty="0" smtClean="0">
                <a:solidFill>
                  <a:schemeClr val="accent1">
                    <a:lumMod val="50000"/>
                  </a:schemeClr>
                </a:solidFill>
                <a:latin typeface="Comic Sans MS" pitchFamily="66" charset="0"/>
              </a:rPr>
            </a:br>
            <a:r>
              <a:rPr lang="ru-RU" sz="2000" b="1" dirty="0" smtClean="0">
                <a:solidFill>
                  <a:schemeClr val="accent1">
                    <a:lumMod val="50000"/>
                  </a:schemeClr>
                </a:solidFill>
                <a:latin typeface="Comic Sans MS" pitchFamily="66" charset="0"/>
              </a:rPr>
              <a:t> </a:t>
            </a:r>
            <a:r>
              <a:rPr lang="ru-RU" sz="2000" b="1" dirty="0">
                <a:solidFill>
                  <a:schemeClr val="accent1">
                    <a:lumMod val="50000"/>
                  </a:schemeClr>
                </a:solidFill>
                <a:latin typeface="Comic Sans MS" pitchFamily="66" charset="0"/>
              </a:rPr>
              <a:t>близ Флоренции</a:t>
            </a:r>
          </a:p>
        </p:txBody>
      </p:sp>
    </p:spTree>
    <p:extLst>
      <p:ext uri="{BB962C8B-B14F-4D97-AF65-F5344CB8AC3E}">
        <p14:creationId xmlns:p14="http://schemas.microsoft.com/office/powerpoint/2010/main" xmlns="" val="884380877"/>
      </p:ext>
    </p:extLst>
  </p:cSld>
  <p:clrMapOvr>
    <a:masterClrMapping/>
  </p:clrMapOvr>
  <mc:AlternateContent xmlns:mc="http://schemas.openxmlformats.org/markup-compatibility/2006">
    <mc:Choice xmlns:p14="http://schemas.microsoft.com/office/powerpoint/2010/main" xmlns="" Requires="p14">
      <p:transition spd="slow" p14:dur="2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325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9120336" cy="6858000"/>
          </a:xfrm>
          <a:prstGeom prst="rect">
            <a:avLst/>
          </a:prstGeom>
        </p:spPr>
      </p:pic>
      <p:sp>
        <p:nvSpPr>
          <p:cNvPr id="4" name="Прямоугольник 3"/>
          <p:cNvSpPr/>
          <p:nvPr/>
        </p:nvSpPr>
        <p:spPr>
          <a:xfrm>
            <a:off x="0" y="332656"/>
            <a:ext cx="4788024" cy="2554545"/>
          </a:xfrm>
          <a:prstGeom prst="rect">
            <a:avLst/>
          </a:prstGeom>
        </p:spPr>
        <p:txBody>
          <a:bodyPr wrap="square">
            <a:spAutoFit/>
          </a:bodyPr>
          <a:lstStyle/>
          <a:p>
            <a:pPr algn="ctr"/>
            <a:r>
              <a:rPr lang="ru-RU" sz="2000" b="1" dirty="0">
                <a:solidFill>
                  <a:schemeClr val="accent2">
                    <a:lumMod val="50000"/>
                  </a:schemeClr>
                </a:solidFill>
                <a:latin typeface="Comic Sans MS" pitchFamily="66" charset="0"/>
              </a:rPr>
              <a:t>Когда Леонардо было 13 лет, его мачеха умерла при родах. </a:t>
            </a:r>
            <a:r>
              <a:rPr lang="ru-RU" sz="2000" b="1" dirty="0" smtClean="0">
                <a:solidFill>
                  <a:schemeClr val="accent2">
                    <a:lumMod val="50000"/>
                  </a:schemeClr>
                </a:solidFill>
                <a:latin typeface="Comic Sans MS" pitchFamily="66" charset="0"/>
              </a:rPr>
              <a:t>Отец Леонардо </a:t>
            </a:r>
            <a:r>
              <a:rPr lang="ru-RU" sz="2000" b="1" dirty="0">
                <a:solidFill>
                  <a:schemeClr val="accent2">
                    <a:lumMod val="50000"/>
                  </a:schemeClr>
                </a:solidFill>
                <a:latin typeface="Comic Sans MS" pitchFamily="66" charset="0"/>
              </a:rPr>
              <a:t>прожил 78 лет, был четырежды женат и имел 12 </a:t>
            </a:r>
            <a:r>
              <a:rPr lang="ru-RU" sz="2000" b="1" dirty="0" smtClean="0">
                <a:solidFill>
                  <a:schemeClr val="accent2">
                    <a:lumMod val="50000"/>
                  </a:schemeClr>
                </a:solidFill>
                <a:latin typeface="Comic Sans MS" pitchFamily="66" charset="0"/>
              </a:rPr>
              <a:t>детей. Он пытался </a:t>
            </a:r>
            <a:r>
              <a:rPr lang="ru-RU" sz="2000" b="1" dirty="0">
                <a:solidFill>
                  <a:schemeClr val="accent2">
                    <a:lumMod val="50000"/>
                  </a:schemeClr>
                </a:solidFill>
                <a:latin typeface="Comic Sans MS" pitchFamily="66" charset="0"/>
              </a:rPr>
              <a:t>приобщить Леонардо к семейной профессии, но безуспешно: сын не интересовался законами общества.</a:t>
            </a:r>
          </a:p>
        </p:txBody>
      </p:sp>
      <p:sp>
        <p:nvSpPr>
          <p:cNvPr id="6" name="Прямоугольник 5"/>
          <p:cNvSpPr/>
          <p:nvPr/>
        </p:nvSpPr>
        <p:spPr>
          <a:xfrm>
            <a:off x="4311856" y="2903712"/>
            <a:ext cx="4808480" cy="3477875"/>
          </a:xfrm>
          <a:prstGeom prst="rect">
            <a:avLst/>
          </a:prstGeom>
        </p:spPr>
        <p:txBody>
          <a:bodyPr wrap="square">
            <a:spAutoFit/>
          </a:bodyPr>
          <a:lstStyle/>
          <a:p>
            <a:pPr algn="ctr"/>
            <a:r>
              <a:rPr lang="ru-RU" sz="2000" b="1" dirty="0">
                <a:solidFill>
                  <a:schemeClr val="accent2">
                    <a:lumMod val="50000"/>
                  </a:schemeClr>
                </a:solidFill>
                <a:latin typeface="Comic Sans MS" pitchFamily="66" charset="0"/>
              </a:rPr>
              <a:t>Пока отец пропадал на работе, мальчика воспитывал его дядя Франческо. Он был философ по складу мышления и бездельник по роду занятий. Дух свободы, с детства привитый Леонардо легкомысленным мечтателем Франческо, возможно, пробуждал впоследствии художника бросать незавершенные шедевры и устремляться к новым вершинам. </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2994783"/>
            <a:ext cx="4228016" cy="2679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45027" y="534318"/>
            <a:ext cx="3848100" cy="95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012160" y="1718589"/>
            <a:ext cx="2016224" cy="646331"/>
          </a:xfrm>
          <a:prstGeom prst="rect">
            <a:avLst/>
          </a:prstGeom>
          <a:noFill/>
        </p:spPr>
        <p:txBody>
          <a:bodyPr wrap="square" rtlCol="0">
            <a:spAutoFit/>
          </a:bodyPr>
          <a:lstStyle/>
          <a:p>
            <a:pPr algn="ctr"/>
            <a:r>
              <a:rPr lang="ru-RU" b="1" dirty="0" smtClean="0">
                <a:solidFill>
                  <a:schemeClr val="accent1">
                    <a:lumMod val="50000"/>
                  </a:schemeClr>
                </a:solidFill>
                <a:latin typeface="Comic Sans MS" pitchFamily="66" charset="0"/>
              </a:rPr>
              <a:t>Автограф Леонардо</a:t>
            </a:r>
            <a:endParaRPr lang="ru-RU" b="1" dirty="0">
              <a:solidFill>
                <a:schemeClr val="accent1">
                  <a:lumMod val="50000"/>
                </a:schemeClr>
              </a:solidFill>
              <a:latin typeface="Comic Sans MS" pitchFamily="66" charset="0"/>
            </a:endParaRPr>
          </a:p>
        </p:txBody>
      </p:sp>
      <p:sp>
        <p:nvSpPr>
          <p:cNvPr id="10" name="TextBox 9"/>
          <p:cNvSpPr txBox="1"/>
          <p:nvPr/>
        </p:nvSpPr>
        <p:spPr>
          <a:xfrm>
            <a:off x="968395" y="5877272"/>
            <a:ext cx="2811515" cy="646331"/>
          </a:xfrm>
          <a:prstGeom prst="rect">
            <a:avLst/>
          </a:prstGeom>
          <a:noFill/>
        </p:spPr>
        <p:txBody>
          <a:bodyPr wrap="square" rtlCol="0">
            <a:spAutoFit/>
          </a:bodyPr>
          <a:lstStyle/>
          <a:p>
            <a:pPr algn="ctr"/>
            <a:r>
              <a:rPr lang="ru-RU" b="1" dirty="0" smtClean="0">
                <a:solidFill>
                  <a:schemeClr val="accent1">
                    <a:lumMod val="50000"/>
                  </a:schemeClr>
                </a:solidFill>
                <a:latin typeface="Comic Sans MS" pitchFamily="66" charset="0"/>
              </a:rPr>
              <a:t>Дом, в </a:t>
            </a:r>
            <a:r>
              <a:rPr lang="ru-RU" b="1" dirty="0">
                <a:solidFill>
                  <a:schemeClr val="accent1">
                    <a:lumMod val="50000"/>
                  </a:schemeClr>
                </a:solidFill>
                <a:latin typeface="Comic Sans MS" pitchFamily="66" charset="0"/>
              </a:rPr>
              <a:t>котором жил Леонардо в детстве.</a:t>
            </a:r>
          </a:p>
        </p:txBody>
      </p:sp>
    </p:spTree>
    <p:extLst>
      <p:ext uri="{BB962C8B-B14F-4D97-AF65-F5344CB8AC3E}">
        <p14:creationId xmlns:p14="http://schemas.microsoft.com/office/powerpoint/2010/main" xmlns="" val="1146537472"/>
      </p:ext>
    </p:extLst>
  </p:cSld>
  <p:clrMapOvr>
    <a:masterClrMapping/>
  </p:clrMapOvr>
  <mc:AlternateContent xmlns:mc="http://schemas.openxmlformats.org/markup-compatibility/2006">
    <mc:Choice xmlns:p14="http://schemas.microsoft.com/office/powerpoint/2010/main" xmlns="" Requires="p14">
      <p:transition spd="slow" p14:dur="20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3999" cy="6858000"/>
          </a:xfrm>
          <a:prstGeom prst="rect">
            <a:avLst/>
          </a:prstGeom>
        </p:spPr>
      </p:pic>
      <p:sp>
        <p:nvSpPr>
          <p:cNvPr id="1025" name="Rectangle 1"/>
          <p:cNvSpPr>
            <a:spLocks noChangeArrowheads="1"/>
          </p:cNvSpPr>
          <p:nvPr/>
        </p:nvSpPr>
        <p:spPr bwMode="auto">
          <a:xfrm>
            <a:off x="2987824" y="500042"/>
            <a:ext cx="578644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u="none" strike="noStrike" cap="none" normalizeH="0" baseline="0" dirty="0" smtClean="0">
                <a:ln>
                  <a:noFill/>
                </a:ln>
                <a:solidFill>
                  <a:schemeClr val="accent1">
                    <a:lumMod val="50000"/>
                  </a:schemeClr>
                </a:solidFill>
                <a:effectLst/>
                <a:latin typeface="Comic Sans MS" pitchFamily="66" charset="0"/>
                <a:ea typeface="Calibri" pitchFamily="34" charset="0"/>
                <a:cs typeface="Times New Roman" pitchFamily="18" charset="0"/>
              </a:rPr>
              <a:t>«Кто знает всё, тот может всё. Только бы узнать — и крылья будут!»</a:t>
            </a:r>
            <a:endParaRPr kumimoji="0" lang="ru-RU" sz="3600" b="1" u="none" strike="noStrike" cap="none" normalizeH="0" baseline="0" dirty="0" smtClean="0">
              <a:ln>
                <a:noFill/>
              </a:ln>
              <a:solidFill>
                <a:schemeClr val="accent1">
                  <a:lumMod val="50000"/>
                </a:schemeClr>
              </a:solidFill>
              <a:effectLst/>
              <a:latin typeface="Comic Sans MS" pitchFamily="66" charset="0"/>
              <a:cs typeface="Arial" pitchFamily="34" charset="0"/>
            </a:endParaRPr>
          </a:p>
        </p:txBody>
      </p:sp>
      <p:sp>
        <p:nvSpPr>
          <p:cNvPr id="6" name="Прямоугольник 5"/>
          <p:cNvSpPr/>
          <p:nvPr/>
        </p:nvSpPr>
        <p:spPr>
          <a:xfrm>
            <a:off x="179512" y="2132857"/>
            <a:ext cx="5429288" cy="4247317"/>
          </a:xfrm>
          <a:prstGeom prst="rect">
            <a:avLst/>
          </a:prstGeom>
        </p:spPr>
        <p:txBody>
          <a:bodyPr wrap="square">
            <a:spAutoFit/>
          </a:bodyPr>
          <a:lstStyle/>
          <a:p>
            <a:pPr indent="450850" algn="ctr"/>
            <a:r>
              <a:rPr lang="ru-RU" dirty="0" smtClean="0">
                <a:latin typeface="Comic Sans MS" pitchFamily="66" charset="0"/>
              </a:rPr>
              <a:t> </a:t>
            </a:r>
            <a:r>
              <a:rPr lang="ru-RU" b="1" dirty="0" smtClean="0">
                <a:solidFill>
                  <a:schemeClr val="accent2">
                    <a:lumMod val="50000"/>
                  </a:schemeClr>
                </a:solidFill>
                <a:latin typeface="Comic Sans MS" pitchFamily="66" charset="0"/>
              </a:rPr>
              <a:t>В четырнадцатилетнем возрасте Леонардо был отдан обучаться в мастерскую Верроккьо, которая находилась в интеллектуальном центре тогдашней Италии, городе Флоренции, что позволило Леонардо обучиться гуманитарным наукам, а также приобрести некоторые технические навыки. Он изучил черчение, химию, металлургию, работу с металлом, гипсом и кожей. Помимо этого юный подмастерье занимался рисованием, скульптурой и моделированием</a:t>
            </a:r>
            <a:r>
              <a:rPr lang="en-US" b="1" dirty="0" smtClean="0">
                <a:solidFill>
                  <a:schemeClr val="accent2">
                    <a:lumMod val="50000"/>
                  </a:schemeClr>
                </a:solidFill>
                <a:latin typeface="Comic Sans MS" pitchFamily="66" charset="0"/>
              </a:rPr>
              <a:t>.</a:t>
            </a:r>
            <a:endParaRPr lang="ru-RU" b="1" dirty="0" smtClean="0">
              <a:solidFill>
                <a:schemeClr val="accent2">
                  <a:lumMod val="50000"/>
                </a:schemeClr>
              </a:solidFill>
              <a:latin typeface="Comic Sans MS" pitchFamily="66" charset="0"/>
            </a:endParaRPr>
          </a:p>
          <a:p>
            <a:pPr indent="531813" algn="ctr"/>
            <a:r>
              <a:rPr lang="ru-RU" b="1" dirty="0" smtClean="0">
                <a:solidFill>
                  <a:schemeClr val="accent2">
                    <a:lumMod val="50000"/>
                  </a:schemeClr>
                </a:solidFill>
                <a:latin typeface="Comic Sans MS" pitchFamily="66" charset="0"/>
              </a:rPr>
              <a:t>В 1473 году в возрасте 20 лет Леонардо да Винчи получает квалификацию мастера в Гильдии Святого Луки.</a:t>
            </a:r>
            <a:endParaRPr lang="ru-RU" b="1" dirty="0">
              <a:solidFill>
                <a:schemeClr val="accent2">
                  <a:lumMod val="50000"/>
                </a:schemeClr>
              </a:solidFill>
              <a:latin typeface="Comic Sans MS" pitchFamily="66" charset="0"/>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xmlns="" val="0"/>
              </a:ext>
            </a:extLst>
          </a:blip>
          <a:srcRect b="2734"/>
          <a:stretch/>
        </p:blipFill>
        <p:spPr>
          <a:xfrm>
            <a:off x="1115616" y="86426"/>
            <a:ext cx="1584176" cy="18599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81047" y="1556792"/>
            <a:ext cx="2917164" cy="3990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6007481" y="5805264"/>
            <a:ext cx="2664296" cy="707886"/>
          </a:xfrm>
          <a:prstGeom prst="rect">
            <a:avLst/>
          </a:prstGeom>
          <a:noFill/>
        </p:spPr>
        <p:txBody>
          <a:bodyPr wrap="square" rtlCol="0">
            <a:spAutoFit/>
          </a:bodyPr>
          <a:lstStyle/>
          <a:p>
            <a:pPr algn="ctr"/>
            <a:r>
              <a:rPr lang="ru-RU" sz="2000" b="1" dirty="0" smtClean="0">
                <a:solidFill>
                  <a:schemeClr val="accent1">
                    <a:lumMod val="50000"/>
                  </a:schemeClr>
                </a:solidFill>
                <a:latin typeface="Comic Sans MS" pitchFamily="66" charset="0"/>
              </a:rPr>
              <a:t>Мастерская Веррокьо</a:t>
            </a:r>
            <a:endParaRPr lang="ru-RU" sz="2000" b="1" dirty="0">
              <a:solidFill>
                <a:schemeClr val="accent1">
                  <a:lumMod val="50000"/>
                </a:schemeClr>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2000" spd="slow">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3999" cy="6858000"/>
          </a:xfrm>
          <a:prstGeom prst="rect">
            <a:avLst/>
          </a:prstGeom>
        </p:spPr>
      </p:pic>
      <p:pic>
        <p:nvPicPr>
          <p:cNvPr id="3" name="Рисунок 2" descr="Рисунок2.png"/>
          <p:cNvPicPr>
            <a:picLocks noChangeAspect="1"/>
          </p:cNvPicPr>
          <p:nvPr/>
        </p:nvPicPr>
        <p:blipFill>
          <a:blip r:embed="rId3" cstate="print"/>
          <a:srcRect b="702"/>
          <a:stretch>
            <a:fillRect/>
          </a:stretch>
        </p:blipFill>
        <p:spPr>
          <a:xfrm>
            <a:off x="1285852" y="285728"/>
            <a:ext cx="1571636" cy="1862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428596" y="2643182"/>
            <a:ext cx="8143932" cy="4001095"/>
          </a:xfrm>
          <a:prstGeom prst="rect">
            <a:avLst/>
          </a:prstGeom>
        </p:spPr>
        <p:txBody>
          <a:bodyPr wrap="square">
            <a:spAutoFit/>
          </a:bodyPr>
          <a:lstStyle/>
          <a:p>
            <a:pPr algn="ctr"/>
            <a:r>
              <a:rPr lang="ru-RU" sz="2000" b="1" dirty="0" smtClean="0">
                <a:solidFill>
                  <a:schemeClr val="accent2">
                    <a:lumMod val="50000"/>
                  </a:schemeClr>
                </a:solidFill>
                <a:latin typeface="Comic Sans MS" pitchFamily="66" charset="0"/>
              </a:rPr>
              <a:t>У Леонардо было много друзей и учеников.</a:t>
            </a:r>
          </a:p>
          <a:p>
            <a:pPr algn="ctr"/>
            <a:r>
              <a:rPr lang="ru-RU" sz="2000" b="1" dirty="0" smtClean="0">
                <a:solidFill>
                  <a:schemeClr val="accent2">
                    <a:lumMod val="50000"/>
                  </a:schemeClr>
                </a:solidFill>
                <a:latin typeface="Comic Sans MS" pitchFamily="66" charset="0"/>
              </a:rPr>
              <a:t>Женат он не был.</a:t>
            </a:r>
          </a:p>
          <a:p>
            <a:pPr algn="ctr"/>
            <a:r>
              <a:rPr lang="ru-RU" sz="2000" b="1" dirty="0" smtClean="0">
                <a:solidFill>
                  <a:schemeClr val="accent2">
                    <a:lumMod val="50000"/>
                  </a:schemeClr>
                </a:solidFill>
                <a:latin typeface="Comic Sans MS" pitchFamily="66" charset="0"/>
              </a:rPr>
              <a:t>У него была собственная мастерская во Флоренции</a:t>
            </a:r>
          </a:p>
          <a:p>
            <a:pPr algn="ctr"/>
            <a:r>
              <a:rPr lang="ru-RU" sz="2000" b="1" dirty="0" smtClean="0">
                <a:solidFill>
                  <a:schemeClr val="accent2">
                    <a:lumMod val="50000"/>
                  </a:schemeClr>
                </a:solidFill>
                <a:latin typeface="Comic Sans MS" pitchFamily="66" charset="0"/>
              </a:rPr>
              <a:t> в 1476—1481 годах. </a:t>
            </a:r>
          </a:p>
          <a:p>
            <a:pPr algn="ctr"/>
            <a:r>
              <a:rPr lang="ru-RU" sz="2000" b="1" dirty="0" smtClean="0">
                <a:solidFill>
                  <a:schemeClr val="accent2">
                    <a:lumMod val="50000"/>
                  </a:schemeClr>
                </a:solidFill>
                <a:latin typeface="Comic Sans MS" pitchFamily="66" charset="0"/>
              </a:rPr>
              <a:t>В 1481 году да Винчи выполнил первый в своей жизни большой заказ — алтарный образ «Поклонение волхвов» для монастыря, находящегося неподалёку от Флоренции.</a:t>
            </a:r>
          </a:p>
          <a:p>
            <a:pPr algn="ctr"/>
            <a:r>
              <a:rPr lang="ru-RU" sz="2000" b="1" dirty="0" smtClean="0">
                <a:solidFill>
                  <a:schemeClr val="accent2">
                    <a:lumMod val="50000"/>
                  </a:schemeClr>
                </a:solidFill>
                <a:latin typeface="Comic Sans MS" pitchFamily="66" charset="0"/>
              </a:rPr>
              <a:t>В 1482 Леонардо, будучи, по словам Вазари, очень талантливым музыкантом, создал серебряную лиру в форме конской головы. </a:t>
            </a:r>
          </a:p>
          <a:p>
            <a:endParaRPr lang="ru-RU" dirty="0" smtClean="0"/>
          </a:p>
          <a:p>
            <a:endParaRPr lang="ru-RU" dirty="0" smtClean="0"/>
          </a:p>
          <a:p>
            <a:endParaRPr lang="ru-RU" dirty="0"/>
          </a:p>
        </p:txBody>
      </p:sp>
      <p:sp>
        <p:nvSpPr>
          <p:cNvPr id="5" name="Прямоугольник 4"/>
          <p:cNvSpPr/>
          <p:nvPr/>
        </p:nvSpPr>
        <p:spPr>
          <a:xfrm>
            <a:off x="3571868" y="785794"/>
            <a:ext cx="4572000" cy="830997"/>
          </a:xfrm>
          <a:prstGeom prst="rect">
            <a:avLst/>
          </a:prstGeom>
        </p:spPr>
        <p:txBody>
          <a:bodyPr>
            <a:spAutoFit/>
          </a:bodyPr>
          <a:lstStyle/>
          <a:p>
            <a:pPr algn="ctr"/>
            <a:r>
              <a:rPr lang="ru-RU" sz="2400" b="1" dirty="0" smtClean="0">
                <a:solidFill>
                  <a:schemeClr val="accent1">
                    <a:lumMod val="50000"/>
                  </a:schemeClr>
                </a:solidFill>
                <a:latin typeface="Comic Sans MS" pitchFamily="66" charset="0"/>
              </a:rPr>
              <a:t>«Порицай своего друга наедине и хвали на людях»</a:t>
            </a:r>
            <a:endParaRPr lang="ru-RU" sz="2400" b="1" dirty="0">
              <a:solidFill>
                <a:schemeClr val="accent1">
                  <a:lumMod val="50000"/>
                </a:schemeClr>
              </a:solidFill>
              <a:latin typeface="Comic Sans MS" pitchFamily="66" charset="0"/>
            </a:endParaRPr>
          </a:p>
        </p:txBody>
      </p:sp>
    </p:spTree>
    <p:extLst>
      <p:ext uri="{BB962C8B-B14F-4D97-AF65-F5344CB8AC3E}">
        <p14:creationId xmlns:p14="http://schemas.microsoft.com/office/powerpoint/2010/main" xmlns="" val="385191931"/>
      </p:ext>
    </p:extLst>
  </p:cSld>
  <p:clrMapOvr>
    <a:masterClrMapping/>
  </p:clrMapOvr>
  <mc:AlternateContent xmlns:mc="http://schemas.openxmlformats.org/markup-compatibility/2006">
    <mc:Choice xmlns:p14="http://schemas.microsoft.com/office/powerpoint/2010/main" xmlns="" Requires="p14">
      <p:transition p14:dur="2000" spd="slow">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old-paper21.jpg"/>
          <p:cNvPicPr>
            <a:picLocks noChangeAspect="1"/>
          </p:cNvPicPr>
          <p:nvPr/>
        </p:nvPicPr>
        <p:blipFill>
          <a:blip r:embed="rId2" cstate="print"/>
          <a:stretch>
            <a:fillRect/>
          </a:stretch>
        </p:blipFill>
        <p:spPr>
          <a:xfrm>
            <a:off x="0" y="0"/>
            <a:ext cx="9144000" cy="6858000"/>
          </a:xfrm>
          <a:prstGeom prst="rect">
            <a:avLst/>
          </a:prstGeom>
        </p:spPr>
      </p:pic>
      <p:sp>
        <p:nvSpPr>
          <p:cNvPr id="5" name="Прямоугольник 4"/>
          <p:cNvSpPr/>
          <p:nvPr/>
        </p:nvSpPr>
        <p:spPr>
          <a:xfrm>
            <a:off x="4143372" y="214290"/>
            <a:ext cx="4572000" cy="830997"/>
          </a:xfrm>
          <a:prstGeom prst="rect">
            <a:avLst/>
          </a:prstGeom>
        </p:spPr>
        <p:txBody>
          <a:bodyPr>
            <a:spAutoFit/>
          </a:bodyPr>
          <a:lstStyle/>
          <a:p>
            <a:pPr algn="ctr"/>
            <a:r>
              <a:rPr lang="ru-RU" sz="2400" b="1" dirty="0" smtClean="0">
                <a:solidFill>
                  <a:schemeClr val="accent1">
                    <a:lumMod val="50000"/>
                  </a:schemeClr>
                </a:solidFill>
                <a:latin typeface="Comic Sans MS" pitchFamily="66" charset="0"/>
              </a:rPr>
              <a:t>«Когда я думал, что учусь жить, я учился умирать»</a:t>
            </a:r>
            <a:endParaRPr lang="ru-RU" sz="2400" b="1" dirty="0">
              <a:solidFill>
                <a:schemeClr val="accent1">
                  <a:lumMod val="50000"/>
                </a:schemeClr>
              </a:solidFill>
              <a:latin typeface="Comic Sans MS" pitchFamily="66" charset="0"/>
            </a:endParaRPr>
          </a:p>
        </p:txBody>
      </p:sp>
      <p:sp>
        <p:nvSpPr>
          <p:cNvPr id="7" name="Прямоугольник 6"/>
          <p:cNvSpPr/>
          <p:nvPr/>
        </p:nvSpPr>
        <p:spPr>
          <a:xfrm>
            <a:off x="642910" y="1071546"/>
            <a:ext cx="7929618" cy="2554545"/>
          </a:xfrm>
          <a:prstGeom prst="rect">
            <a:avLst/>
          </a:prstGeom>
        </p:spPr>
        <p:txBody>
          <a:bodyPr wrap="square">
            <a:spAutoFit/>
          </a:bodyPr>
          <a:lstStyle/>
          <a:p>
            <a:pPr indent="266700" algn="just"/>
            <a:r>
              <a:rPr lang="ru-RU" sz="2000" b="1" dirty="0" smtClean="0">
                <a:solidFill>
                  <a:schemeClr val="accent2">
                    <a:lumMod val="50000"/>
                  </a:schemeClr>
                </a:solidFill>
                <a:latin typeface="Comic Sans MS" pitchFamily="66" charset="0"/>
              </a:rPr>
              <a:t>В 1516 году Леонардо принял приглашение французского короля и поселился в его замке Кло-Люсе. Во Франции Леонардо почти не рисовал, но мастерски занимался организацией придворных празднеств, планированием нового дворца в </a:t>
            </a:r>
            <a:r>
              <a:rPr lang="ru-RU" sz="2000" b="1" dirty="0" err="1" smtClean="0">
                <a:solidFill>
                  <a:schemeClr val="accent2">
                    <a:lumMod val="50000"/>
                  </a:schemeClr>
                </a:solidFill>
                <a:latin typeface="Comic Sans MS" pitchFamily="66" charset="0"/>
              </a:rPr>
              <a:t>Роморантане</a:t>
            </a:r>
            <a:r>
              <a:rPr lang="ru-RU" sz="2000" b="1" dirty="0" smtClean="0">
                <a:solidFill>
                  <a:schemeClr val="accent2">
                    <a:lumMod val="50000"/>
                  </a:schemeClr>
                </a:solidFill>
                <a:latin typeface="Comic Sans MS" pitchFamily="66" charset="0"/>
              </a:rPr>
              <a:t> при задуманном изменении речного русла, проектом канала между Луарой и Соной, главной </a:t>
            </a:r>
            <a:r>
              <a:rPr lang="ru-RU" sz="2000" b="1" dirty="0" err="1" smtClean="0">
                <a:solidFill>
                  <a:schemeClr val="accent2">
                    <a:lumMod val="50000"/>
                  </a:schemeClr>
                </a:solidFill>
                <a:latin typeface="Comic Sans MS" pitchFamily="66" charset="0"/>
              </a:rPr>
              <a:t>двухзаходной</a:t>
            </a:r>
            <a:r>
              <a:rPr lang="ru-RU" sz="2000" b="1" dirty="0" smtClean="0">
                <a:solidFill>
                  <a:schemeClr val="accent2">
                    <a:lumMod val="50000"/>
                  </a:schemeClr>
                </a:solidFill>
                <a:latin typeface="Comic Sans MS" pitchFamily="66" charset="0"/>
              </a:rPr>
              <a:t> спиральной лестницей в замке Шамбор.</a:t>
            </a:r>
            <a:endParaRPr lang="ru-RU" sz="2000" b="1" dirty="0">
              <a:solidFill>
                <a:schemeClr val="accent2">
                  <a:lumMod val="50000"/>
                </a:schemeClr>
              </a:solidFill>
              <a:latin typeface="Comic Sans MS" pitchFamily="66" charset="0"/>
            </a:endParaRPr>
          </a:p>
        </p:txBody>
      </p:sp>
      <p:pic>
        <p:nvPicPr>
          <p:cNvPr id="9" name="Рисунок 8" descr="1.jpg"/>
          <p:cNvPicPr>
            <a:picLocks noChangeAspect="1"/>
          </p:cNvPicPr>
          <p:nvPr/>
        </p:nvPicPr>
        <p:blipFill>
          <a:blip r:embed="rId3" cstate="print"/>
          <a:stretch>
            <a:fillRect/>
          </a:stretch>
        </p:blipFill>
        <p:spPr>
          <a:xfrm>
            <a:off x="1214414" y="3571876"/>
            <a:ext cx="6715172"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xmlns="" Requires="p14">
      <p:transition spd="slow" p14:dur="20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old-paper21.jpg"/>
          <p:cNvPicPr>
            <a:picLocks noChangeAspect="1"/>
          </p:cNvPicPr>
          <p:nvPr/>
        </p:nvPicPr>
        <p:blipFill>
          <a:blip r:embed="rId2" cstate="print"/>
          <a:stretch>
            <a:fillRect/>
          </a:stretch>
        </p:blipFill>
        <p:spPr>
          <a:xfrm>
            <a:off x="0" y="0"/>
            <a:ext cx="9144000" cy="6858000"/>
          </a:xfrm>
          <a:prstGeom prst="rect">
            <a:avLst/>
          </a:prstGeom>
        </p:spPr>
      </p:pic>
      <p:sp>
        <p:nvSpPr>
          <p:cNvPr id="5" name="Прямоугольник 4"/>
          <p:cNvSpPr/>
          <p:nvPr/>
        </p:nvSpPr>
        <p:spPr>
          <a:xfrm>
            <a:off x="1000100" y="3929066"/>
            <a:ext cx="7215238" cy="2554545"/>
          </a:xfrm>
          <a:prstGeom prst="rect">
            <a:avLst/>
          </a:prstGeom>
        </p:spPr>
        <p:txBody>
          <a:bodyPr wrap="square">
            <a:spAutoFit/>
          </a:bodyPr>
          <a:lstStyle/>
          <a:p>
            <a:pPr algn="just"/>
            <a:r>
              <a:rPr lang="ru-RU" sz="2000" b="1" dirty="0" smtClean="0">
                <a:solidFill>
                  <a:schemeClr val="accent2">
                    <a:lumMod val="50000"/>
                  </a:schemeClr>
                </a:solidFill>
                <a:latin typeface="Comic Sans MS" pitchFamily="66" charset="0"/>
              </a:rPr>
              <a:t>За два года до смерти у мастера онемела правая рука, и он с трудом передвигался без посторонней помощи. Третий год жизни в Амбуазе 67-летний Леонардо провел в постели. 23 апреля 1519 года он оставил завещание, а 2 мая скончался в окружении учеников и своих шедевров в Кло-Люсе. По словам Вазари, да Винчи умер на руках короля Франциска I, своего близкого друга.</a:t>
            </a:r>
            <a:endParaRPr lang="ru-RU" sz="2000" dirty="0"/>
          </a:p>
        </p:txBody>
      </p:sp>
      <p:pic>
        <p:nvPicPr>
          <p:cNvPr id="6" name="Рисунок 5" descr="Leonardo_Da_Vinci's_house.jpg"/>
          <p:cNvPicPr>
            <a:picLocks noChangeAspect="1"/>
          </p:cNvPicPr>
          <p:nvPr/>
        </p:nvPicPr>
        <p:blipFill>
          <a:blip r:embed="rId3" cstate="print"/>
          <a:stretch>
            <a:fillRect/>
          </a:stretch>
        </p:blipFill>
        <p:spPr>
          <a:xfrm>
            <a:off x="1214414" y="285728"/>
            <a:ext cx="6786610" cy="357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xmlns="" Requires="p14">
      <p:transition spd="slow" p14:dur="20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2845</Words>
  <Application>Microsoft Office PowerPoint</Application>
  <PresentationFormat>Экран (4:3)</PresentationFormat>
  <Paragraphs>126</Paragraphs>
  <Slides>35</Slides>
  <Notes>0</Notes>
  <HiddenSlides>0</HiddenSlides>
  <MMClips>5</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4</dc:creator>
  <cp:lastModifiedBy>lenovo</cp:lastModifiedBy>
  <cp:revision>86</cp:revision>
  <dcterms:created xsi:type="dcterms:W3CDTF">2013-04-01T09:16:53Z</dcterms:created>
  <dcterms:modified xsi:type="dcterms:W3CDTF">2014-02-05T16:21:56Z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16855527</vt:lpwstr>
  </property>
  <property fmtid="{D5CDD505-2E9C-101B-9397-08002B2CF9AE}" pid="3" name="NXPowerLiteSettings">
    <vt:lpwstr>F7000400038000</vt:lpwstr>
  </property>
  <property fmtid="{D5CDD505-2E9C-101B-9397-08002B2CF9AE}" pid="4" name="NXPowerLiteVersion">
    <vt:lpwstr>D5.0.3</vt:lpwstr>
  </property>
</Properties>
</file>