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57" r:id="rId4"/>
    <p:sldId id="260" r:id="rId5"/>
    <p:sldId id="258" r:id="rId6"/>
    <p:sldId id="262" r:id="rId7"/>
    <p:sldId id="259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Сімейний бюджет в Швейцарії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Лист1!$A$2:$A$11</c:f>
              <c:strCache>
                <c:ptCount val="10"/>
                <c:pt idx="0">
                  <c:v>Страхування</c:v>
                </c:pt>
                <c:pt idx="1">
                  <c:v>Житло і комунальні послуги</c:v>
                </c:pt>
                <c:pt idx="2">
                  <c:v>Податки</c:v>
                </c:pt>
                <c:pt idx="3">
                  <c:v>Освіта, розваги, відпочинок</c:v>
                </c:pt>
                <c:pt idx="4">
                  <c:v>Зв'язок, транспорт</c:v>
                </c:pt>
                <c:pt idx="5">
                  <c:v>Продукти харчування</c:v>
                </c:pt>
                <c:pt idx="6">
                  <c:v>Медичні послуги</c:v>
                </c:pt>
                <c:pt idx="7">
                  <c:v>Одяг</c:v>
                </c:pt>
                <c:pt idx="8">
                  <c:v>Сфера послуг</c:v>
                </c:pt>
                <c:pt idx="9">
                  <c:v>Тютюн, алкоголь</c:v>
                </c:pt>
              </c:strCache>
            </c:strRef>
          </c:cat>
          <c:val>
            <c:numRef>
              <c:f>Лист1!$B$2:$B$11</c:f>
              <c:numCache>
                <c:formatCode>0.00%</c:formatCode>
                <c:ptCount val="10"/>
                <c:pt idx="0" formatCode="0%">
                  <c:v>0.22</c:v>
                </c:pt>
                <c:pt idx="1">
                  <c:v>0.16900000000000001</c:v>
                </c:pt>
                <c:pt idx="2">
                  <c:v>0.13700000000000001</c:v>
                </c:pt>
                <c:pt idx="3">
                  <c:v>0.125</c:v>
                </c:pt>
                <c:pt idx="4">
                  <c:v>9.9000000000000005E-2</c:v>
                </c:pt>
                <c:pt idx="5">
                  <c:v>7.6999999999999999E-2</c:v>
                </c:pt>
                <c:pt idx="6" formatCode="0%">
                  <c:v>0.04</c:v>
                </c:pt>
                <c:pt idx="7">
                  <c:v>2.9000000000000001E-2</c:v>
                </c:pt>
                <c:pt idx="8">
                  <c:v>3.2000000000000001E-2</c:v>
                </c:pt>
                <c:pt idx="9">
                  <c:v>1.2E-2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Сімейний бюджет в Франції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Продукти харчування</c:v>
                </c:pt>
                <c:pt idx="1">
                  <c:v>Житло, комунальні послуги</c:v>
                </c:pt>
                <c:pt idx="2">
                  <c:v>Транспорт</c:v>
                </c:pt>
                <c:pt idx="3">
                  <c:v>Одяг, взуття</c:v>
                </c:pt>
                <c:pt idx="4">
                  <c:v>Медичні послуги</c:v>
                </c:pt>
                <c:pt idx="5">
                  <c:v>Інші потреби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0.25</c:v>
                </c:pt>
                <c:pt idx="1">
                  <c:v>0.2</c:v>
                </c:pt>
                <c:pt idx="2">
                  <c:v>0.15</c:v>
                </c:pt>
                <c:pt idx="3">
                  <c:v>0.09</c:v>
                </c:pt>
                <c:pt idx="4">
                  <c:v>0.05</c:v>
                </c:pt>
                <c:pt idx="5">
                  <c:v>0.26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Сімейний бюджет в США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Лист1!$A$2:$A$11</c:f>
              <c:strCache>
                <c:ptCount val="10"/>
                <c:pt idx="0">
                  <c:v>Житла, податки на нерухомість, іпотека</c:v>
                </c:pt>
                <c:pt idx="1">
                  <c:v>Комунальні послуги</c:v>
                </c:pt>
                <c:pt idx="2">
                  <c:v>Транспорт</c:v>
                </c:pt>
                <c:pt idx="3">
                  <c:v>Їжа</c:v>
                </c:pt>
                <c:pt idx="4">
                  <c:v>Одяг</c:v>
                </c:pt>
                <c:pt idx="5">
                  <c:v>Відпочинок, розваги</c:v>
                </c:pt>
                <c:pt idx="6">
                  <c:v>Страхування, заощадження</c:v>
                </c:pt>
                <c:pt idx="7">
                  <c:v>Медичні послуги</c:v>
                </c:pt>
                <c:pt idx="8">
                  <c:v>Благодійність, подарунки</c:v>
                </c:pt>
                <c:pt idx="9">
                  <c:v>Особисті витрати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0.24</c:v>
                </c:pt>
                <c:pt idx="1">
                  <c:v>0.08</c:v>
                </c:pt>
                <c:pt idx="2">
                  <c:v>0.14000000000000001</c:v>
                </c:pt>
                <c:pt idx="3">
                  <c:v>0.14000000000000001</c:v>
                </c:pt>
                <c:pt idx="4">
                  <c:v>0.04</c:v>
                </c:pt>
                <c:pt idx="5">
                  <c:v>0.05</c:v>
                </c:pt>
                <c:pt idx="6">
                  <c:v>0.09</c:v>
                </c:pt>
                <c:pt idx="7">
                  <c:v>0.06</c:v>
                </c:pt>
                <c:pt idx="8">
                  <c:v>0.04</c:v>
                </c:pt>
                <c:pt idx="9">
                  <c:v>0.12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4E7446-C699-488F-B292-199BBA093A81}" type="datetimeFigureOut">
              <a:rPr lang="uk-UA" smtClean="0"/>
              <a:t>02.10.2013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320109A-6BC6-42B1-9041-99D5DA384A13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E7446-C699-488F-B292-199BBA093A81}" type="datetimeFigureOut">
              <a:rPr lang="uk-UA" smtClean="0"/>
              <a:t>02.10.2013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20109A-6BC6-42B1-9041-99D5DA384A1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84E7446-C699-488F-B292-199BBA093A81}" type="datetimeFigureOut">
              <a:rPr lang="uk-UA" smtClean="0"/>
              <a:t>02.10.2013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20109A-6BC6-42B1-9041-99D5DA384A1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E7446-C699-488F-B292-199BBA093A81}" type="datetimeFigureOut">
              <a:rPr lang="uk-UA" smtClean="0"/>
              <a:t>02.10.2013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20109A-6BC6-42B1-9041-99D5DA384A1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4E7446-C699-488F-B292-199BBA093A81}" type="datetimeFigureOut">
              <a:rPr lang="uk-UA" smtClean="0"/>
              <a:t>02.10.2013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320109A-6BC6-42B1-9041-99D5DA384A13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E7446-C699-488F-B292-199BBA093A81}" type="datetimeFigureOut">
              <a:rPr lang="uk-UA" smtClean="0"/>
              <a:t>02.10.2013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20109A-6BC6-42B1-9041-99D5DA384A1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E7446-C699-488F-B292-199BBA093A81}" type="datetimeFigureOut">
              <a:rPr lang="uk-UA" smtClean="0"/>
              <a:t>02.10.2013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20109A-6BC6-42B1-9041-99D5DA384A1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E7446-C699-488F-B292-199BBA093A81}" type="datetimeFigureOut">
              <a:rPr lang="uk-UA" smtClean="0"/>
              <a:t>02.10.2013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20109A-6BC6-42B1-9041-99D5DA384A1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4E7446-C699-488F-B292-199BBA093A81}" type="datetimeFigureOut">
              <a:rPr lang="uk-UA" smtClean="0"/>
              <a:t>02.10.2013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20109A-6BC6-42B1-9041-99D5DA384A1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E7446-C699-488F-B292-199BBA093A81}" type="datetimeFigureOut">
              <a:rPr lang="uk-UA" smtClean="0"/>
              <a:t>02.10.2013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20109A-6BC6-42B1-9041-99D5DA384A1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E7446-C699-488F-B292-199BBA093A81}" type="datetimeFigureOut">
              <a:rPr lang="uk-UA" smtClean="0"/>
              <a:t>02.10.2013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20109A-6BC6-42B1-9041-99D5DA384A13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84E7446-C699-488F-B292-199BBA093A81}" type="datetimeFigureOut">
              <a:rPr lang="uk-UA" smtClean="0"/>
              <a:t>02.10.2013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320109A-6BC6-42B1-9041-99D5DA384A1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66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Сімейний бюджет</a:t>
            </a:r>
            <a:endParaRPr lang="uk-UA" sz="66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Підготував учень</a:t>
            </a:r>
          </a:p>
          <a:p>
            <a:r>
              <a:rPr lang="uk-UA" dirty="0" smtClean="0"/>
              <a:t>7-Б класу,</a:t>
            </a:r>
          </a:p>
          <a:p>
            <a:r>
              <a:rPr lang="uk-UA" dirty="0" smtClean="0"/>
              <a:t>Лагода Віталій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Місячні витрати конкретної американської сім’ї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sz="2800" b="1" dirty="0" smtClean="0"/>
              <a:t>Витрати на медикаменти $150 </a:t>
            </a:r>
          </a:p>
          <a:p>
            <a:r>
              <a:rPr lang="uk-UA" sz="2800" b="1" dirty="0" smtClean="0"/>
              <a:t>Страхування від інвалідності $131 </a:t>
            </a:r>
          </a:p>
          <a:p>
            <a:r>
              <a:rPr lang="uk-UA" sz="2800" b="1" dirty="0" smtClean="0"/>
              <a:t>Страхування життя $50 </a:t>
            </a:r>
          </a:p>
          <a:p>
            <a:r>
              <a:rPr lang="uk-UA" sz="2800" b="1" dirty="0" smtClean="0"/>
              <a:t>Витрати на дітей $900 </a:t>
            </a:r>
          </a:p>
          <a:p>
            <a:r>
              <a:rPr lang="uk-UA" sz="2800" b="1" dirty="0" smtClean="0"/>
              <a:t>Витрати на собаку $150 </a:t>
            </a:r>
          </a:p>
          <a:p>
            <a:r>
              <a:rPr lang="uk-UA" sz="2800" b="1" dirty="0" smtClean="0"/>
              <a:t>Студентські позики $100 </a:t>
            </a:r>
          </a:p>
          <a:p>
            <a:r>
              <a:rPr lang="uk-UA" sz="2800" b="1" dirty="0" smtClean="0"/>
              <a:t>Все інше $600. Разом: $8,213 </a:t>
            </a:r>
          </a:p>
          <a:p>
            <a:r>
              <a:rPr lang="uk-UA" sz="2800" b="1" dirty="0" smtClean="0"/>
              <a:t>Крім цього, є необов’язкові накопичення. Їх робити не обов’язково, але дуже бажано, якщо не хочете бути бідним в майбутньому. </a:t>
            </a:r>
          </a:p>
          <a:p>
            <a:r>
              <a:rPr lang="uk-UA" sz="2800" b="1" dirty="0" smtClean="0"/>
              <a:t>Пенсійне накопичення $2,900 </a:t>
            </a:r>
          </a:p>
          <a:p>
            <a:r>
              <a:rPr lang="uk-UA" sz="2800" b="1" dirty="0" smtClean="0"/>
              <a:t>Накопичення на освіту $500 </a:t>
            </a:r>
          </a:p>
          <a:p>
            <a:r>
              <a:rPr lang="uk-UA" sz="2800" b="1" dirty="0" smtClean="0"/>
              <a:t>Сім’я складається з двох батьків і двох дітей. Батьки належать до високоосвічених працівників (наприклад лікар, бухгалтер, архітектор).</a:t>
            </a:r>
          </a:p>
          <a:p>
            <a:r>
              <a:rPr lang="uk-UA" sz="2800" b="1" dirty="0" smtClean="0"/>
              <a:t>Дохід сім’ї без податків близько $30,000 в місяць. </a:t>
            </a:r>
          </a:p>
          <a:p>
            <a:r>
              <a:rPr lang="uk-UA" sz="2800" b="1" dirty="0" smtClean="0"/>
              <a:t>Податки на дохід біля 30%.</a:t>
            </a:r>
            <a:endParaRPr lang="uk-UA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420888"/>
            <a:ext cx="7242048" cy="1143000"/>
          </a:xfrm>
        </p:spPr>
        <p:txBody>
          <a:bodyPr/>
          <a:lstStyle/>
          <a:p>
            <a:pPr algn="ctr"/>
            <a:r>
              <a:rPr lang="uk-UA" dirty="0" smtClean="0"/>
              <a:t>Дякую за увагу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Бюджет сім’ї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172400" cy="5248584"/>
          </a:xfrm>
        </p:spPr>
        <p:txBody>
          <a:bodyPr>
            <a:noAutofit/>
          </a:bodyPr>
          <a:lstStyle/>
          <a:p>
            <a:r>
              <a:rPr lang="vi-VN" sz="1400" b="1" dirty="0" smtClean="0"/>
              <a:t>Бюджет сім'ї</a:t>
            </a:r>
            <a:r>
              <a:rPr lang="vi-VN" sz="1400" dirty="0" smtClean="0"/>
              <a:t> — це план доходів і витрат сім'ї на певний період (тиждень, місяць, рік). Складається </a:t>
            </a:r>
            <a:r>
              <a:rPr lang="vi-VN" sz="1400" dirty="0" smtClean="0"/>
              <a:t>з </a:t>
            </a:r>
            <a:r>
              <a:rPr lang="vi-VN" sz="1400" dirty="0" smtClean="0"/>
              <a:t>двох частин. Перша частина охоплює джерела формування сімейного бюджету, друга — видатки сім'ї. Часто ці показники використовуються в економічних і соціологічних дослідженнях для визначення матеріального рівня життя народу, окремих соціальних груп населення, динаміки життєвого </a:t>
            </a:r>
            <a:r>
              <a:rPr lang="vi-VN" sz="1400" dirty="0" smtClean="0"/>
              <a:t>рівня.</a:t>
            </a:r>
            <a:endParaRPr lang="uk-UA" sz="1400" dirty="0" smtClean="0"/>
          </a:p>
          <a:p>
            <a:r>
              <a:rPr lang="vi-VN" sz="1400" b="1" dirty="0" smtClean="0"/>
              <a:t>Доходи </a:t>
            </a:r>
            <a:r>
              <a:rPr lang="vi-VN" sz="1400" b="1" dirty="0" smtClean="0"/>
              <a:t>сім'ї</a:t>
            </a:r>
            <a:r>
              <a:rPr lang="vi-VN" sz="1400" dirty="0" smtClean="0"/>
              <a:t> можна поділити на постійні, тимчасові й одноразові.</a:t>
            </a:r>
          </a:p>
          <a:p>
            <a:pPr marL="342900" indent="-342900">
              <a:buAutoNum type="arabicParenR"/>
            </a:pPr>
            <a:r>
              <a:rPr lang="vi-VN" sz="1400" dirty="0" smtClean="0"/>
              <a:t>До </a:t>
            </a:r>
            <a:r>
              <a:rPr lang="vi-VN" sz="1400" b="1" i="1" dirty="0" smtClean="0"/>
              <a:t>постійних</a:t>
            </a:r>
            <a:r>
              <a:rPr lang="vi-VN" sz="1400" dirty="0" smtClean="0"/>
              <a:t> зараховують доходи від підприємницької діяльності, заробітну плату, пенсії, стипендії, субсидії та інші види соціальних виплат, відсотки на банківські вклади, ренту (доходи від оренди) та </a:t>
            </a:r>
            <a:r>
              <a:rPr lang="vi-VN" sz="1400" dirty="0" smtClean="0"/>
              <a:t>ін.</a:t>
            </a:r>
            <a:endParaRPr lang="uk-UA" sz="1400" dirty="0" smtClean="0"/>
          </a:p>
          <a:p>
            <a:pPr marL="342900" indent="-342900">
              <a:buAutoNum type="arabicParenR"/>
            </a:pPr>
            <a:r>
              <a:rPr lang="uk-UA" sz="1400" b="1" i="1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vi-VN" sz="1400" b="1" i="1" dirty="0" smtClean="0">
                <a:latin typeface="Arial" pitchFamily="34" charset="0"/>
                <a:cs typeface="Arial" pitchFamily="34" charset="0"/>
              </a:rPr>
              <a:t>имчасовими </a:t>
            </a:r>
            <a:r>
              <a:rPr lang="vi-VN" sz="1400" dirty="0" smtClean="0"/>
              <a:t>і </a:t>
            </a:r>
            <a:r>
              <a:rPr lang="vi-VN" sz="1400" b="1" i="1" dirty="0" smtClean="0"/>
              <a:t>одноразовими</a:t>
            </a:r>
            <a:r>
              <a:rPr lang="vi-VN" sz="1400" dirty="0" smtClean="0"/>
              <a:t> доходами є премії, спадщина, подарунки, гроші, взяті в борг, виграші в іграх та лотереях.</a:t>
            </a:r>
          </a:p>
          <a:p>
            <a:r>
              <a:rPr lang="vi-VN" sz="1400" b="1" dirty="0" smtClean="0"/>
              <a:t>Видатки </a:t>
            </a:r>
            <a:r>
              <a:rPr lang="vi-VN" sz="1400" b="1" dirty="0" smtClean="0"/>
              <a:t>сімейного </a:t>
            </a:r>
            <a:r>
              <a:rPr lang="vi-VN" sz="1400" b="1" dirty="0" smtClean="0"/>
              <a:t>бюджету</a:t>
            </a:r>
            <a:r>
              <a:rPr lang="uk-UA" sz="1400" b="1" dirty="0" smtClean="0"/>
              <a:t> </a:t>
            </a:r>
            <a:r>
              <a:rPr lang="vi-VN" sz="1400" dirty="0" smtClean="0"/>
              <a:t>поділяють </a:t>
            </a:r>
            <a:r>
              <a:rPr lang="vi-VN" sz="1400" dirty="0" smtClean="0"/>
              <a:t>на первинні і вторинні.</a:t>
            </a:r>
          </a:p>
          <a:p>
            <a:pPr marL="342900" indent="-342900">
              <a:buAutoNum type="arabicParenR"/>
            </a:pPr>
            <a:r>
              <a:rPr lang="vi-VN" sz="1400" dirty="0" smtClean="0"/>
              <a:t>До </a:t>
            </a:r>
            <a:r>
              <a:rPr lang="vi-VN" sz="1400" b="1" i="1" dirty="0" smtClean="0"/>
              <a:t>первинних</a:t>
            </a:r>
            <a:r>
              <a:rPr lang="vi-VN" sz="1400" dirty="0" smtClean="0"/>
              <a:t>, тобто </a:t>
            </a:r>
            <a:r>
              <a:rPr lang="vi-VN" sz="1400" b="1" i="1" dirty="0" smtClean="0"/>
              <a:t>неминучих</a:t>
            </a:r>
            <a:r>
              <a:rPr lang="vi-VN" sz="1400" dirty="0" smtClean="0"/>
              <a:t>, зараховують видатки на забезпечення фізіологічних потреб людини: купівля продуктів харчування, одягу, взуття, плату за житло і комунальні послуги, а також сплату податків задля загального </a:t>
            </a:r>
            <a:r>
              <a:rPr lang="vi-VN" sz="1400" dirty="0" smtClean="0"/>
              <a:t>добробуту.</a:t>
            </a:r>
            <a:endParaRPr lang="uk-UA" sz="1400" dirty="0" smtClean="0"/>
          </a:p>
          <a:p>
            <a:pPr marL="342900" indent="-342900">
              <a:buAutoNum type="arabicParenR"/>
            </a:pPr>
            <a:r>
              <a:rPr lang="uk-UA" sz="1400" b="1" i="1" dirty="0" smtClean="0"/>
              <a:t>В</a:t>
            </a:r>
            <a:r>
              <a:rPr lang="vi-VN" sz="1400" b="1" i="1" dirty="0" smtClean="0"/>
              <a:t>торинні </a:t>
            </a:r>
            <a:r>
              <a:rPr lang="vi-VN" sz="1400" b="1" i="1" dirty="0" smtClean="0"/>
              <a:t>видатки</a:t>
            </a:r>
            <a:r>
              <a:rPr lang="vi-VN" sz="1400" dirty="0" smtClean="0"/>
              <a:t> — це, наприклад, купівля власних будинків, автомобілів, електронної апаратури, предметів розкоші. Сюди ж належать і </a:t>
            </a:r>
            <a:r>
              <a:rPr lang="vi-VN" sz="1400" dirty="0" smtClean="0"/>
              <a:t>заощадження.</a:t>
            </a:r>
            <a:endParaRPr lang="vi-VN" sz="1400" dirty="0" smtClean="0"/>
          </a:p>
          <a:p>
            <a:r>
              <a:rPr lang="vi-VN" sz="1400" dirty="0" smtClean="0"/>
              <a:t>Німецький статистик </a:t>
            </a:r>
            <a:r>
              <a:rPr lang="en-US" sz="1400" dirty="0" smtClean="0"/>
              <a:t>XIX </a:t>
            </a:r>
            <a:r>
              <a:rPr lang="vi-VN" sz="1400" dirty="0" smtClean="0"/>
              <a:t>ст. Ернст Енгель на основі аналізу видатків сімей різного рівня достатку сформулював закон, який носить його ім'я — </a:t>
            </a:r>
            <a:r>
              <a:rPr lang="vi-VN" sz="1400" b="1" i="1" dirty="0" smtClean="0"/>
              <a:t>закон Енгеля</a:t>
            </a:r>
            <a:r>
              <a:rPr lang="vi-VN" sz="1400" dirty="0" smtClean="0"/>
              <a:t>. Із зростанням доходів сім'ї питома вага видатків на харчування знижується, частка видатків на одяг, житло, комунальні послуги змінюється мало, а витрати на задоволення культурних та інших нематеріальних потреб помітно зростають</a:t>
            </a:r>
            <a:r>
              <a:rPr lang="vi-VN" sz="1400" dirty="0" smtClean="0"/>
              <a:t>.</a:t>
            </a:r>
            <a:endParaRPr lang="vi-VN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Сімейний бюджет в Швейцарії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У країнах Європи сімейний бюджет схожий, але все ж дещо відрізняється у різних країн. Основні статті витрат сімейного бюджету в Швейцарії – це оплата медичного, пенсійного і особистого страхування, на які витрачається більше 22% від всіх видатків сім’ї. Доволі важливим являється стаття витрат на житло і комунальні послуги – 16,9%. Середньостатистичний громадянин Швейцарії виплачує близько 13,7% податків. 12,5% особистого бюджету іде на освіту, розваги і відпочинок. Оплата зв’язку і транспорту становить всього 9,9% від загальної суми витрат, продукти харчування і напої – 7,7%, ліки і платні медичні послуги – 4%, одяг і взуття – 2,9%. Оплата підприємствам сфери послуг, в тому числі пральні, перукарні, фітнес-центрам – 3,2%. А на тютюн і алкоголь швейцарці тратять біля 1,2%.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02838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Сімейний бюджет в </a:t>
            </a:r>
            <a:r>
              <a:rPr lang="uk-UA" dirty="0" smtClean="0"/>
              <a:t>Франції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Франції статистика дещо інша. 25% від доходу французи витрачають на продукти харчування, 20% на оплату житла і комунальних послуг, 15% – транспорт, 9% – одяг і взуття. Близько 5% витрачається на медичні послуги. 26% доходів витрачається на інші потреби.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60648"/>
          <a:ext cx="7239000" cy="6195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Сімейний бюджет в </a:t>
            </a:r>
            <a:r>
              <a:rPr lang="uk-UA" dirty="0" smtClean="0"/>
              <a:t>США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В США сімейний бюджет розподіляється в наступних пропорціях: 24% іде на оплату оренди житла, податки на нерухомість або виплату іпотечного кредиту; комунальні послуги складають 8%; транспорт – 14%. На покупку їжі і напоїв американці витрачають біля 14%; на одяг – 4%; на відпочинок і розваги – 5%. Також в сімейні і особисті витрати входить страхування і заощадження – 9%, медичні послуги – 6%, благодійність і подарунки – 4%. Інші 12% своїх витрат житель США планує на особисті захоплення та інші потреби або виплачує з них споживчі позики, </a:t>
            </a:r>
            <a:r>
              <a:rPr lang="uk-UA" dirty="0" err="1" smtClean="0"/>
              <a:t>автокредити</a:t>
            </a:r>
            <a:r>
              <a:rPr lang="uk-UA" dirty="0" smtClean="0"/>
              <a:t> і проценти по кредитним карткам.</a:t>
            </a:r>
          </a:p>
          <a:p>
            <a:r>
              <a:rPr lang="uk-UA" dirty="0" smtClean="0"/>
              <a:t>Витрати американців у грошовому еквіваленті: житло – $600-1000; медичне страхування – $300-1000; </a:t>
            </a:r>
            <a:r>
              <a:rPr lang="uk-UA" dirty="0" err="1" smtClean="0"/>
              <a:t>страхування</a:t>
            </a:r>
            <a:r>
              <a:rPr lang="uk-UA" dirty="0" smtClean="0"/>
              <a:t> авто – $100; харчування – $400-500; комунальні послуги – $150-250. Середня зарплатня в США – $2000-3000.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1724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Місячні витрати конкретної американської сім’ї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1400" b="1" dirty="0" smtClean="0"/>
              <a:t>Іпотека $1,730 </a:t>
            </a:r>
          </a:p>
          <a:p>
            <a:r>
              <a:rPr lang="uk-UA" sz="1400" b="1" dirty="0" smtClean="0"/>
              <a:t>Податки на нерухомість $622 </a:t>
            </a:r>
          </a:p>
          <a:p>
            <a:r>
              <a:rPr lang="uk-UA" sz="1400" b="1" dirty="0" smtClean="0"/>
              <a:t>Страхування нерухомості $360 </a:t>
            </a:r>
          </a:p>
          <a:p>
            <a:r>
              <a:rPr lang="uk-UA" sz="1400" b="1" dirty="0" smtClean="0"/>
              <a:t>Електроенергія $120 </a:t>
            </a:r>
          </a:p>
          <a:p>
            <a:r>
              <a:rPr lang="uk-UA" sz="1400" b="1" dirty="0" smtClean="0"/>
              <a:t>Вода/Каналізація $60 </a:t>
            </a:r>
          </a:p>
          <a:p>
            <a:r>
              <a:rPr lang="uk-UA" sz="1400" b="1" dirty="0" smtClean="0"/>
              <a:t>ТВ/Інтернет $80 </a:t>
            </a:r>
          </a:p>
          <a:p>
            <a:r>
              <a:rPr lang="uk-UA" sz="1400" b="1" dirty="0" smtClean="0"/>
              <a:t>Мобільний телефон $85 </a:t>
            </a:r>
          </a:p>
          <a:p>
            <a:r>
              <a:rPr lang="uk-UA" sz="1400" b="1" dirty="0" smtClean="0"/>
              <a:t>Стрижка </a:t>
            </a:r>
            <a:r>
              <a:rPr lang="uk-UA" sz="1400" b="1" dirty="0" err="1" smtClean="0"/>
              <a:t>газона</a:t>
            </a:r>
            <a:r>
              <a:rPr lang="uk-UA" sz="1400" b="1" dirty="0" smtClean="0"/>
              <a:t> і </a:t>
            </a:r>
            <a:r>
              <a:rPr lang="uk-UA" sz="1400" b="1" dirty="0" err="1" smtClean="0"/>
              <a:t>тд</a:t>
            </a:r>
            <a:r>
              <a:rPr lang="uk-UA" sz="1400" b="1" dirty="0" smtClean="0"/>
              <a:t>. $120 </a:t>
            </a:r>
          </a:p>
          <a:p>
            <a:r>
              <a:rPr lang="uk-UA" sz="1400" b="1" dirty="0" smtClean="0"/>
              <a:t>Проф. прибирання дому $160 </a:t>
            </a:r>
          </a:p>
          <a:p>
            <a:r>
              <a:rPr lang="uk-UA" sz="1400" b="1" dirty="0" smtClean="0"/>
              <a:t>Позика на машину $395 </a:t>
            </a:r>
          </a:p>
          <a:p>
            <a:r>
              <a:rPr lang="uk-UA" sz="1400" b="1" dirty="0" smtClean="0"/>
              <a:t>Страхування на 2 машини $160</a:t>
            </a:r>
          </a:p>
          <a:p>
            <a:r>
              <a:rPr lang="uk-UA" sz="1400" b="1" dirty="0" smtClean="0"/>
              <a:t>Бензин $140 </a:t>
            </a:r>
          </a:p>
          <a:p>
            <a:r>
              <a:rPr lang="uk-UA" sz="1400" b="1" dirty="0" smtClean="0"/>
              <a:t>Витрати на харчування $600 </a:t>
            </a:r>
          </a:p>
          <a:p>
            <a:r>
              <a:rPr lang="uk-UA" sz="1400" b="1" dirty="0" smtClean="0"/>
              <a:t>Розваги/Ресторани $800 </a:t>
            </a:r>
          </a:p>
          <a:p>
            <a:r>
              <a:rPr lang="uk-UA" sz="1400" b="1" dirty="0" smtClean="0"/>
              <a:t>Одяг $400 </a:t>
            </a:r>
          </a:p>
          <a:p>
            <a:r>
              <a:rPr lang="uk-UA" sz="1400" b="1" dirty="0" smtClean="0"/>
              <a:t>Медична страховка $300 </a:t>
            </a:r>
            <a:endParaRPr lang="uk-UA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135</TotalTime>
  <Words>566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Сімейний бюджет</vt:lpstr>
      <vt:lpstr>Бюджет сім’ї</vt:lpstr>
      <vt:lpstr>Сімейний бюджет в Швейцарії</vt:lpstr>
      <vt:lpstr>Слайд 4</vt:lpstr>
      <vt:lpstr>Сімейний бюджет в Франції</vt:lpstr>
      <vt:lpstr>Слайд 6</vt:lpstr>
      <vt:lpstr>Сімейний бюджет в США</vt:lpstr>
      <vt:lpstr>Слайд 8</vt:lpstr>
      <vt:lpstr>Місячні витрати конкретної американської сім’ї</vt:lpstr>
      <vt:lpstr>Місячні витрати конкретної американської сім’ї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Віталік</dc:creator>
  <cp:lastModifiedBy>Віталік</cp:lastModifiedBy>
  <cp:revision>14</cp:revision>
  <dcterms:created xsi:type="dcterms:W3CDTF">2013-10-02T19:04:26Z</dcterms:created>
  <dcterms:modified xsi:type="dcterms:W3CDTF">2013-10-02T21:19:46Z</dcterms:modified>
</cp:coreProperties>
</file>