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21.04.2013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21.04.2013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91680" y="4437112"/>
            <a:ext cx="5688632" cy="1656184"/>
          </a:xfrm>
        </p:spPr>
        <p:txBody>
          <a:bodyPr>
            <a:normAutofit/>
          </a:bodyPr>
          <a:lstStyle/>
          <a:p>
            <a:pPr algn="ct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Виконала:  учениця </a:t>
            </a: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10-А класу</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Загальноосвітньої </a:t>
            </a: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школи </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І-ІІІ ступенів </a:t>
            </a: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№22</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 Кременчука</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uk-UA"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Климченко</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Аліна</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dirty="0"/>
          </a:p>
        </p:txBody>
      </p:sp>
      <p:sp>
        <p:nvSpPr>
          <p:cNvPr id="2" name="Заголовок 1"/>
          <p:cNvSpPr>
            <a:spLocks noGrp="1"/>
          </p:cNvSpPr>
          <p:nvPr>
            <p:ph type="ctrTitle"/>
          </p:nvPr>
        </p:nvSpPr>
        <p:spPr>
          <a:xfrm>
            <a:off x="523905" y="853091"/>
            <a:ext cx="8280920" cy="919725"/>
          </a:xfrm>
        </p:spPr>
        <p:txBody>
          <a:bodyPr/>
          <a:lstStyle/>
          <a:p>
            <a:pPr marL="182880" indent="0" algn="ctr">
              <a:buNone/>
            </a:pPr>
            <a:r>
              <a:rPr lang="uk-UA"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Технологія ліплення</a:t>
            </a:r>
            <a:endParaRPr lang="uk-UA"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Прямоугольник 4"/>
          <p:cNvSpPr/>
          <p:nvPr/>
        </p:nvSpPr>
        <p:spPr>
          <a:xfrm>
            <a:off x="4479635" y="1720840"/>
            <a:ext cx="184730" cy="923330"/>
          </a:xfrm>
          <a:prstGeom prst="rect">
            <a:avLst/>
          </a:prstGeom>
          <a:noFill/>
        </p:spPr>
        <p:txBody>
          <a:bodyPr wrap="none" lIns="91440" tIns="45720" rIns="91440" bIns="45720">
            <a:spAutoFit/>
          </a:bodyPr>
          <a:lstStyle/>
          <a:p>
            <a:pPr algn="ctr"/>
            <a:endParaRPr lang="uk-U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D:\80 GB\Disk 1\МОЯ ПАПКА\Рефераты\Презинтації\технология\2bbc3de782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94706">
            <a:off x="663044" y="1940394"/>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80 GB\Disk 1\МОЯ ПАПКА\Рефераты\Презинтації\технология\100_02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213">
            <a:off x="5235535" y="2218374"/>
            <a:ext cx="2668521" cy="200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729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ppt_x"/>
                                          </p:val>
                                        </p:tav>
                                        <p:tav tm="100000">
                                          <p:val>
                                            <p:strVal val="#ppt_x"/>
                                          </p:val>
                                        </p:tav>
                                      </p:tavLst>
                                    </p:anim>
                                    <p:anim calcmode="lin" valueType="num">
                                      <p:cBhvr additive="base">
                                        <p:cTn id="17" dur="500" fill="hold"/>
                                        <p:tgtEl>
                                          <p:spTgt spid="10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3693" y="1772816"/>
            <a:ext cx="7704856" cy="1754326"/>
          </a:xfrm>
          <a:prstGeom prst="rect">
            <a:avLst/>
          </a:prstGeom>
        </p:spPr>
        <p:txBody>
          <a:bodyPr wrap="square">
            <a:spAutoFit/>
          </a:bodyPr>
          <a:lstStyle/>
          <a:p>
            <a:pPr indent="457200" algn="just"/>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Ліплення з солоного тіста займалися ще наші предки і навіть в стрімке століття технологічного прогресу ця забава як і раніше в пошані. Зараз ліпити з тіста особливо рекомендують молодим мамам – разом з малюками. Такі заняття не тільки допомагають дітям розвиватися, а й сприяють зближенню мами і малюка, їх тіснішої емоційного контакту.</a:t>
            </a:r>
          </a:p>
        </p:txBody>
      </p:sp>
      <p:sp>
        <p:nvSpPr>
          <p:cNvPr id="3" name="Заголовок 1"/>
          <p:cNvSpPr txBox="1">
            <a:spLocks/>
          </p:cNvSpPr>
          <p:nvPr/>
        </p:nvSpPr>
        <p:spPr>
          <a:xfrm>
            <a:off x="1602617" y="764704"/>
            <a:ext cx="5987008"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uk-UA"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Переваги виробу</a:t>
            </a:r>
            <a:endParaRPr lang="ru-RU"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194" name="Picture 2" descr="D:\80 GB\Disk 1\МОЯ ПАПКА\Рефераты\Презинтації\технология\0003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4423">
            <a:off x="267296" y="3756317"/>
            <a:ext cx="3024336" cy="227090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80 GB\Disk 1\МОЯ ПАПКА\Рефераты\Презинтації\технология\558830_531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5798">
            <a:off x="6329485" y="3476137"/>
            <a:ext cx="2520280" cy="23606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80 GB\Disk 1\МОЯ ПАПКА\Рефераты\Презинтації\технология\1402155-91ab3231683f1d2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858" y="4581128"/>
            <a:ext cx="2652464" cy="19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268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down)">
                                      <p:cBhvr>
                                        <p:cTn id="15" dur="580">
                                          <p:stCondLst>
                                            <p:cond delay="0"/>
                                          </p:stCondLst>
                                        </p:cTn>
                                        <p:tgtEl>
                                          <p:spTgt spid="8194"/>
                                        </p:tgtEl>
                                      </p:cBhvr>
                                    </p:animEffect>
                                    <p:anim calcmode="lin" valueType="num">
                                      <p:cBhvr>
                                        <p:cTn id="1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1" dur="26">
                                          <p:stCondLst>
                                            <p:cond delay="650"/>
                                          </p:stCondLst>
                                        </p:cTn>
                                        <p:tgtEl>
                                          <p:spTgt spid="8194"/>
                                        </p:tgtEl>
                                      </p:cBhvr>
                                      <p:to x="100000" y="60000"/>
                                    </p:animScale>
                                    <p:animScale>
                                      <p:cBhvr>
                                        <p:cTn id="22" dur="166" decel="50000">
                                          <p:stCondLst>
                                            <p:cond delay="676"/>
                                          </p:stCondLst>
                                        </p:cTn>
                                        <p:tgtEl>
                                          <p:spTgt spid="8194"/>
                                        </p:tgtEl>
                                      </p:cBhvr>
                                      <p:to x="100000" y="100000"/>
                                    </p:animScale>
                                    <p:animScale>
                                      <p:cBhvr>
                                        <p:cTn id="23" dur="26">
                                          <p:stCondLst>
                                            <p:cond delay="1312"/>
                                          </p:stCondLst>
                                        </p:cTn>
                                        <p:tgtEl>
                                          <p:spTgt spid="8194"/>
                                        </p:tgtEl>
                                      </p:cBhvr>
                                      <p:to x="100000" y="80000"/>
                                    </p:animScale>
                                    <p:animScale>
                                      <p:cBhvr>
                                        <p:cTn id="24" dur="166" decel="50000">
                                          <p:stCondLst>
                                            <p:cond delay="1338"/>
                                          </p:stCondLst>
                                        </p:cTn>
                                        <p:tgtEl>
                                          <p:spTgt spid="8194"/>
                                        </p:tgtEl>
                                      </p:cBhvr>
                                      <p:to x="100000" y="100000"/>
                                    </p:animScale>
                                    <p:animScale>
                                      <p:cBhvr>
                                        <p:cTn id="25" dur="26">
                                          <p:stCondLst>
                                            <p:cond delay="1642"/>
                                          </p:stCondLst>
                                        </p:cTn>
                                        <p:tgtEl>
                                          <p:spTgt spid="8194"/>
                                        </p:tgtEl>
                                      </p:cBhvr>
                                      <p:to x="100000" y="90000"/>
                                    </p:animScale>
                                    <p:animScale>
                                      <p:cBhvr>
                                        <p:cTn id="26" dur="166" decel="50000">
                                          <p:stCondLst>
                                            <p:cond delay="1668"/>
                                          </p:stCondLst>
                                        </p:cTn>
                                        <p:tgtEl>
                                          <p:spTgt spid="8194"/>
                                        </p:tgtEl>
                                      </p:cBhvr>
                                      <p:to x="100000" y="100000"/>
                                    </p:animScale>
                                    <p:animScale>
                                      <p:cBhvr>
                                        <p:cTn id="27" dur="26">
                                          <p:stCondLst>
                                            <p:cond delay="1808"/>
                                          </p:stCondLst>
                                        </p:cTn>
                                        <p:tgtEl>
                                          <p:spTgt spid="8194"/>
                                        </p:tgtEl>
                                      </p:cBhvr>
                                      <p:to x="100000" y="95000"/>
                                    </p:animScale>
                                    <p:animScale>
                                      <p:cBhvr>
                                        <p:cTn id="28" dur="166" decel="50000">
                                          <p:stCondLst>
                                            <p:cond delay="1834"/>
                                          </p:stCondLst>
                                        </p:cTn>
                                        <p:tgtEl>
                                          <p:spTgt spid="8194"/>
                                        </p:tgtEl>
                                      </p:cBhvr>
                                      <p:to x="100000" y="100000"/>
                                    </p:animScale>
                                  </p:childTnLst>
                                </p:cTn>
                              </p:par>
                            </p:childTnLst>
                          </p:cTn>
                        </p:par>
                        <p:par>
                          <p:cTn id="29" fill="hold">
                            <p:stCondLst>
                              <p:cond delay="4500"/>
                            </p:stCondLst>
                            <p:childTnLst>
                              <p:par>
                                <p:cTn id="30" presetID="2" presetClass="entr" presetSubtype="4" fill="hold" nodeType="afterEffect">
                                  <p:stCondLst>
                                    <p:cond delay="0"/>
                                  </p:stCondLst>
                                  <p:childTnLst>
                                    <p:set>
                                      <p:cBhvr>
                                        <p:cTn id="31" dur="1" fill="hold">
                                          <p:stCondLst>
                                            <p:cond delay="0"/>
                                          </p:stCondLst>
                                        </p:cTn>
                                        <p:tgtEl>
                                          <p:spTgt spid="8196"/>
                                        </p:tgtEl>
                                        <p:attrNameLst>
                                          <p:attrName>style.visibility</p:attrName>
                                        </p:attrNameLst>
                                      </p:cBhvr>
                                      <p:to>
                                        <p:strVal val="visible"/>
                                      </p:to>
                                    </p:set>
                                    <p:anim calcmode="lin" valueType="num">
                                      <p:cBhvr additive="base">
                                        <p:cTn id="32" dur="500" fill="hold"/>
                                        <p:tgtEl>
                                          <p:spTgt spid="8196"/>
                                        </p:tgtEl>
                                        <p:attrNameLst>
                                          <p:attrName>ppt_x</p:attrName>
                                        </p:attrNameLst>
                                      </p:cBhvr>
                                      <p:tavLst>
                                        <p:tav tm="0">
                                          <p:val>
                                            <p:strVal val="#ppt_x"/>
                                          </p:val>
                                        </p:tav>
                                        <p:tav tm="100000">
                                          <p:val>
                                            <p:strVal val="#ppt_x"/>
                                          </p:val>
                                        </p:tav>
                                      </p:tavLst>
                                    </p:anim>
                                    <p:anim calcmode="lin" valueType="num">
                                      <p:cBhvr additive="base">
                                        <p:cTn id="33" dur="500" fill="hold"/>
                                        <p:tgtEl>
                                          <p:spTgt spid="8196"/>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wheel(1)">
                                      <p:cBhvr>
                                        <p:cTn id="3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514483"/>
            <a:ext cx="8496944" cy="864096"/>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ru-RU" sz="4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УВАГА! ОСТАННЯ МОЖЛИВ</a:t>
            </a:r>
            <a:r>
              <a:rPr lang="uk-UA" sz="4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a:t>
            </a:r>
            <a:r>
              <a:rPr lang="ru-RU" sz="4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СТЬ</a:t>
            </a:r>
            <a:r>
              <a:rPr lang="ru-RU" sz="4000" i="1" spc="300" dirty="0" smtClean="0">
                <a:solidFill>
                  <a:srgbClr val="C00000"/>
                </a:solidFill>
                <a:effectLst>
                  <a:outerShdw blurRad="38100" dist="38100" dir="2700000" algn="tl">
                    <a:srgbClr val="000000">
                      <a:alpha val="43137"/>
                    </a:srgbClr>
                  </a:outerShdw>
                </a:effectLst>
              </a:rPr>
              <a:t>!</a:t>
            </a:r>
            <a:endParaRPr lang="ru-RU" sz="4000" i="1" spc="300" dirty="0">
              <a:solidFill>
                <a:srgbClr val="C00000"/>
              </a:solidFill>
              <a:effectLst>
                <a:outerShdw blurRad="38100" dist="38100" dir="2700000" algn="tl">
                  <a:srgbClr val="000000">
                    <a:alpha val="43137"/>
                  </a:srgbClr>
                </a:outerShdw>
              </a:effectLst>
            </a:endParaRPr>
          </a:p>
        </p:txBody>
      </p:sp>
      <p:sp>
        <p:nvSpPr>
          <p:cNvPr id="3" name="Содержимое 2"/>
          <p:cNvSpPr txBox="1">
            <a:spLocks/>
          </p:cNvSpPr>
          <p:nvPr/>
        </p:nvSpPr>
        <p:spPr>
          <a:xfrm>
            <a:off x="251520" y="1233103"/>
            <a:ext cx="7056784" cy="5112568"/>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indent="182880" algn="just">
              <a:buFont typeface="Georgia" pitchFamily="18" charset="0"/>
              <a:buNone/>
            </a:pPr>
            <a:r>
              <a:rPr lang="uk-UA" spc="300" dirty="0" smtClean="0"/>
              <a:t>	 </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втрачайте шанс придбати    неперевершений витвір народного мистецтва!!!</a:t>
            </a:r>
          </a:p>
          <a:p>
            <a:pPr indent="182880" algn="just">
              <a:buFont typeface="Georgia" pitchFamily="18" charset="0"/>
              <a:buNone/>
            </a:pPr>
            <a:endPar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indent="182880" algn="just">
              <a:buFont typeface="Georgia" pitchFamily="18" charset="0"/>
              <a:buNone/>
            </a:pPr>
            <a:r>
              <a:rPr lang="uk-UA"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Неймовірні </a:t>
            </a:r>
            <a:r>
              <a:rPr lang="uk-UA" sz="28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кольри</a:t>
            </a:r>
            <a:r>
              <a:rPr lang="uk-UA"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p>
          <a:p>
            <a:pPr indent="182880" algn="just">
              <a:buFont typeface="Georgia" pitchFamily="18" charset="0"/>
              <a:buNone/>
            </a:pPr>
            <a:r>
              <a:rPr lang="uk-UA"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Витонченість форм,</a:t>
            </a:r>
          </a:p>
          <a:p>
            <a:pPr indent="182880" algn="just">
              <a:buFont typeface="Georgia" pitchFamily="18" charset="0"/>
              <a:buNone/>
            </a:pPr>
            <a:r>
              <a:rPr lang="uk-UA"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Національний дух виробу -</a:t>
            </a:r>
          </a:p>
          <a:p>
            <a:pPr indent="182880" algn="just">
              <a:buFont typeface="Georgia" pitchFamily="18" charset="0"/>
              <a:buNone/>
            </a:pPr>
            <a:r>
              <a:rPr lang="uk-UA"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Зробить ваш </a:t>
            </a:r>
            <a:r>
              <a:rPr lang="uk-UA" sz="28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інтер</a:t>
            </a:r>
            <a:r>
              <a:rPr lang="en-US"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r>
              <a:rPr lang="uk-UA" sz="28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єр</a:t>
            </a:r>
            <a:r>
              <a:rPr lang="uk-UA" sz="2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особливим!</a:t>
            </a:r>
          </a:p>
          <a:p>
            <a:pPr indent="182880" algn="just">
              <a:buFont typeface="Georgia" pitchFamily="18" charset="0"/>
              <a:buNone/>
            </a:pPr>
            <a:endPar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indent="182880" algn="just">
              <a:buFont typeface="Georgia" pitchFamily="18" charset="0"/>
              <a:buNone/>
            </a:pP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Ми чекаємо саме на ВАШ дзвінок!!!</a:t>
            </a:r>
          </a:p>
          <a:p>
            <a:pPr indent="182880" algn="just">
              <a:buFont typeface="Georgia" pitchFamily="18" charset="0"/>
              <a:buNone/>
            </a:pPr>
            <a:r>
              <a:rPr lang="uk-U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Тел</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itchFamily="2" charset="2"/>
              </a:rPr>
              <a:t>536)0998627262</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r">
              <a:buFont typeface="Georgia" pitchFamily="18" charset="0"/>
              <a:buNone/>
            </a:pPr>
            <a:endParaRPr lang="ru-RU" b="1" spc="6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38270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59832" y="476672"/>
            <a:ext cx="2553905" cy="923330"/>
          </a:xfrm>
          <a:prstGeom prst="rect">
            <a:avLst/>
          </a:prstGeom>
          <a:noFill/>
        </p:spPr>
        <p:txBody>
          <a:bodyPr wrap="none" lIns="91440" tIns="45720" rIns="91440" bIns="45720">
            <a:spAutoFit/>
          </a:bodyPr>
          <a:lstStyle/>
          <a:p>
            <a:pPr algn="ctr"/>
            <a:r>
              <a:rPr lang="uk-UA"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ВСТУП</a:t>
            </a:r>
            <a:endParaRPr lang="uk-U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Прямоугольник 3"/>
          <p:cNvSpPr/>
          <p:nvPr/>
        </p:nvSpPr>
        <p:spPr>
          <a:xfrm>
            <a:off x="323528" y="1556792"/>
            <a:ext cx="8352928" cy="1631216"/>
          </a:xfrm>
          <a:prstGeom prst="rect">
            <a:avLst/>
          </a:prstGeom>
        </p:spPr>
        <p:txBody>
          <a:bodyPr wrap="square">
            <a:spAutoFit/>
          </a:bodyPr>
          <a:lstStyle/>
          <a:p>
            <a:pPr algn="just"/>
            <a:r>
              <a:rPr lang="uk-U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Дизайн</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це творчий метод, процес і результат художньо-технічного проектування промислових виробів, їхніх комплексів і систем, орієнтований на досягнення найповнішої відповідності створюваних об'єктів і середовища загалом і потреб людини, як утилітарних так і естетичних.</a:t>
            </a:r>
          </a:p>
        </p:txBody>
      </p:sp>
      <p:pic>
        <p:nvPicPr>
          <p:cNvPr id="2050" name="Picture 2" descr="D:\80 GB\Disk 1\МОЯ ПАПКА\Рефераты\Презинтації\технология\0_ab8ed_a7bd9155_X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1856">
            <a:off x="1695242" y="3536892"/>
            <a:ext cx="2392616" cy="2952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D:\80 GB\Disk 1\МОЯ ПАПКА\Рефераты\Презинтації\технология\0_ab87b_b81abba0_X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2526">
            <a:off x="5275788" y="3713367"/>
            <a:ext cx="2580916" cy="2452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01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ipe(down)">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5" y="1484784"/>
            <a:ext cx="8352928" cy="3139321"/>
          </a:xfrm>
          <a:prstGeom prst="rect">
            <a:avLst/>
          </a:prstGeom>
        </p:spPr>
        <p:txBody>
          <a:bodyPr wrap="square">
            <a:spAutoFit/>
          </a:bodyPr>
          <a:lstStyle/>
          <a:p>
            <a:pPr indent="457200" algn="just"/>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Мистецтво ліплення з солоного тіста ще називається </a:t>
            </a:r>
            <a:r>
              <a:rPr lang="uk-U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тістопластика</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або </a:t>
            </a:r>
            <a:r>
              <a:rPr lang="uk-U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біокераміка</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Борошно та сіль - це природні, екологічно безпечні продукти. При їхньому з'єднанні виходить чудесний матеріал для ліплення та моделювання.</a:t>
            </a:r>
          </a:p>
          <a:p>
            <a:pPr indent="457200" algn="just"/>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Виготовлення тіста з борошна, солі та води є старовинним звичаєм і застосовувалося для вироблення фігурок з народних оповідань і в релігійних цілях.</a:t>
            </a:r>
          </a:p>
          <a:p>
            <a:pPr indent="457200" algn="just"/>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Хоча вироби з тіста - стародавня традиція, їм знаходиться місце і в сучасному світі, тому що зараз цінується все екологічно чисте і зроблене своїми руками. Солоне тісто останніми роками стало дуже популярним матеріалом для ліплення.</a:t>
            </a:r>
          </a:p>
        </p:txBody>
      </p:sp>
      <p:sp>
        <p:nvSpPr>
          <p:cNvPr id="3" name="Прямоугольник 2"/>
          <p:cNvSpPr/>
          <p:nvPr/>
        </p:nvSpPr>
        <p:spPr>
          <a:xfrm>
            <a:off x="4479634" y="2967335"/>
            <a:ext cx="184730" cy="923330"/>
          </a:xfrm>
          <a:prstGeom prst="rect">
            <a:avLst/>
          </a:prstGeom>
          <a:noFill/>
        </p:spPr>
        <p:txBody>
          <a:bodyPr wrap="none" lIns="91440" tIns="45720" rIns="91440" bIns="45720">
            <a:spAutoFit/>
          </a:bodyPr>
          <a:lstStyle/>
          <a:p>
            <a:pPr algn="ctr"/>
            <a:endParaRPr lang="uk-U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3059832" y="476672"/>
            <a:ext cx="2553905" cy="923330"/>
          </a:xfrm>
          <a:prstGeom prst="rect">
            <a:avLst/>
          </a:prstGeom>
          <a:noFill/>
        </p:spPr>
        <p:txBody>
          <a:bodyPr wrap="none" lIns="91440" tIns="45720" rIns="91440" bIns="45720">
            <a:spAutoFit/>
          </a:bodyPr>
          <a:lstStyle/>
          <a:p>
            <a:pPr algn="ctr"/>
            <a:r>
              <a:rPr lang="uk-UA"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ВСТУП</a:t>
            </a:r>
            <a:endParaRPr lang="uk-U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074" name="Picture 2" descr="D:\80 GB\Disk 1\МОЯ ПАПКА\Рефераты\Презинтації\технология\0_ab878_c7fa8d41_X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18738">
            <a:off x="5798416" y="4321132"/>
            <a:ext cx="2267719" cy="2493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D:\80 GB\Disk 1\МОЯ ПАПКА\Рефераты\Презинтації\технология\0b31d4d6f4385824df6f3ca4c0d031d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4629">
            <a:off x="2158366" y="4416677"/>
            <a:ext cx="1943649" cy="2393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13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692696"/>
            <a:ext cx="7992888" cy="646331"/>
          </a:xfrm>
          <a:prstGeom prst="rect">
            <a:avLst/>
          </a:prstGeom>
          <a:noFill/>
        </p:spPr>
        <p:txBody>
          <a:bodyPr wrap="square" lIns="91440" tIns="45720" rIns="91440" bIns="45720">
            <a:spAutoFit/>
          </a:bodyPr>
          <a:lstStyle/>
          <a:p>
            <a:pPr algn="ctr"/>
            <a:r>
              <a:rPr lang="uk-UA"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Виготовлення солоного тіста</a:t>
            </a:r>
            <a:endParaRPr lang="uk-UA"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Прямоугольник 3"/>
          <p:cNvSpPr/>
          <p:nvPr/>
        </p:nvSpPr>
        <p:spPr>
          <a:xfrm>
            <a:off x="755576" y="1305342"/>
            <a:ext cx="7632848" cy="3016210"/>
          </a:xfrm>
          <a:prstGeom prst="rect">
            <a:avLst/>
          </a:prstGeom>
        </p:spPr>
        <p:txBody>
          <a:bodyPr wrap="square">
            <a:spAutoFit/>
          </a:bodyPr>
          <a:lstStyle/>
          <a:p>
            <a:pPr indent="457200" algn="just"/>
            <a:r>
              <a:rPr lang="uk-U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Солоне тісто </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матеріал екологічно чистий, нешкідливий, практично не залишає бруду, приємний для рук і дає такі можливості при ліпленні, яких немає при роботі з пластиліном або іншими м'якими матеріалами.</a:t>
            </a:r>
          </a:p>
          <a:p>
            <a:pPr indent="457200" algn="just"/>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Ліплення з солоного тіста займалися ще наші предки і навіть в стрімке століття технологічного прогресу ця забава як і раніше в пошані. Зараз ліпити з тіста особливо рекомендують молодим мамам – разом з малюками. Такі заняття не тільки допомагають дітям розвиватися, а й сприяють зближенню мами і малюка, їх тіснішої емоційного контакту.</a:t>
            </a:r>
          </a:p>
        </p:txBody>
      </p:sp>
      <p:pic>
        <p:nvPicPr>
          <p:cNvPr id="4098" name="Picture 2" descr="D:\80 GB\Disk 1\МОЯ ПАПКА\Рефераты\Презинтації\технология\09._Podelka_2C_izdelie_Lepka_magnity_Testo_solenoe..buryonk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345209"/>
            <a:ext cx="3168352" cy="22132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80 GB\Disk 1\МОЯ ПАПКА\Рефераты\Презинтації\технология\22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052958"/>
            <a:ext cx="2232248" cy="251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202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arn(inVertical)">
                                      <p:cBhvr>
                                        <p:cTn id="18" dur="500"/>
                                        <p:tgtEl>
                                          <p:spTgt spid="4098"/>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ipe(down)">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8505" y="692696"/>
            <a:ext cx="7848872" cy="646331"/>
          </a:xfrm>
          <a:prstGeom prst="rect">
            <a:avLst/>
          </a:prstGeom>
        </p:spPr>
        <p:txBody>
          <a:bodyPr wrap="square">
            <a:spAutoFit/>
          </a:bodyPr>
          <a:lstStyle/>
          <a:p>
            <a:pPr algn="ctr"/>
            <a:r>
              <a:rPr lang="uk-UA"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Виготовлення солоного тіста</a:t>
            </a:r>
            <a:endParaRPr lang="uk-UA"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Содержимое 2"/>
          <p:cNvSpPr txBox="1">
            <a:spLocks/>
          </p:cNvSpPr>
          <p:nvPr/>
        </p:nvSpPr>
        <p:spPr>
          <a:xfrm>
            <a:off x="251520" y="1628800"/>
            <a:ext cx="8784976" cy="204482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uk-UA" dirty="0" smtClean="0"/>
              <a:t>	</a:t>
            </a:r>
            <a:r>
              <a:rPr lang="uk-UA" sz="2400" b="1" dirty="0" smtClean="0">
                <a:solidFill>
                  <a:srgbClr val="7030A0"/>
                </a:solidFill>
                <a:effectLst>
                  <a:outerShdw blurRad="38100" dist="38100" dir="2700000" algn="tl">
                    <a:srgbClr val="000000">
                      <a:alpha val="43137"/>
                    </a:srgbClr>
                  </a:outerShdw>
                </a:effectLst>
              </a:rPr>
              <a:t>Для виготовлення солоного тіста необхідні такі складові:</a:t>
            </a:r>
          </a:p>
          <a:p>
            <a:r>
              <a:rPr lang="ru-RU" sz="2400" dirty="0" smtClean="0">
                <a:solidFill>
                  <a:schemeClr val="tx2"/>
                </a:solidFill>
                <a:effectLst>
                  <a:outerShdw blurRad="38100" dist="38100" dir="2700000" algn="tl">
                    <a:srgbClr val="000000">
                      <a:alpha val="43137"/>
                    </a:srgbClr>
                  </a:outerShdw>
                </a:effectLst>
              </a:rPr>
              <a:t>2 чашки </a:t>
            </a:r>
            <a:r>
              <a:rPr lang="ru-RU" sz="2400" dirty="0" err="1" smtClean="0">
                <a:solidFill>
                  <a:schemeClr val="tx2"/>
                </a:solidFill>
                <a:effectLst>
                  <a:outerShdw blurRad="38100" dist="38100" dir="2700000" algn="tl">
                    <a:srgbClr val="000000">
                      <a:alpha val="43137"/>
                    </a:srgbClr>
                  </a:outerShdw>
                </a:effectLst>
              </a:rPr>
              <a:t>борошна</a:t>
            </a:r>
            <a:r>
              <a:rPr lang="ru-RU" sz="2400" dirty="0" smtClean="0">
                <a:solidFill>
                  <a:schemeClr val="tx2"/>
                </a:solidFill>
                <a:effectLst>
                  <a:outerShdw blurRad="38100" dist="38100" dir="2700000" algn="tl">
                    <a:srgbClr val="000000">
                      <a:alpha val="43137"/>
                    </a:srgbClr>
                  </a:outerShdw>
                </a:effectLst>
              </a:rPr>
              <a:t>;</a:t>
            </a:r>
          </a:p>
          <a:p>
            <a:r>
              <a:rPr lang="ru-RU" sz="2400" dirty="0" smtClean="0">
                <a:solidFill>
                  <a:schemeClr val="accent6">
                    <a:lumMod val="75000"/>
                  </a:schemeClr>
                </a:solidFill>
                <a:effectLst>
                  <a:outerShdw blurRad="38100" dist="38100" dir="2700000" algn="tl">
                    <a:srgbClr val="000000">
                      <a:alpha val="43137"/>
                    </a:srgbClr>
                  </a:outerShdw>
                </a:effectLst>
              </a:rPr>
              <a:t>1 чашка </a:t>
            </a:r>
            <a:r>
              <a:rPr lang="ru-RU" sz="2400" dirty="0" err="1" smtClean="0">
                <a:solidFill>
                  <a:schemeClr val="accent6">
                    <a:lumMod val="75000"/>
                  </a:schemeClr>
                </a:solidFill>
                <a:effectLst>
                  <a:outerShdw blurRad="38100" dist="38100" dir="2700000" algn="tl">
                    <a:srgbClr val="000000">
                      <a:alpha val="43137"/>
                    </a:srgbClr>
                  </a:outerShdw>
                </a:effectLst>
              </a:rPr>
              <a:t>солі</a:t>
            </a:r>
            <a:r>
              <a:rPr lang="ru-RU" sz="2400" dirty="0" smtClean="0">
                <a:solidFill>
                  <a:schemeClr val="accent6">
                    <a:lumMod val="75000"/>
                  </a:schemeClr>
                </a:solidFill>
                <a:effectLst>
                  <a:outerShdw blurRad="38100" dist="38100" dir="2700000" algn="tl">
                    <a:srgbClr val="000000">
                      <a:alpha val="43137"/>
                    </a:srgbClr>
                  </a:outerShdw>
                </a:effectLst>
              </a:rPr>
              <a:t>;</a:t>
            </a:r>
          </a:p>
          <a:p>
            <a:r>
              <a:rPr lang="ru-RU" sz="2400" dirty="0" smtClean="0">
                <a:solidFill>
                  <a:srgbClr val="FFC000"/>
                </a:solidFill>
                <a:effectLst>
                  <a:outerShdw blurRad="38100" dist="38100" dir="2700000" algn="tl">
                    <a:srgbClr val="000000">
                      <a:alpha val="43137"/>
                    </a:srgbClr>
                  </a:outerShdw>
                </a:effectLst>
              </a:rPr>
              <a:t>¾ чашки води (125 мл).</a:t>
            </a:r>
            <a:endParaRPr lang="ru-RU" dirty="0" smtClean="0">
              <a:solidFill>
                <a:srgbClr val="FFC000"/>
              </a:solidFill>
              <a:effectLst>
                <a:outerShdw blurRad="38100" dist="38100" dir="2700000" algn="tl">
                  <a:srgbClr val="000000">
                    <a:alpha val="43137"/>
                  </a:srgbClr>
                </a:outerShdw>
              </a:effectLst>
            </a:endParaRPr>
          </a:p>
          <a:p>
            <a:pPr>
              <a:buFont typeface="Arial" pitchFamily="34" charset="0"/>
              <a:buNone/>
            </a:pPr>
            <a:endParaRPr lang="uk-UA" dirty="0" smtClean="0"/>
          </a:p>
          <a:p>
            <a:endParaRPr lang="ru-RU" dirty="0"/>
          </a:p>
        </p:txBody>
      </p:sp>
      <p:pic>
        <p:nvPicPr>
          <p:cNvPr id="5" name="Picture 4" descr="http://cs305101.userapi.com/v305101264/35db/jus1XDBXXP8.jpg"/>
          <p:cNvPicPr>
            <a:picLocks noChangeAspect="1" noChangeArrowheads="1"/>
          </p:cNvPicPr>
          <p:nvPr/>
        </p:nvPicPr>
        <p:blipFill>
          <a:blip r:embed="rId2" cstate="print"/>
          <a:srcRect/>
          <a:stretch>
            <a:fillRect/>
          </a:stretch>
        </p:blipFill>
        <p:spPr bwMode="auto">
          <a:xfrm>
            <a:off x="4283968" y="4509121"/>
            <a:ext cx="2489473" cy="19608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6" descr="http://copypast.ru/uploads/posts/thumbs/1255897115_9.jpg"/>
          <p:cNvPicPr>
            <a:picLocks noChangeAspect="1" noChangeArrowheads="1"/>
          </p:cNvPicPr>
          <p:nvPr/>
        </p:nvPicPr>
        <p:blipFill>
          <a:blip r:embed="rId3" cstate="print"/>
          <a:srcRect/>
          <a:stretch>
            <a:fillRect/>
          </a:stretch>
        </p:blipFill>
        <p:spPr bwMode="auto">
          <a:xfrm>
            <a:off x="395536" y="4005064"/>
            <a:ext cx="3096344" cy="2331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descr="http://www.valstietis.lt/var/ezwebin_site/storage/images/zinios/pasaulyje/grudu-kainos-sumazejo-bet-latviska-duona-nepigs/173727-1-lit-LT/Grudu-kainos-sumazejo-bet-latviska-duona-nepigs_img_newsarticle560.jpg"/>
          <p:cNvPicPr>
            <a:picLocks noChangeAspect="1" noChangeArrowheads="1"/>
          </p:cNvPicPr>
          <p:nvPr/>
        </p:nvPicPr>
        <p:blipFill>
          <a:blip r:embed="rId4" cstate="print"/>
          <a:srcRect/>
          <a:stretch>
            <a:fillRect/>
          </a:stretch>
        </p:blipFill>
        <p:spPr bwMode="auto">
          <a:xfrm>
            <a:off x="5817677" y="2132856"/>
            <a:ext cx="2969260" cy="2232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225308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4500"/>
                            </p:stCondLst>
                            <p:childTnLst>
                              <p:par>
                                <p:cTn id="17" presetID="3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par>
                          <p:cTn id="23" fill="hold">
                            <p:stCondLst>
                              <p:cond delay="5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8505" y="1700808"/>
            <a:ext cx="7595903" cy="1200329"/>
          </a:xfrm>
          <a:prstGeom prst="rect">
            <a:avLst/>
          </a:prstGeom>
        </p:spPr>
        <p:txBody>
          <a:bodyPr wrap="square">
            <a:spAutoFit/>
          </a:bodyPr>
          <a:lstStyle/>
          <a:p>
            <a:pPr algn="just">
              <a:buNone/>
            </a:pP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Для виготовлення солоного тіста не треба брати дорогі сорти борошна, але краще підходить пшеничне. Сіль до тіста не треба класти у великій кількості – це може призвести до утворення тріщин під час сушіння та зробить тісто крихким та ламким.</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48505" y="692696"/>
            <a:ext cx="7848872" cy="646331"/>
          </a:xfrm>
          <a:prstGeom prst="rect">
            <a:avLst/>
          </a:prstGeom>
        </p:spPr>
        <p:txBody>
          <a:bodyPr wrap="square">
            <a:spAutoFit/>
          </a:bodyPr>
          <a:lstStyle/>
          <a:p>
            <a:pPr algn="ctr"/>
            <a:r>
              <a:rPr lang="uk-UA"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Виготовлення солоного тіста</a:t>
            </a:r>
            <a:endParaRPr lang="uk-UA"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122" name="Picture 2" descr="D:\80 GB\Disk 1\МОЯ ПАПКА\Рефераты\Презинтації\технология\MM_5917_78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3803">
            <a:off x="781929" y="3385012"/>
            <a:ext cx="3112651" cy="235643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80 GB\Disk 1\МОЯ ПАПКА\Рефераты\Презинтації\технология\MM_5872_610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4531">
            <a:off x="5068298" y="3329821"/>
            <a:ext cx="3509407" cy="265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163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arn(inVertical)">
                                      <p:cBhvr>
                                        <p:cTn id="16" dur="500"/>
                                        <p:tgtEl>
                                          <p:spTgt spid="512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barn(inVertical)">
                                      <p:cBhvr>
                                        <p:cTn id="2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3174" y="548680"/>
            <a:ext cx="7848872" cy="646331"/>
          </a:xfrm>
          <a:prstGeom prst="rect">
            <a:avLst/>
          </a:prstGeom>
        </p:spPr>
        <p:txBody>
          <a:bodyPr wrap="square">
            <a:spAutoFit/>
          </a:bodyPr>
          <a:lstStyle/>
          <a:p>
            <a:pPr algn="ctr"/>
            <a:r>
              <a:rPr lang="uk-UA"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Виготовлення солоного тіста</a:t>
            </a:r>
            <a:endParaRPr lang="uk-UA"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Содержимое 2"/>
          <p:cNvSpPr txBox="1">
            <a:spLocks/>
          </p:cNvSpPr>
          <p:nvPr/>
        </p:nvSpPr>
        <p:spPr>
          <a:xfrm>
            <a:off x="323528" y="1484784"/>
            <a:ext cx="8118518" cy="295232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buFont typeface="Georgia" pitchFamily="18" charset="0"/>
              <a:buNone/>
            </a:pPr>
            <a:r>
              <a:rPr lang="uk-UA" sz="2000" dirty="0" smtClean="0">
                <a:solidFill>
                  <a:srgbClr val="FFFF00"/>
                </a:solidFill>
              </a:rPr>
              <a:t>		</a:t>
            </a:r>
            <a:r>
              <a:rPr lang="uk-U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Спочатку треба вимісити тісто згідно рецепту. Необхідно розкотати тісто та вирізати з нього необхідні деталі. Залишки тіста ще будуть потрібні. Знадобиться аркуш картону, на якому буде знаходитись виріб. Намагайтесь розмістити деталі так, як зображено на прототипові. Ви можете їх корегувати, надаючи витонченості формам. Зробивши , починайте оздоблення композиції. Залишками тіста ви можете прикрасити виріб. Потім  починайте фарбування. Можна використовувати харчові фарби додаючи їх до складу тіста. Також використовуйте підручні матеріали для оздоблення. </a:t>
            </a:r>
            <a:endParaRPr lang="ru-RU"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D:\80 GB\Disk 1\МОЯ ПАПКА\Рефераты\Презинтації\технология\61288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0711">
            <a:off x="506520" y="4574142"/>
            <a:ext cx="2880320" cy="20459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80 GB\Disk 1\МОЯ ПАПКА\Рефераты\Презинтації\технология\81382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108686"/>
            <a:ext cx="1944216" cy="24826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80 GB\Disk 1\МОЯ ПАПКА\Рефераты\Презинтації\технология\894663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0585">
            <a:off x="6699944" y="4223935"/>
            <a:ext cx="1872208" cy="239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3145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 calcmode="lin" valueType="num">
                                      <p:cBhvr>
                                        <p:cTn id="17" dur="1000" fill="hold"/>
                                        <p:tgtEl>
                                          <p:spTgt spid="6146"/>
                                        </p:tgtEl>
                                        <p:attrNameLst>
                                          <p:attrName>style.rotation</p:attrName>
                                        </p:attrNameLst>
                                      </p:cBhvr>
                                      <p:tavLst>
                                        <p:tav tm="0">
                                          <p:val>
                                            <p:fltVal val="90"/>
                                          </p:val>
                                        </p:tav>
                                        <p:tav tm="100000">
                                          <p:val>
                                            <p:fltVal val="0"/>
                                          </p:val>
                                        </p:tav>
                                      </p:tavLst>
                                    </p:anim>
                                    <p:animEffect transition="in" filter="fade">
                                      <p:cBhvr>
                                        <p:cTn id="18" dur="1000"/>
                                        <p:tgtEl>
                                          <p:spTgt spid="6146"/>
                                        </p:tgtEl>
                                      </p:cBhvr>
                                    </p:animEffect>
                                  </p:childTnLst>
                                </p:cTn>
                              </p:par>
                            </p:childTnLst>
                          </p:cTn>
                        </p:par>
                        <p:par>
                          <p:cTn id="19" fill="hold">
                            <p:stCondLst>
                              <p:cond delay="3500"/>
                            </p:stCondLst>
                            <p:childTnLst>
                              <p:par>
                                <p:cTn id="20" presetID="53" presetClass="entr" presetSubtype="16" fill="hold" nodeType="after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p:cTn id="22" dur="500" fill="hold"/>
                                        <p:tgtEl>
                                          <p:spTgt spid="6147"/>
                                        </p:tgtEl>
                                        <p:attrNameLst>
                                          <p:attrName>ppt_w</p:attrName>
                                        </p:attrNameLst>
                                      </p:cBhvr>
                                      <p:tavLst>
                                        <p:tav tm="0">
                                          <p:val>
                                            <p:fltVal val="0"/>
                                          </p:val>
                                        </p:tav>
                                        <p:tav tm="100000">
                                          <p:val>
                                            <p:strVal val="#ppt_w"/>
                                          </p:val>
                                        </p:tav>
                                      </p:tavLst>
                                    </p:anim>
                                    <p:anim calcmode="lin" valueType="num">
                                      <p:cBhvr>
                                        <p:cTn id="23" dur="500" fill="hold"/>
                                        <p:tgtEl>
                                          <p:spTgt spid="6147"/>
                                        </p:tgtEl>
                                        <p:attrNameLst>
                                          <p:attrName>ppt_h</p:attrName>
                                        </p:attrNameLst>
                                      </p:cBhvr>
                                      <p:tavLst>
                                        <p:tav tm="0">
                                          <p:val>
                                            <p:fltVal val="0"/>
                                          </p:val>
                                        </p:tav>
                                        <p:tav tm="100000">
                                          <p:val>
                                            <p:strVal val="#ppt_h"/>
                                          </p:val>
                                        </p:tav>
                                      </p:tavLst>
                                    </p:anim>
                                    <p:animEffect transition="in" filter="fade">
                                      <p:cBhvr>
                                        <p:cTn id="24" dur="500"/>
                                        <p:tgtEl>
                                          <p:spTgt spid="6147"/>
                                        </p:tgtEl>
                                      </p:cBhvr>
                                    </p:animEffect>
                                  </p:childTnLst>
                                </p:cTn>
                              </p:par>
                            </p:childTnLst>
                          </p:cTn>
                        </p:par>
                        <p:par>
                          <p:cTn id="25" fill="hold">
                            <p:stCondLst>
                              <p:cond delay="4000"/>
                            </p:stCondLst>
                            <p:childTnLst>
                              <p:par>
                                <p:cTn id="26" presetID="31" presetClass="entr" presetSubtype="0" fill="hold" nodeType="afterEffect">
                                  <p:stCondLst>
                                    <p:cond delay="0"/>
                                  </p:stCondLst>
                                  <p:childTnLst>
                                    <p:set>
                                      <p:cBhvr>
                                        <p:cTn id="27" dur="1" fill="hold">
                                          <p:stCondLst>
                                            <p:cond delay="0"/>
                                          </p:stCondLst>
                                        </p:cTn>
                                        <p:tgtEl>
                                          <p:spTgt spid="6148"/>
                                        </p:tgtEl>
                                        <p:attrNameLst>
                                          <p:attrName>style.visibility</p:attrName>
                                        </p:attrNameLst>
                                      </p:cBhvr>
                                      <p:to>
                                        <p:strVal val="visible"/>
                                      </p:to>
                                    </p:set>
                                    <p:anim calcmode="lin" valueType="num">
                                      <p:cBhvr>
                                        <p:cTn id="28" dur="1000" fill="hold"/>
                                        <p:tgtEl>
                                          <p:spTgt spid="6148"/>
                                        </p:tgtEl>
                                        <p:attrNameLst>
                                          <p:attrName>ppt_w</p:attrName>
                                        </p:attrNameLst>
                                      </p:cBhvr>
                                      <p:tavLst>
                                        <p:tav tm="0">
                                          <p:val>
                                            <p:fltVal val="0"/>
                                          </p:val>
                                        </p:tav>
                                        <p:tav tm="100000">
                                          <p:val>
                                            <p:strVal val="#ppt_w"/>
                                          </p:val>
                                        </p:tav>
                                      </p:tavLst>
                                    </p:anim>
                                    <p:anim calcmode="lin" valueType="num">
                                      <p:cBhvr>
                                        <p:cTn id="29" dur="1000" fill="hold"/>
                                        <p:tgtEl>
                                          <p:spTgt spid="6148"/>
                                        </p:tgtEl>
                                        <p:attrNameLst>
                                          <p:attrName>ppt_h</p:attrName>
                                        </p:attrNameLst>
                                      </p:cBhvr>
                                      <p:tavLst>
                                        <p:tav tm="0">
                                          <p:val>
                                            <p:fltVal val="0"/>
                                          </p:val>
                                        </p:tav>
                                        <p:tav tm="100000">
                                          <p:val>
                                            <p:strVal val="#ppt_h"/>
                                          </p:val>
                                        </p:tav>
                                      </p:tavLst>
                                    </p:anim>
                                    <p:anim calcmode="lin" valueType="num">
                                      <p:cBhvr>
                                        <p:cTn id="30" dur="1000" fill="hold"/>
                                        <p:tgtEl>
                                          <p:spTgt spid="6148"/>
                                        </p:tgtEl>
                                        <p:attrNameLst>
                                          <p:attrName>style.rotation</p:attrName>
                                        </p:attrNameLst>
                                      </p:cBhvr>
                                      <p:tavLst>
                                        <p:tav tm="0">
                                          <p:val>
                                            <p:fltVal val="90"/>
                                          </p:val>
                                        </p:tav>
                                        <p:tav tm="100000">
                                          <p:val>
                                            <p:fltVal val="0"/>
                                          </p:val>
                                        </p:tav>
                                      </p:tavLst>
                                    </p:anim>
                                    <p:animEffect transition="in" filter="fade">
                                      <p:cBhvr>
                                        <p:cTn id="31"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620688"/>
            <a:ext cx="6995120"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uk-UA"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Оздоблення</a:t>
            </a:r>
            <a:r>
              <a:rPr lang="uk-UA" dirty="0" smtClean="0">
                <a:solidFill>
                  <a:srgbClr val="FFC000"/>
                </a:solidFill>
                <a:effectLst>
                  <a:outerShdw blurRad="38100" dist="38100" dir="2700000" algn="tl">
                    <a:srgbClr val="000000">
                      <a:alpha val="43137"/>
                    </a:srgbClr>
                  </a:outerShdw>
                </a:effectLst>
              </a:rPr>
              <a:t> </a:t>
            </a:r>
            <a:r>
              <a:rPr lang="uk-UA"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виробу</a:t>
            </a:r>
            <a:endParaRPr lang="ru-RU" dirty="0">
              <a:solidFill>
                <a:srgbClr val="FFC000"/>
              </a:solidFill>
              <a:effectLst>
                <a:outerShdw blurRad="38100" dist="38100" dir="2700000" algn="tl">
                  <a:srgbClr val="000000">
                    <a:alpha val="43137"/>
                  </a:srgbClr>
                </a:outerShdw>
              </a:effectLst>
            </a:endParaRPr>
          </a:p>
        </p:txBody>
      </p:sp>
      <p:sp>
        <p:nvSpPr>
          <p:cNvPr id="3" name="Прямоугольник 2"/>
          <p:cNvSpPr/>
          <p:nvPr/>
        </p:nvSpPr>
        <p:spPr>
          <a:xfrm>
            <a:off x="508720" y="1628800"/>
            <a:ext cx="8208912" cy="2308324"/>
          </a:xfrm>
          <a:prstGeom prst="rect">
            <a:avLst/>
          </a:prstGeom>
        </p:spPr>
        <p:txBody>
          <a:bodyPr wrap="square">
            <a:spAutoFit/>
          </a:bodyPr>
          <a:lstStyle/>
          <a:p>
            <a:pPr indent="457200"/>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Для прикрашення виробу із солоного тіста можна використовувати різні прикраси та кольори.  Виріб можна оздобити будь-яким матеріалом на власний смак та розсуд. В багатьох виробах використовуються кольори, що доповнюють один одного і  чудово поєднуються з основною гаммою виробу</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indent="457200"/>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Щоб </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оздобити  виріб можна прикрасити його бісером, </a:t>
            </a:r>
            <a:r>
              <a:rPr lang="uk-U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гудзиками</a:t>
            </a: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нитками, монетами, фольгою або просто різними крупами.</a:t>
            </a:r>
          </a:p>
          <a:p>
            <a:pPr indent="457200"/>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descr="D:\80 GB\Disk 1\МОЯ ПАПКА\Рефераты\Презинтації\технология\100_0077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99552"/>
            <a:ext cx="3600400" cy="24025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80 GB\Disk 1\МОЯ ПАПКА\Рефераты\Презинтації\технология\355fe12a7bfd0f82804c98d6980be5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133" y="3789040"/>
            <a:ext cx="3725499" cy="279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964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arn(inVertical)">
                                      <p:cBhvr>
                                        <p:cTn id="19" dur="500"/>
                                        <p:tgtEl>
                                          <p:spTgt spid="7170"/>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7171"/>
                                        </p:tgtEl>
                                        <p:attrNameLst>
                                          <p:attrName>style.visibility</p:attrName>
                                        </p:attrNameLst>
                                      </p:cBhvr>
                                      <p:to>
                                        <p:strVal val="visible"/>
                                      </p:to>
                                    </p:set>
                                    <p:animEffect transition="in" filter="fade">
                                      <p:cBhvr>
                                        <p:cTn id="23"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086961" y="620688"/>
            <a:ext cx="4618856"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None/>
            </a:pPr>
            <a:r>
              <a:rPr lang="uk-UA"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Сушка виробу</a:t>
            </a:r>
            <a:endParaRPr lang="ru-RU"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Прямоугольник 2"/>
          <p:cNvSpPr/>
          <p:nvPr/>
        </p:nvSpPr>
        <p:spPr>
          <a:xfrm>
            <a:off x="827584" y="1628800"/>
            <a:ext cx="7560840" cy="1200329"/>
          </a:xfrm>
          <a:prstGeom prst="rect">
            <a:avLst/>
          </a:prstGeom>
        </p:spPr>
        <p:txBody>
          <a:bodyPr wrap="square">
            <a:spAutoFit/>
          </a:bodyPr>
          <a:lstStyle/>
          <a:p>
            <a:pPr indent="457200" algn="just"/>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Найкращий спосіб висушити виріб це - сушити вироби природним шляхом, на відкритому повітрі. Але така сушка дуже тривала. Під час сушіння виробу необхідно обережно повертати, для більш рівномірного висихання.</a:t>
            </a:r>
          </a:p>
        </p:txBody>
      </p:sp>
      <p:pic>
        <p:nvPicPr>
          <p:cNvPr id="4" name="Picture 4" descr="http://igolnik.ru/wp-content/uploads/2013/01/sushka-testa_thumb.jpg"/>
          <p:cNvPicPr>
            <a:picLocks noChangeAspect="1" noChangeArrowheads="1"/>
          </p:cNvPicPr>
          <p:nvPr/>
        </p:nvPicPr>
        <p:blipFill>
          <a:blip r:embed="rId2" cstate="print"/>
          <a:srcRect/>
          <a:stretch>
            <a:fillRect/>
          </a:stretch>
        </p:blipFill>
        <p:spPr bwMode="auto">
          <a:xfrm>
            <a:off x="827584" y="3356992"/>
            <a:ext cx="2980603" cy="26075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2" descr="http://dom.sibmama.ru/images/3129/a12043a919e66e39f3616d205f7786702e6d6bb1.jpg"/>
          <p:cNvPicPr>
            <a:picLocks noChangeAspect="1" noChangeArrowheads="1"/>
          </p:cNvPicPr>
          <p:nvPr/>
        </p:nvPicPr>
        <p:blipFill>
          <a:blip r:embed="rId3" cstate="print"/>
          <a:srcRect/>
          <a:stretch>
            <a:fillRect/>
          </a:stretch>
        </p:blipFill>
        <p:spPr bwMode="auto">
          <a:xfrm>
            <a:off x="4820425" y="3450705"/>
            <a:ext cx="3770784" cy="2513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62368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75</TotalTime>
  <Words>468</Words>
  <Application>Microsoft Office PowerPoint</Application>
  <PresentationFormat>Экран (4:3)</PresentationFormat>
  <Paragraphs>40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Технологія ліплення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Технологія ліплення</dc:title>
  <dc:creator>Сергей</dc:creator>
  <cp:lastModifiedBy>Сергей</cp:lastModifiedBy>
  <cp:revision>8</cp:revision>
  <dcterms:created xsi:type="dcterms:W3CDTF">2013-04-21T16:09:35Z</dcterms:created>
  <dcterms:modified xsi:type="dcterms:W3CDTF">2013-04-21T17:57:05Z</dcterms:modified>
</cp:coreProperties>
</file>