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2.jp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«Чайка на </a:t>
            </a:r>
            <a:r>
              <a:rPr lang="ru-RU" dirty="0" err="1"/>
              <a:t>ім'я</a:t>
            </a:r>
            <a:r>
              <a:rPr lang="ru-RU" dirty="0"/>
              <a:t> Джонатан </a:t>
            </a:r>
            <a:r>
              <a:rPr lang="ru-RU" dirty="0" err="1"/>
              <a:t>Лівінгстон</a:t>
            </a:r>
            <a:r>
              <a:rPr lang="ru-RU" dirty="0"/>
              <a:t>»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52532" y="728084"/>
            <a:ext cx="7766936" cy="1096899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accent2">
                    <a:lumMod val="75000"/>
                  </a:schemeClr>
                </a:solidFill>
              </a:rPr>
              <a:t>Р</a:t>
            </a:r>
            <a:r>
              <a:rPr lang="uk-UA" sz="7200" dirty="0" smtClean="0">
                <a:solidFill>
                  <a:schemeClr val="accent2">
                    <a:lumMod val="75000"/>
                  </a:schemeClr>
                </a:solidFill>
              </a:rPr>
              <a:t>і</a:t>
            </a:r>
            <a:r>
              <a:rPr lang="ru-RU" sz="7200" dirty="0" err="1" smtClean="0">
                <a:solidFill>
                  <a:schemeClr val="accent2">
                    <a:lumMod val="75000"/>
                  </a:schemeClr>
                </a:solidFill>
              </a:rPr>
              <a:t>чард</a:t>
            </a:r>
            <a:r>
              <a:rPr lang="ru-RU" sz="7200" dirty="0" smtClean="0">
                <a:solidFill>
                  <a:schemeClr val="accent2">
                    <a:lumMod val="75000"/>
                  </a:schemeClr>
                </a:solidFill>
              </a:rPr>
              <a:t> Бах</a:t>
            </a:r>
            <a:endParaRPr lang="uk-UA" sz="7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76" y="146979"/>
            <a:ext cx="4353059" cy="225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6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Зміст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42435"/>
            <a:ext cx="8596668" cy="45989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hlinkClick r:id="rId2" action="ppaction://hlinksldjump"/>
              </a:rPr>
              <a:t>Жанр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hlinkClick r:id="rId3" action="ppaction://hlinksldjump"/>
              </a:rPr>
              <a:t>Історія створення</a:t>
            </a:r>
            <a:endParaRPr lang="uk-UA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uk-UA" sz="2400" dirty="0" err="1" smtClean="0">
                <a:solidFill>
                  <a:schemeClr val="accent2">
                    <a:lumMod val="75000"/>
                  </a:schemeClr>
                </a:solidFill>
                <a:hlinkClick r:id="rId4" action="ppaction://hlinksldjump"/>
              </a:rPr>
              <a:t>Ім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hlinkClick r:id="rId4" action="ppaction://hlinksldjump"/>
              </a:rPr>
              <a:t>’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hlinkClick r:id="rId4" action="ppaction://hlinksldjump"/>
              </a:rPr>
              <a:t>я головного героя</a:t>
            </a:r>
            <a:endParaRPr lang="uk-UA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Тема </a:t>
            </a: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hlinkClick r:id="rId5" action="ppaction://hlinksldjump"/>
              </a:rPr>
              <a:t>Ідея</a:t>
            </a:r>
            <a:endParaRPr lang="uk-UA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hlinkClick r:id="rId6" action="ppaction://hlinksldjump"/>
              </a:rPr>
              <a:t>Про кого та про що ця книга? </a:t>
            </a:r>
            <a:endParaRPr lang="uk-UA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Чим саме «Чайка…» допомагає людині? </a:t>
            </a:r>
            <a:endParaRPr lang="uk-UA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220" y="509119"/>
            <a:ext cx="5100033" cy="340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8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Жанр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60582"/>
            <a:ext cx="8596668" cy="45989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</a:rPr>
              <a:t>Повість-притча.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</a:rPr>
              <a:t>Повість- </a:t>
            </a:r>
            <a:r>
              <a:rPr lang="uk-UA" sz="2800" dirty="0" smtClean="0">
                <a:solidFill>
                  <a:schemeClr val="tx1"/>
                </a:solidFill>
              </a:rPr>
              <a:t>епічний прозовий твір, який характеризується однолінійним сюжетом, а за широтою охоплення життєвих явищ і глибиною їх розкриття посідає проміжне місце між романом та оповіданням. </a:t>
            </a:r>
          </a:p>
          <a:p>
            <a:pPr marL="0" indent="0">
              <a:buNone/>
            </a:pPr>
            <a:r>
              <a:rPr lang="uk-UA" sz="2800" dirty="0" smtClean="0">
                <a:solidFill>
                  <a:schemeClr val="accent2">
                    <a:lumMod val="75000"/>
                  </a:schemeClr>
                </a:solidFill>
              </a:rPr>
              <a:t>Притча- </a:t>
            </a:r>
            <a:r>
              <a:rPr lang="uk-UA" sz="2800" dirty="0" smtClean="0">
                <a:solidFill>
                  <a:schemeClr val="tx1"/>
                </a:solidFill>
              </a:rPr>
              <a:t>повчальна алегорична оповідь, в якій хронологічно послідовне зображення подій і пригод у художньому творі підпорядковане </a:t>
            </a:r>
            <a:r>
              <a:rPr lang="uk-UA" sz="2800" dirty="0" err="1" smtClean="0">
                <a:solidFill>
                  <a:schemeClr val="tx1"/>
                </a:solidFill>
              </a:rPr>
              <a:t>моралізаційній</a:t>
            </a:r>
            <a:r>
              <a:rPr lang="uk-UA" sz="2800" dirty="0" smtClean="0">
                <a:solidFill>
                  <a:schemeClr val="tx1"/>
                </a:solidFill>
              </a:rPr>
              <a:t> частині твору.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4" name="Стрелка вправо с вырезом 3">
            <a:hlinkClick r:id="rId2" action="ppaction://hlinksldjump"/>
          </p:cNvPr>
          <p:cNvSpPr/>
          <p:nvPr/>
        </p:nvSpPr>
        <p:spPr>
          <a:xfrm rot="10800000">
            <a:off x="566670" y="6362164"/>
            <a:ext cx="553792" cy="28333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487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створення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/>
              <a:t>«У книг своя судьба»</a:t>
            </a:r>
          </a:p>
        </p:txBody>
      </p:sp>
      <p:sp>
        <p:nvSpPr>
          <p:cNvPr id="5" name="Стрелка вправо с вырезом 4">
            <a:hlinkClick r:id="rId2" action="ppaction://hlinksldjump"/>
          </p:cNvPr>
          <p:cNvSpPr/>
          <p:nvPr/>
        </p:nvSpPr>
        <p:spPr>
          <a:xfrm rot="10800000">
            <a:off x="566670" y="6362164"/>
            <a:ext cx="553792" cy="28333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03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Ім</a:t>
            </a:r>
            <a:r>
              <a:rPr lang="en-US" dirty="0" smtClean="0"/>
              <a:t>’</a:t>
            </a:r>
            <a:r>
              <a:rPr lang="uk-UA" dirty="0" smtClean="0"/>
              <a:t>я головного героя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331" y="1799770"/>
            <a:ext cx="8596668" cy="4212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u="sng" dirty="0"/>
              <a:t>Девід </a:t>
            </a:r>
            <a:r>
              <a:rPr lang="uk-UA" sz="2400" u="sng" dirty="0" err="1" smtClean="0"/>
              <a:t>Лівінгстон</a:t>
            </a:r>
            <a:r>
              <a:rPr lang="uk-UA" sz="2400" u="sng" dirty="0" smtClean="0"/>
              <a:t> </a:t>
            </a:r>
            <a:r>
              <a:rPr lang="uk-UA" sz="2400" dirty="0" smtClean="0"/>
              <a:t>– шотландський місіонер і знаменитий дослідник Африки.</a:t>
            </a:r>
          </a:p>
          <a:p>
            <a:pPr marL="0" indent="0">
              <a:buNone/>
            </a:pPr>
            <a:r>
              <a:rPr lang="uk-UA" sz="2400" dirty="0" smtClean="0"/>
              <a:t> </a:t>
            </a:r>
            <a:r>
              <a:rPr lang="uk-UA" sz="2400" dirty="0" err="1"/>
              <a:t>Лівінгстон</a:t>
            </a:r>
            <a:r>
              <a:rPr lang="uk-UA" sz="2400" dirty="0"/>
              <a:t> ріс в традиційній шотландській родині з притаманною їй атмосферою поваги до побожності, бідності та важкої праці, прагненням до освіти і відчуттям життєвого призначення. </a:t>
            </a:r>
            <a:endParaRPr lang="uk-UA" sz="2400" dirty="0" smtClean="0"/>
          </a:p>
          <a:p>
            <a:pPr marL="0" indent="0">
              <a:buNone/>
            </a:pPr>
            <a:r>
              <a:rPr lang="uk-UA" sz="2400" dirty="0" smtClean="0"/>
              <a:t>1885 року Девід перший з європейців побачив водоспад (Замбезі, Африка) і, з притаманним йому патріотизмом, назвав його Вікторія на честь британської королеви. </a:t>
            </a:r>
            <a:endParaRPr lang="uk-UA" sz="2400" dirty="0"/>
          </a:p>
        </p:txBody>
      </p:sp>
      <p:sp>
        <p:nvSpPr>
          <p:cNvPr id="4" name="Стрелка вправо с вырезом 3">
            <a:hlinkClick r:id="rId2" action="ppaction://hlinksldjump"/>
          </p:cNvPr>
          <p:cNvSpPr/>
          <p:nvPr/>
        </p:nvSpPr>
        <p:spPr>
          <a:xfrm rot="10800000">
            <a:off x="566670" y="6362164"/>
            <a:ext cx="553792" cy="28333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0043" y="609600"/>
            <a:ext cx="2169374" cy="32540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4430" y="4224270"/>
            <a:ext cx="3102756" cy="228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30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35710" y="163226"/>
            <a:ext cx="2738291" cy="1320800"/>
          </a:xfrm>
        </p:spPr>
        <p:txBody>
          <a:bodyPr/>
          <a:lstStyle/>
          <a:p>
            <a:r>
              <a:rPr lang="uk-UA" dirty="0" smtClean="0"/>
              <a:t>Ідея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793" y="689547"/>
            <a:ext cx="5426439" cy="524655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2400" dirty="0">
                <a:solidFill>
                  <a:srgbClr val="002060"/>
                </a:solidFill>
              </a:rPr>
              <a:t>П</a:t>
            </a:r>
            <a:r>
              <a:rPr lang="uk-UA" sz="2400" dirty="0" smtClean="0">
                <a:solidFill>
                  <a:srgbClr val="002060"/>
                </a:solidFill>
              </a:rPr>
              <a:t>еред </a:t>
            </a:r>
            <a:r>
              <a:rPr lang="uk-UA" sz="2400" dirty="0">
                <a:solidFill>
                  <a:srgbClr val="002060"/>
                </a:solidFill>
              </a:rPr>
              <a:t>нами відкривається завіса </a:t>
            </a:r>
            <a:r>
              <a:rPr lang="uk-UA" sz="2400" dirty="0" smtClean="0">
                <a:solidFill>
                  <a:srgbClr val="002060"/>
                </a:solidFill>
              </a:rPr>
              <a:t>над </a:t>
            </a:r>
            <a:r>
              <a:rPr lang="uk-UA" sz="2400" dirty="0">
                <a:solidFill>
                  <a:srgbClr val="002060"/>
                </a:solidFill>
              </a:rPr>
              <a:t>потаємними мріями, які в глибині свого серця зберігає кожен з нас - можливістю набуття внутрішньої свободи, осмисленості життя, широкого бачення і розуміння світу нескінченності і руху по шляху вдосконалення. Разом з Джонатаном ми розуміємо, що в цьому світі немає нічого неможливого, все залежить лише від сили духу і спрямованості </a:t>
            </a:r>
            <a:r>
              <a:rPr lang="uk-UA" sz="2400" dirty="0" smtClean="0">
                <a:solidFill>
                  <a:srgbClr val="002060"/>
                </a:solidFill>
              </a:rPr>
              <a:t>того, хто прагне до чогось. </a:t>
            </a:r>
            <a:r>
              <a:rPr lang="uk-UA" sz="2400" dirty="0">
                <a:solidFill>
                  <a:srgbClr val="002060"/>
                </a:solidFill>
              </a:rPr>
              <a:t>У будь-якому випадку, прочитавши цю повість, ти раптом зупиняєшся і розумієш, що тобі необхідно про </a:t>
            </a:r>
            <a:r>
              <a:rPr lang="uk-UA" sz="2400" dirty="0" smtClean="0">
                <a:solidFill>
                  <a:srgbClr val="002060"/>
                </a:solidFill>
              </a:rPr>
              <a:t>щось </a:t>
            </a:r>
            <a:r>
              <a:rPr lang="uk-UA" sz="2400" dirty="0">
                <a:solidFill>
                  <a:srgbClr val="002060"/>
                </a:solidFill>
              </a:rPr>
              <a:t>подумати, багато в чому розібратися</a:t>
            </a:r>
            <a:r>
              <a:rPr lang="uk-UA" sz="2400" dirty="0" smtClean="0">
                <a:solidFill>
                  <a:srgbClr val="002060"/>
                </a:solidFill>
              </a:rPr>
              <a:t>, </a:t>
            </a:r>
            <a:r>
              <a:rPr lang="uk-UA" sz="2400" dirty="0">
                <a:solidFill>
                  <a:srgbClr val="002060"/>
                </a:solidFill>
              </a:rPr>
              <a:t>багато </a:t>
            </a:r>
            <a:r>
              <a:rPr lang="uk-UA" sz="2400" dirty="0">
                <a:solidFill>
                  <a:srgbClr val="002060"/>
                </a:solidFill>
              </a:rPr>
              <a:t>щ</a:t>
            </a:r>
            <a:r>
              <a:rPr lang="uk-UA" sz="2400" dirty="0" smtClean="0">
                <a:solidFill>
                  <a:srgbClr val="002060"/>
                </a:solidFill>
              </a:rPr>
              <a:t>о </a:t>
            </a:r>
            <a:r>
              <a:rPr lang="uk-UA" sz="2400" dirty="0">
                <a:solidFill>
                  <a:srgbClr val="002060"/>
                </a:solidFill>
              </a:rPr>
              <a:t>зрозуміти і, що ще </a:t>
            </a:r>
            <a:r>
              <a:rPr lang="uk-UA" sz="2400" dirty="0" smtClean="0">
                <a:solidFill>
                  <a:srgbClr val="002060"/>
                </a:solidFill>
              </a:rPr>
              <a:t>важливіше, </a:t>
            </a:r>
            <a:r>
              <a:rPr lang="uk-UA" sz="2400" dirty="0">
                <a:solidFill>
                  <a:srgbClr val="002060"/>
                </a:solidFill>
              </a:rPr>
              <a:t>- </a:t>
            </a:r>
            <a:r>
              <a:rPr lang="uk-UA" sz="2400" dirty="0" smtClean="0">
                <a:solidFill>
                  <a:srgbClr val="002060"/>
                </a:solidFill>
              </a:rPr>
              <a:t>багато що </a:t>
            </a:r>
            <a:r>
              <a:rPr lang="uk-UA" sz="2400" dirty="0">
                <a:solidFill>
                  <a:srgbClr val="002060"/>
                </a:solidFill>
              </a:rPr>
              <a:t>необхідно зробити.</a:t>
            </a:r>
            <a:endParaRPr lang="uk-UA" sz="2400" dirty="0">
              <a:solidFill>
                <a:srgbClr val="002060"/>
              </a:solidFill>
            </a:endParaRPr>
          </a:p>
        </p:txBody>
      </p:sp>
      <p:sp>
        <p:nvSpPr>
          <p:cNvPr id="5" name="Стрелка вправо с вырезом 4">
            <a:hlinkClick r:id="rId3" action="ppaction://hlinksldjump"/>
          </p:cNvPr>
          <p:cNvSpPr/>
          <p:nvPr/>
        </p:nvSpPr>
        <p:spPr>
          <a:xfrm rot="10800000">
            <a:off x="566670" y="6362164"/>
            <a:ext cx="553792" cy="28333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936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7578"/>
            <a:ext cx="8596668" cy="1120462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2">
                    <a:lumMod val="75000"/>
                  </a:schemeClr>
                </a:solidFill>
              </a:rPr>
              <a:t>Про кого та про що ця книга? </a:t>
            </a:r>
            <a:br>
              <a:rPr lang="uk-UA" dirty="0">
                <a:solidFill>
                  <a:schemeClr val="accent2">
                    <a:lumMod val="75000"/>
                  </a:schemeClr>
                </a:solidFill>
              </a:rPr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8040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«</a:t>
            </a:r>
            <a:r>
              <a:rPr lang="ru-RU" sz="2000" dirty="0">
                <a:solidFill>
                  <a:srgbClr val="333333"/>
                </a:solidFill>
                <a:latin typeface="Helvetica Neue"/>
              </a:rPr>
              <a:t>Это произведение философское. Его смысл в том, что нет предела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совершенству. </a:t>
            </a:r>
            <a:r>
              <a:rPr lang="ru-RU" sz="2000" dirty="0">
                <a:solidFill>
                  <a:srgbClr val="333333"/>
                </a:solidFill>
                <a:latin typeface="Helvetica Neue"/>
              </a:rPr>
              <a:t>Это произведение о «Джонатане – чайке, живущей в каждом из нас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»</a:t>
            </a:r>
          </a:p>
          <a:p>
            <a:r>
              <a:rPr lang="ru-RU" sz="2000" dirty="0">
                <a:solidFill>
                  <a:srgbClr val="333333"/>
                </a:solidFill>
                <a:latin typeface="Helvetica Neue"/>
              </a:rPr>
              <a:t>«О ком произведение? Это произведение об одиночке, о личности не похожей на остальных. О том кто думает, о вечном и прекрасном, а не о том как набить себе желудок».</a:t>
            </a:r>
            <a:endParaRPr lang="ru-RU" sz="2000" dirty="0" smtClean="0">
              <a:solidFill>
                <a:srgbClr val="333333"/>
              </a:solidFill>
              <a:latin typeface="Helvetica Neue"/>
            </a:endParaRPr>
          </a:p>
          <a:p>
            <a:r>
              <a:rPr lang="ru-RU" sz="2000" dirty="0">
                <a:solidFill>
                  <a:srgbClr val="333333"/>
                </a:solidFill>
                <a:latin typeface="Helvetica Neue"/>
              </a:rPr>
              <a:t> «Эта повесть-притча о том, что нужно жить, как тебе хочется, а не так как хотят другие, потому что у тебя есть своё собственное мнение, тогда ты добьёшься успеха в жизни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»</a:t>
            </a:r>
          </a:p>
          <a:p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«</a:t>
            </a:r>
            <a:r>
              <a:rPr lang="ru-RU" sz="2000" dirty="0">
                <a:solidFill>
                  <a:srgbClr val="333333"/>
                </a:solidFill>
                <a:latin typeface="Helvetica Neue"/>
              </a:rPr>
              <a:t>Это произведение о сложившихся стереотипах. Это как биться головой о бетонную стену».</a:t>
            </a:r>
            <a:endParaRPr lang="uk-UA" sz="2000" dirty="0"/>
          </a:p>
        </p:txBody>
      </p:sp>
      <p:sp>
        <p:nvSpPr>
          <p:cNvPr id="4" name="Стрелка вправо с вырезом 3">
            <a:hlinkClick r:id="rId2" action="ppaction://hlinksldjump"/>
          </p:cNvPr>
          <p:cNvSpPr/>
          <p:nvPr/>
        </p:nvSpPr>
        <p:spPr>
          <a:xfrm rot="10800000">
            <a:off x="566670" y="6362164"/>
            <a:ext cx="553792" cy="283335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762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174</TotalTime>
  <Words>323</Words>
  <Application>Microsoft Office PowerPoint</Application>
  <PresentationFormat>Широкоэкранный</PresentationFormat>
  <Paragraphs>29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Helvetica Neue</vt:lpstr>
      <vt:lpstr>Trebuchet MS</vt:lpstr>
      <vt:lpstr>Wingdings 3</vt:lpstr>
      <vt:lpstr>Грань</vt:lpstr>
      <vt:lpstr>«Чайка на ім'я Джонатан Лівінгстон»</vt:lpstr>
      <vt:lpstr>Зміст</vt:lpstr>
      <vt:lpstr>Жанр</vt:lpstr>
      <vt:lpstr>Історія створення</vt:lpstr>
      <vt:lpstr>Ім’я головного героя</vt:lpstr>
      <vt:lpstr>Ідея</vt:lpstr>
      <vt:lpstr>Про кого та про що ця книга?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«Чайка на ім'я Джонатан Лівінгстон»</dc:title>
  <dc:creator>Marina_</dc:creator>
  <cp:lastModifiedBy>Marina_</cp:lastModifiedBy>
  <cp:revision>9</cp:revision>
  <dcterms:created xsi:type="dcterms:W3CDTF">2014-04-08T16:58:51Z</dcterms:created>
  <dcterms:modified xsi:type="dcterms:W3CDTF">2014-04-08T19:53:45Z</dcterms:modified>
</cp:coreProperties>
</file>