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A234374-20FA-445E-A0EF-050A5A5EE822}" type="datetimeFigureOut">
              <a:rPr lang="uk-UA" smtClean="0"/>
              <a:t>20.02.2014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485AA45-5F7E-4DB8-BF49-E3709D8EA688}" type="slidenum">
              <a:rPr lang="uk-UA" smtClean="0"/>
              <a:t>‹№›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7200800" cy="1752600"/>
          </a:xfrm>
        </p:spPr>
        <p:txBody>
          <a:bodyPr>
            <a:normAutofit/>
          </a:bodyPr>
          <a:lstStyle/>
          <a:p>
            <a:r>
              <a:rPr lang="uk-UA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Обрядовий</a:t>
            </a:r>
            <a:r>
              <a:rPr lang="ru-RU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театр. Княжий театр. Мистецтво </a:t>
            </a:r>
            <a:r>
              <a:rPr lang="ru-RU" sz="36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скоморохів.Вертеп</a:t>
            </a:r>
            <a:r>
              <a:rPr lang="ru-RU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.</a:t>
            </a:r>
            <a:endParaRPr lang="uk-UA" sz="36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6000" b="1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Розвиток Українського театру</a:t>
            </a:r>
            <a:endParaRPr lang="uk-UA" sz="6000" b="1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5831065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Підготувала учениця 10-А класу</a:t>
            </a:r>
          </a:p>
          <a:p>
            <a:r>
              <a:rPr lang="uk-UA" dirty="0" smtClean="0"/>
              <a:t>ТЗОШ №24</a:t>
            </a:r>
          </a:p>
          <a:p>
            <a:r>
              <a:rPr lang="uk-UA" dirty="0" err="1" smtClean="0"/>
              <a:t>Складанюк</a:t>
            </a:r>
            <a:r>
              <a:rPr lang="uk-UA" dirty="0" smtClean="0"/>
              <a:t> Наталя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160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0"/>
            <a:ext cx="56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Обрядовий театр</a:t>
            </a:r>
            <a:endParaRPr lang="uk-U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" y="769440"/>
            <a:ext cx="4349436" cy="28755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880" y="769441"/>
            <a:ext cx="4440591" cy="28035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7" y="3645022"/>
            <a:ext cx="4283968" cy="3212977"/>
          </a:xfrm>
          <a:prstGeom prst="rect">
            <a:avLst/>
          </a:prstGeom>
        </p:spPr>
      </p:pic>
      <p:sp>
        <p:nvSpPr>
          <p:cNvPr id="7" name="Прямокутник 6"/>
          <p:cNvSpPr/>
          <p:nvPr/>
        </p:nvSpPr>
        <p:spPr>
          <a:xfrm>
            <a:off x="4412347" y="367017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Обрядовими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дійствами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супроводжувалися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етапи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хліборобського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циклу,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природні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лиха, 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також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події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родового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чи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родинного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значення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Такі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дійства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обов’язково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містили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магічні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ритуали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 До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нашого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часу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дійшло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чимало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стародавніх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обрядів</a:t>
            </a:r>
            <a:r>
              <a:rPr lang="ru-RU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uk-UA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13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6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6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315732" y="0"/>
            <a:ext cx="4572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Княжий театр</a:t>
            </a:r>
          </a:p>
          <a:p>
            <a:pPr algn="ctr"/>
            <a:r>
              <a:rPr lang="uk-UA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836712"/>
            <a:ext cx="88569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/>
              <a:t>У добу Київської Русі світське театральне мистецтво найповніше втілювалося в обрядовому й княжому театрі. </a:t>
            </a:r>
            <a:endParaRPr lang="uk-UA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 smtClean="0"/>
              <a:t>Основою </a:t>
            </a:r>
            <a:r>
              <a:rPr lang="uk-UA" sz="2400" dirty="0"/>
              <a:t>княжого театру була величальна пісня, що складалася з речитативу та величання. До репертуару княжого театру входили драматичні поеми, які розігрувалися під супровід музичних інструментів. </a:t>
            </a:r>
            <a:endParaRPr lang="uk-UA" sz="2400" dirty="0" smtClean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996952"/>
            <a:ext cx="4968552" cy="36868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284984"/>
            <a:ext cx="38884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/>
              <a:t>Театральні дійства були присвячені мотивам захисту рідної землі, служби князю, лицарської честі. Із занепадом Київської Русі образи персонажів княжого театру перейшли до народного театрального мистецтва.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/>
              <a:t>Першими професійними акторами в Київській Русі вважають скоморохів.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386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511" y="1043401"/>
            <a:ext cx="49156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Скоморóхи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-це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професійні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мандрівні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співці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й 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актори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(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лицедії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),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учасники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свят,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обрядів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ігор</a:t>
            </a:r>
            <a:r>
              <a:rPr lang="ru-RU" sz="2800" dirty="0"/>
              <a:t>.</a:t>
            </a:r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0"/>
            <a:ext cx="7181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Мистецтво</a:t>
            </a: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скоморохів</a:t>
            </a:r>
            <a:endParaRPr lang="uk-U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460" y="2132856"/>
            <a:ext cx="4436012" cy="42891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11" y="2852936"/>
            <a:ext cx="4569939" cy="31683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8137" y="1354415"/>
            <a:ext cx="3100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Васнецов </a:t>
            </a:r>
            <a:r>
              <a:rPr lang="ru-RU" sz="1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Аполлінарій</a:t>
            </a:r>
            <a:r>
              <a:rPr lang="ru-RU" sz="1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Михайлович Скоморохи</a:t>
            </a:r>
            <a:r>
              <a:rPr lang="ru-RU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1904 </a:t>
            </a:r>
            <a:r>
              <a:rPr lang="ru-RU" sz="14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рік</a:t>
            </a:r>
            <a:r>
              <a:rPr lang="ru-RU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uk-UA" sz="1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6165304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Відтворення виступу скоморохів</a:t>
            </a:r>
            <a:endParaRPr lang="uk-UA" sz="1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23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" y="-1"/>
            <a:ext cx="4771880" cy="38610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5" y="3424095"/>
            <a:ext cx="4355975" cy="341686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0" t="21379" r="-64178" b="-21379"/>
          <a:stretch/>
        </p:blipFill>
        <p:spPr>
          <a:xfrm>
            <a:off x="9144000" y="543016"/>
            <a:ext cx="2772816" cy="243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33029" y="189015"/>
            <a:ext cx="42659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Скоморохи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вперше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згадані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літописах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Київської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Русі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1068р.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та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зображені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 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фресках </a:t>
            </a:r>
          </a:p>
          <a:p>
            <a:pPr algn="ctr"/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Софіївського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собору в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Києві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датованих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1037роком.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414908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-85996" y="3933056"/>
            <a:ext cx="49761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 Black" panose="020B0A04020102020204" pitchFamily="34" charset="0"/>
                <a:cs typeface="Aharoni" panose="02010803020104030203" pitchFamily="2" charset="-79"/>
              </a:rPr>
              <a:t>Є дві думки про походження назви слова «Скоморох</a:t>
            </a:r>
            <a:r>
              <a:rPr lang="uk-UA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»:</a:t>
            </a:r>
            <a:endParaRPr lang="uk-UA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 smtClean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За </a:t>
            </a:r>
            <a:r>
              <a:rPr lang="uk-UA" dirty="0">
                <a:latin typeface="Arial Black" panose="020B0A04020102020204" pitchFamily="34" charset="0"/>
                <a:cs typeface="Aharoni" panose="02010803020104030203" pitchFamily="2" charset="-79"/>
              </a:rPr>
              <a:t>першою, назва походить від грецького </a:t>
            </a:r>
            <a:r>
              <a:rPr lang="en-GB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sk</a:t>
            </a:r>
            <a:r>
              <a:rPr lang="uk-UA" dirty="0" smtClean="0">
                <a:latin typeface="Aharoni" panose="02010803020104030203" pitchFamily="2" charset="-79"/>
                <a:cs typeface="Aharoni" panose="02010803020104030203" pitchFamily="2" charset="-79"/>
              </a:rPr>
              <a:t>о</a:t>
            </a:r>
            <a:r>
              <a:rPr lang="en-GB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mmarchos</a:t>
            </a:r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uk-UA" dirty="0">
                <a:latin typeface="Arial Black" panose="020B0A04020102020204" pitchFamily="34" charset="0"/>
                <a:cs typeface="Aharoni" panose="02010803020104030203" pitchFamily="2" charset="-79"/>
              </a:rPr>
              <a:t>тобто «майстер жарту»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 smtClean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За </a:t>
            </a:r>
            <a:r>
              <a:rPr lang="uk-UA" dirty="0">
                <a:latin typeface="Arial Black" panose="020B0A04020102020204" pitchFamily="34" charset="0"/>
                <a:cs typeface="Aharoni" panose="02010803020104030203" pitchFamily="2" charset="-79"/>
              </a:rPr>
              <a:t>другою, це запозичення з арабської, де </a:t>
            </a:r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mascara — </a:t>
            </a:r>
            <a:r>
              <a:rPr lang="uk-UA" dirty="0">
                <a:latin typeface="Arial Black" panose="020B0A04020102020204" pitchFamily="34" charset="0"/>
                <a:cs typeface="Aharoni" panose="02010803020104030203" pitchFamily="2" charset="-79"/>
              </a:rPr>
              <a:t>це і «жарт», і «блазень».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194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75"/>
          <a:stretch/>
        </p:blipFill>
        <p:spPr>
          <a:xfrm>
            <a:off x="144844" y="4690983"/>
            <a:ext cx="2270694" cy="213810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16"/>
          <a:stretch/>
        </p:blipFill>
        <p:spPr>
          <a:xfrm>
            <a:off x="6262169" y="80622"/>
            <a:ext cx="2810567" cy="24357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140968"/>
            <a:ext cx="2304256" cy="2355945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179512" y="144340"/>
            <a:ext cx="59046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Скоморохи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(«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веселі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люди»)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розважали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народні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співом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дотепами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музикою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танцями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драматичними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сценками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акробатикою,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дресированими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тваринами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користуючись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виступах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масками (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машкари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та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втягуючи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глядачів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uk-U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440" y="2204864"/>
            <a:ext cx="2540000" cy="1663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55776" y="2887779"/>
            <a:ext cx="63944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Сопілки</a:t>
            </a:r>
          </a:p>
          <a:p>
            <a:pPr algn="ctr"/>
            <a:r>
              <a:rPr lang="uk-UA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         </a:t>
            </a:r>
          </a:p>
          <a:p>
            <a:pPr algn="ctr"/>
            <a:r>
              <a:rPr lang="uk-UA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Маска зі шкіри</a:t>
            </a:r>
          </a:p>
          <a:p>
            <a:r>
              <a:rPr lang="uk-UA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      </a:t>
            </a:r>
          </a:p>
          <a:p>
            <a:r>
              <a:rPr lang="uk-UA" sz="3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Домра</a:t>
            </a:r>
          </a:p>
          <a:p>
            <a:endParaRPr lang="uk-UA" sz="3600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uk-UA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Флейта Пана</a:t>
            </a:r>
            <a:endParaRPr lang="uk-UA" sz="3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565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794177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Верте́п</a:t>
            </a:r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— старовинний пересувний </a:t>
            </a:r>
            <a:r>
              <a:rPr lang="uk-U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український ляльковий</a:t>
            </a:r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</a:t>
            </a:r>
            <a:r>
              <a:rPr lang="uk-U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театр, </a:t>
            </a:r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де ставили </a:t>
            </a:r>
            <a:r>
              <a:rPr lang="uk-UA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релігійніі</a:t>
            </a:r>
            <a:r>
              <a:rPr lang="uk-U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світські (переважно жартівливі та </a:t>
            </a:r>
            <a:r>
              <a:rPr lang="uk-U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іронічні</a:t>
            </a:r>
            <a:r>
              <a:rPr lang="uk-UA" sz="2400" baseline="30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) п</a:t>
            </a:r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’</a:t>
            </a:r>
            <a:r>
              <a:rPr lang="uk-UA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єси.Відтворення</a:t>
            </a:r>
            <a:r>
              <a:rPr lang="uk-U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стайня </a:t>
            </a:r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з народженням Христа</a:t>
            </a:r>
            <a:r>
              <a:rPr lang="uk-U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uk-UA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9872" y="25121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Вертеп</a:t>
            </a:r>
            <a:endParaRPr lang="uk-UA" sz="4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2148167"/>
            <a:ext cx="3672409" cy="25049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148167"/>
            <a:ext cx="4104456" cy="250496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1" y="4882058"/>
            <a:ext cx="3744416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23171"/>
            <a:ext cx="4211960" cy="3858732"/>
          </a:xfrm>
          <a:prstGeom prst="rect">
            <a:avLst/>
          </a:prstGeom>
        </p:spPr>
      </p:pic>
      <p:sp>
        <p:nvSpPr>
          <p:cNvPr id="7" name="Прямокутник 6"/>
          <p:cNvSpPr/>
          <p:nvPr/>
        </p:nvSpPr>
        <p:spPr>
          <a:xfrm>
            <a:off x="467544" y="4221088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Вертепом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називали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театр, 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в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якому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вистави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розігрувалися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ляльками на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паличках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(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маріонетками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) у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великій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дерев’яній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дво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-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або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триповерховій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скриньці</a:t>
            </a:r>
            <a:r>
              <a:rPr lang="ru-RU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uk-UA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56" y="155072"/>
            <a:ext cx="4096340" cy="382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39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141</TotalTime>
  <Words>237</Words>
  <Application>Microsoft Office PowerPoint</Application>
  <PresentationFormat>Екран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Горизонт</vt:lpstr>
      <vt:lpstr>Розвиток Українського театру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WebHouse</dc:creator>
  <cp:lastModifiedBy>WebHouse</cp:lastModifiedBy>
  <cp:revision>12</cp:revision>
  <dcterms:created xsi:type="dcterms:W3CDTF">2014-02-20T13:22:17Z</dcterms:created>
  <dcterms:modified xsi:type="dcterms:W3CDTF">2014-02-20T19:44:54Z</dcterms:modified>
</cp:coreProperties>
</file>