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72" r:id="rId7"/>
    <p:sldId id="262" r:id="rId8"/>
    <p:sldId id="264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5000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5000">
    <p:wheel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417170" cy="2362200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Законодавство  України ПРО ОХОРОНУ ЗДОРОВ</a:t>
            </a:r>
            <a:r>
              <a:rPr lang="en-US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’</a:t>
            </a:r>
            <a:r>
              <a:rPr lang="uk-UA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Я ЛЮДИНИ </a:t>
            </a:r>
            <a:endParaRPr lang="ru-RU" dirty="0">
              <a:solidFill>
                <a:schemeClr val="tx1"/>
              </a:solidFill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76400"/>
          </a:xfrm>
        </p:spPr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latin typeface="+mn-lt"/>
              </a:rPr>
              <a:t>Навчання населення, способів надання першої медичної допомоги </a:t>
            </a:r>
            <a:endParaRPr lang="ru-RU" sz="40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Перша медична допомога</a:t>
            </a:r>
            <a:r>
              <a:rPr lang="uk-UA" sz="2000" dirty="0" smtClean="0">
                <a:solidFill>
                  <a:schemeClr val="bg1"/>
                </a:solidFill>
              </a:rPr>
              <a:t> - комплекс невідкладних медичних заходів, які </a:t>
            </a:r>
          </a:p>
          <a:p>
            <a:pPr>
              <a:buNone/>
            </a:pPr>
            <a:r>
              <a:rPr lang="uk-UA" sz="2000" dirty="0" smtClean="0">
                <a:solidFill>
                  <a:schemeClr val="bg1"/>
                </a:solidFill>
              </a:rPr>
              <a:t>проводяться людині, що раптово захворіла або постраждала, на місці пригоди </a:t>
            </a:r>
          </a:p>
          <a:p>
            <a:pPr>
              <a:buNone/>
            </a:pPr>
            <a:r>
              <a:rPr lang="uk-UA" sz="2000" dirty="0" smtClean="0">
                <a:solidFill>
                  <a:schemeClr val="bg1"/>
                </a:solidFill>
              </a:rPr>
              <a:t>та під час її транспортування до медичного закладу.</a:t>
            </a:r>
          </a:p>
          <a:p>
            <a:pPr>
              <a:buNone/>
            </a:pPr>
            <a:endParaRPr lang="uk-UA" sz="20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1_html_6fd856f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971800"/>
            <a:ext cx="2224881" cy="19993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2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657600"/>
            <a:ext cx="2552700" cy="263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71_image01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72050" y="4324350"/>
            <a:ext cx="4171950" cy="2533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/>
              <a:t>Послідовність надання першої допомоги:</a:t>
            </a:r>
          </a:p>
          <a:p>
            <a:pPr marL="594360" indent="-457200">
              <a:buNone/>
            </a:pPr>
            <a:r>
              <a:rPr lang="uk-UA" dirty="0" smtClean="0">
                <a:solidFill>
                  <a:schemeClr val="bg1"/>
                </a:solidFill>
              </a:rPr>
              <a:t>1.Усунути дію на організм шкідливих факторів, які загрожують здоров'ю та життю потерпілого (звільнення від дії електричного струму, винесення з отруєної атмосфери, загашення одягу, що палає, витягання з води).</a:t>
            </a:r>
          </a:p>
          <a:p>
            <a:pPr marL="594360" indent="-457200">
              <a:buNone/>
            </a:pPr>
            <a:r>
              <a:rPr lang="uk-UA" dirty="0" smtClean="0">
                <a:solidFill>
                  <a:schemeClr val="bg1"/>
                </a:solidFill>
              </a:rPr>
              <a:t>2. Оцінити стан потерпілого, визначити характер та важкість травми, найбільшу загрозу для життя потерпілого та послідовність дій щодо його порятунку.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725129"/>
            <a:ext cx="8229600" cy="5523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>
                <a:solidFill>
                  <a:schemeClr val="bg1"/>
                </a:solidFill>
              </a:rPr>
              <a:t>3. Виконати необхідні для рятування потерпілого дії в порядку терміновості, відновити прохідність дихальних шляхів, зробити штучне дихання, зовнішній масаж серця, зупинити кровотечу, іммобілізувати ушкоджені частини тіла, накласти пов'язку.</a:t>
            </a:r>
          </a:p>
          <a:p>
            <a:pPr>
              <a:buNone/>
            </a:pPr>
            <a:r>
              <a:rPr lang="uk-UA" dirty="0">
                <a:solidFill>
                  <a:schemeClr val="bg1"/>
                </a:solidFill>
              </a:rPr>
              <a:t>4. Підтримувати основні життєві функції потерпілого до прибуття медичного працівника.</a:t>
            </a:r>
          </a:p>
          <a:p>
            <a:pPr>
              <a:buNone/>
            </a:pPr>
            <a:r>
              <a:rPr lang="uk-UA" dirty="0">
                <a:solidFill>
                  <a:schemeClr val="bg1"/>
                </a:solidFill>
              </a:rPr>
              <a:t>5. Викликати швидку медичну допомогу або лікаря або ж організувати транспортування потерпілого до найближчого лікувального закладу.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5747129"/>
      </p:ext>
    </p:extLst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Зміст</a:t>
            </a:r>
            <a:endParaRPr lang="ru-RU" sz="40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u="sng" dirty="0" smtClean="0">
                <a:hlinkClick r:id="rId2" action="ppaction://hlinksldjump"/>
              </a:rPr>
              <a:t>Конституція охорони здоров'я</a:t>
            </a:r>
            <a:endParaRPr lang="uk-UA" sz="2400" u="sng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bg1"/>
                </a:solidFill>
                <a:hlinkClick r:id="rId3" action="ppaction://hlinksldjump"/>
              </a:rPr>
              <a:t>Закони України</a:t>
            </a:r>
            <a:r>
              <a:rPr lang="uk-UA" sz="2400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bg1"/>
                </a:solidFill>
                <a:hlinkClick r:id="rId4" action="ppaction://hlinksldjump"/>
              </a:rPr>
              <a:t>Визначення здоров'я</a:t>
            </a:r>
            <a:endParaRPr lang="uk-UA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bg1"/>
                </a:solidFill>
                <a:hlinkClick r:id="rId5" action="ppaction://hlinksldjump"/>
              </a:rPr>
              <a:t>Охорона здоров'я</a:t>
            </a:r>
            <a:endParaRPr lang="uk-UA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bg1"/>
                </a:solidFill>
                <a:hlinkClick r:id="rId6" action="ppaction://hlinksldjump"/>
              </a:rPr>
              <a:t>Обов'язки громадян у галузі охорони здоров'я</a:t>
            </a:r>
            <a:endParaRPr lang="uk-UA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400" smtClean="0">
                <a:solidFill>
                  <a:schemeClr val="bg1"/>
                </a:solidFill>
                <a:hlinkClick r:id="rId7" action="ppaction://hlinksldjump"/>
              </a:rPr>
              <a:t>Епідемічне </a:t>
            </a:r>
            <a:r>
              <a:rPr lang="uk-UA" sz="2400" dirty="0" smtClean="0">
                <a:solidFill>
                  <a:schemeClr val="bg1"/>
                </a:solidFill>
                <a:hlinkClick r:id="rId7" action="ppaction://hlinksldjump"/>
              </a:rPr>
              <a:t>благополуччя в надзвичайних ситуацій  </a:t>
            </a:r>
            <a:endParaRPr lang="uk-UA" sz="2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bg1"/>
                </a:solidFill>
                <a:hlinkClick r:id="rId8" action="ppaction://hlinksldjump"/>
              </a:rPr>
              <a:t>Навчання населення, способів надання першої медичної допомоги</a:t>
            </a:r>
            <a:endParaRPr lang="uk-UA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ohorona_zdo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5029200"/>
            <a:ext cx="22098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latin typeface="+mn-lt"/>
              </a:rPr>
              <a:t>Конституція охорони здоров'я </a:t>
            </a:r>
            <a:endParaRPr lang="ru-RU" sz="44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85800"/>
            <a:ext cx="8839200" cy="5471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Охорона здоров’я визнається одним із пріоритетних напрямів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державної політики та одним із основних факторів національної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безпеки країни.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Концепції розвитку охорони здоров’я населення України,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затвердженій Указом Президента України від 7 грудня 2000 р.,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Указі Президента України “ Про невідкладні заходи щодо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реформування системи охорони здоров’я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населення ” від 6 грудня 2005 р., Міжгалузевій комплексній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програмі “ Здоров’я нації ” на 2002-2011 роки, затвердженій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Постановою Кабінету Міністрів України від 10 січня 2002 р.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latin typeface="+mn-lt"/>
              </a:rPr>
              <a:t>Закони України</a:t>
            </a:r>
            <a:endParaRPr lang="ru-RU" sz="40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Цей Закон визначає правові, організаційні, економічні, соціальні основи 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охорони здоров'я населення України. За Конституцією України кожен 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громадянин України має право на охорону здоров'я. Це право передбачає: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життєвий рівень, необхідний для підтримки здоров'я людини;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безпечне для життя і здоров'я навколишнє природне середовище;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безпечні й здорові умови праці, навчання, побуту і відпочинку;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кваліфіковану медико-санітарну допомогу, яка передбачає також вільний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вибір лікаря та медичної установи;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компенсування шкоди, завданої здоров'ю;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створення мережі закладів охорони здоров'я;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надання, всім громадянам гарантованого рівня медико-санітарної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допомоги;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здійснення державного нагляду у сфері охорони здоров'я</a:t>
            </a:r>
          </a:p>
          <a:p>
            <a:pPr>
              <a:buNone/>
            </a:pPr>
            <a:r>
              <a:rPr lang="uk-UA" sz="3800" dirty="0" smtClean="0">
                <a:solidFill>
                  <a:schemeClr val="bg1"/>
                </a:solidFill>
              </a:rPr>
              <a:t>— встановлення відповідальності за порушення прав громадян у сфері охорони здоров'я.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latin typeface="+mn-lt"/>
              </a:rPr>
              <a:t>Визначення здоров'я </a:t>
            </a:r>
            <a:endParaRPr lang="uk-UA" sz="40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3200" u="sng" dirty="0" smtClean="0"/>
              <a:t>Здоров’я</a:t>
            </a:r>
            <a:r>
              <a:rPr lang="uk-UA" sz="3200" dirty="0" smtClean="0">
                <a:solidFill>
                  <a:schemeClr val="bg1"/>
                </a:solidFill>
              </a:rPr>
              <a:t> — стан живого організму, при якому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організм у цілому і всі органи здатні виконувати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свої життєві функції. Охорона здоров’я громадян —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одна з функцій держави. У світовому масштабі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охороною здоров’я займається Всесвітня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організація охорони здоров’я (ВООЗ).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В Україні державним органом, що опікується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здоров’ям громадян є Міністерство охорони 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здоров'я України. Наука про здоров’я людини — </a:t>
            </a:r>
          </a:p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</a:rPr>
              <a:t>валеологія</a:t>
            </a:r>
            <a:r>
              <a:rPr lang="ru-RU" sz="32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827_html_m2be86c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457200"/>
            <a:ext cx="6400800" cy="601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5000"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latin typeface="+mn-lt"/>
              </a:rPr>
              <a:t>Охорона здоров'я </a:t>
            </a:r>
            <a:endParaRPr lang="ru-RU" sz="40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Охорона здоров'я</a:t>
            </a:r>
            <a:r>
              <a:rPr lang="uk-UA" sz="2400" dirty="0" smtClean="0">
                <a:solidFill>
                  <a:schemeClr val="bg1"/>
                </a:solidFill>
              </a:rPr>
              <a:t> — галузь діяльності держави, метою якої є організація та 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забезпечення доступного медичного обслуговування населення. </a:t>
            </a:r>
          </a:p>
          <a:p>
            <a:pPr>
              <a:buNone/>
            </a:pPr>
            <a:r>
              <a:rPr lang="uk-UA" sz="2400" dirty="0" smtClean="0"/>
              <a:t>Етапи розвитку охорони здоров'я: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solidFill>
                  <a:schemeClr val="bg1"/>
                </a:solidFill>
              </a:rPr>
              <a:t>Наказова медицина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solidFill>
                  <a:schemeClr val="bg1"/>
                </a:solidFill>
              </a:rPr>
              <a:t>Земська медицина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solidFill>
                  <a:schemeClr val="bg1"/>
                </a:solidFill>
              </a:rPr>
              <a:t>Міська медицина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Управління охорони здоров'я облдержадміністрації є обласним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органом виконавчої влади, який забезпечує проведення у життя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державної політики в галузі охорони здоров'я, а також несе</a:t>
            </a:r>
          </a:p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відповідальність за стан і розвиток галузі.</a:t>
            </a:r>
          </a:p>
          <a:p>
            <a:pPr>
              <a:buNone/>
            </a:pPr>
            <a:endParaRPr lang="uk-UA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rant-globalnogo-fonda-dlya-protivodeystviya-vichsp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06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219200"/>
          </a:xfrm>
        </p:spPr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latin typeface="+mn-lt"/>
              </a:rPr>
              <a:t>Обов'язки громадян у галузі охорони здоров'я </a:t>
            </a:r>
            <a:endParaRPr lang="ru-RU" sz="40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70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b="1" dirty="0" smtClean="0"/>
              <a:t>Громадяни України зобов'язані:</a:t>
            </a:r>
            <a:br>
              <a:rPr lang="uk-UA" b="1" dirty="0" smtClean="0"/>
            </a:br>
            <a:r>
              <a:rPr lang="uk-UA" b="1" dirty="0" smtClean="0">
                <a:solidFill>
                  <a:schemeClr val="bg1"/>
                </a:solidFill>
              </a:rPr>
              <a:t>а) піклуватись про своє здоров'я та здоров'я дітей, не шкодити здоров'ю інших громадян;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б) у передбачених законодавством випадках проходити профілактичні медичні огляди і робити щеплення;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в) подавати невідкладну допомогу іншим громадянам, які знаходяться у загрозливому для їх життя і здоров'я стані;</a:t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b="1" dirty="0" smtClean="0">
                <a:solidFill>
                  <a:schemeClr val="bg1"/>
                </a:solidFill>
              </a:rPr>
              <a:t>г) виконувати інші обов'язки, передбачені законодавством про охорону здоров'я.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tx1"/>
                </a:solidFill>
                <a:latin typeface="+mn-lt"/>
              </a:rPr>
              <a:t>Епідемічне благополуччя в надзвичайних ситуаціях </a:t>
            </a:r>
            <a:endParaRPr lang="ru-RU" sz="40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Цей закон регулює суспільні відносини, що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виникають у сфері забезпечення епідемічного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благополуччя, визначає відповідні права й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обов'язки державних органів, підприємств, установ,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організацій та громадян, встановлює порядок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організації державної епідеміологічної служби і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здійснення державного епідеміологічного нагляду в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Україні.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Tm="5000"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223</TotalTime>
  <Words>450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Законодавство  України ПРО ОХОРОНУ ЗДОРОВ’Я ЛЮДИНИ </vt:lpstr>
      <vt:lpstr>Зміст</vt:lpstr>
      <vt:lpstr>Конституція охорони здоров'я </vt:lpstr>
      <vt:lpstr>Закони України</vt:lpstr>
      <vt:lpstr>Визначення здоров'я </vt:lpstr>
      <vt:lpstr>Слайд 6</vt:lpstr>
      <vt:lpstr>Охорона здоров'я </vt:lpstr>
      <vt:lpstr>Обов'язки громадян у галузі охорони здоров'я </vt:lpstr>
      <vt:lpstr>Епідемічне благополуччя в надзвичайних ситуаціях </vt:lpstr>
      <vt:lpstr>Навчання населення, способів надання першої медичної допомоги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Законодавства України про охорону здоров'я людини</dc:title>
  <dc:creator>Комп</dc:creator>
  <cp:lastModifiedBy>Пользователь Windows</cp:lastModifiedBy>
  <cp:revision>34</cp:revision>
  <dcterms:created xsi:type="dcterms:W3CDTF">2013-05-05T15:45:43Z</dcterms:created>
  <dcterms:modified xsi:type="dcterms:W3CDTF">2014-04-27T11:49:10Z</dcterms:modified>
</cp:coreProperties>
</file>