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1" r:id="rId6"/>
    <p:sldId id="259" r:id="rId7"/>
    <p:sldId id="265" r:id="rId8"/>
    <p:sldId id="260" r:id="rId9"/>
    <p:sldId id="261" r:id="rId10"/>
    <p:sldId id="268" r:id="rId11"/>
    <p:sldId id="269" r:id="rId12"/>
    <p:sldId id="262" r:id="rId13"/>
    <p:sldId id="263" r:id="rId14"/>
    <p:sldId id="264" r:id="rId15"/>
    <p:sldId id="267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1" r:id="rId27"/>
    <p:sldId id="292" r:id="rId28"/>
    <p:sldId id="293" r:id="rId29"/>
    <p:sldId id="294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7" r:id="rId39"/>
    <p:sldId id="282" r:id="rId40"/>
    <p:sldId id="299" r:id="rId41"/>
    <p:sldId id="298" r:id="rId4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60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06.04.2014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06.04.2014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06.04.2014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06.04.2014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06.04.2014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06.04.2014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448367-B609-4468-9AF3-1FA4882731C6}" type="datetimeFigureOut">
              <a:rPr lang="uk-UA" smtClean="0"/>
              <a:pPr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5978525" cy="882119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latin typeface="+mj-lt"/>
                <a:cs typeface="Times New Roman" pitchFamily="18" charset="0"/>
              </a:rPr>
              <a:t>КІНЕЦЬ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XVIII – </a:t>
            </a:r>
            <a:r>
              <a:rPr lang="uk-UA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XIX</a:t>
            </a:r>
            <a:r>
              <a:rPr lang="uk-UA" sz="2800" dirty="0" smtClean="0">
                <a:latin typeface="+mj-lt"/>
                <a:cs typeface="Times New Roman" pitchFamily="18" charset="0"/>
              </a:rPr>
              <a:t> СТ.</a:t>
            </a:r>
            <a:endParaRPr lang="uk-UA" sz="2800" dirty="0">
              <a:latin typeface="+mj-lt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uk-UA" sz="8000" dirty="0" smtClean="0"/>
              <a:t>РОМАНТИЗМ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18979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144" y="5229200"/>
            <a:ext cx="7388301" cy="1487242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/>
              <a:t> Ежен </a:t>
            </a:r>
            <a:r>
              <a:rPr lang="uk-UA" sz="3200" dirty="0" smtClean="0"/>
              <a:t>Делакруа</a:t>
            </a:r>
            <a:br>
              <a:rPr lang="uk-UA" sz="3200" dirty="0" smtClean="0"/>
            </a:br>
            <a:r>
              <a:rPr lang="ru-RU" sz="3200" dirty="0" smtClean="0"/>
              <a:t> «Свобода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веде</a:t>
            </a:r>
            <a:r>
              <a:rPr lang="ru-RU" sz="3200" dirty="0"/>
              <a:t> </a:t>
            </a:r>
            <a:r>
              <a:rPr lang="ru-RU" sz="3200" dirty="0" smtClean="0"/>
              <a:t>народ» </a:t>
            </a:r>
            <a:r>
              <a:rPr lang="ru-RU" sz="3200" dirty="0"/>
              <a:t>1830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uk-UA" sz="3200" dirty="0"/>
          </a:p>
        </p:txBody>
      </p:sp>
      <p:pic>
        <p:nvPicPr>
          <p:cNvPr id="5122" name="Picture 2" descr="C:\Users\Vita\Desktop\романтизм\757px-Eugène_Delacroix_-_La_liberté_guidant_le_peu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6624736" cy="47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69" y="149574"/>
            <a:ext cx="5966666" cy="145502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Теодор </a:t>
            </a:r>
            <a:r>
              <a:rPr lang="ru-RU" dirty="0" err="1" smtClean="0"/>
              <a:t>Жеріко</a:t>
            </a:r>
            <a:r>
              <a:rPr lang="ru-RU" dirty="0" smtClean="0"/>
              <a:t> «</a:t>
            </a:r>
            <a:r>
              <a:rPr lang="ru-RU" dirty="0" err="1" smtClean="0"/>
              <a:t>Пліт</a:t>
            </a:r>
            <a:r>
              <a:rPr lang="ru-RU" dirty="0" smtClean="0"/>
              <a:t> </a:t>
            </a:r>
            <a:r>
              <a:rPr lang="ru-RU" dirty="0" err="1" smtClean="0"/>
              <a:t>Медузи</a:t>
            </a:r>
            <a:r>
              <a:rPr lang="ru-RU" dirty="0" smtClean="0"/>
              <a:t>» </a:t>
            </a:r>
            <a:r>
              <a:rPr lang="ru-RU" dirty="0"/>
              <a:t>1819</a:t>
            </a:r>
            <a:endParaRPr lang="uk-UA" dirty="0"/>
          </a:p>
        </p:txBody>
      </p:sp>
      <p:pic>
        <p:nvPicPr>
          <p:cNvPr id="6146" name="Picture 2" descr="C:\Users\Vita\Desktop\романтизм\800px-Théodore_Géricault_-_Le_Radeau_de_la_Méd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75" y="1844824"/>
            <a:ext cx="681296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5972" y="252408"/>
            <a:ext cx="5966666" cy="242334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Генрі</a:t>
            </a:r>
            <a:r>
              <a:rPr lang="ru-RU" dirty="0"/>
              <a:t> </a:t>
            </a:r>
            <a:r>
              <a:rPr lang="ru-RU" dirty="0" err="1" smtClean="0"/>
              <a:t>Фюзелі</a:t>
            </a:r>
            <a:r>
              <a:rPr lang="ru-RU" dirty="0" smtClean="0"/>
              <a:t> «</a:t>
            </a:r>
            <a:r>
              <a:rPr lang="ru-RU" dirty="0" err="1" smtClean="0"/>
              <a:t>Нічний</a:t>
            </a:r>
            <a:r>
              <a:rPr lang="ru-RU" smtClean="0"/>
              <a:t> кошмар» </a:t>
            </a:r>
            <a:r>
              <a:rPr lang="ru-RU" dirty="0"/>
              <a:t>1781</a:t>
            </a:r>
            <a:endParaRPr lang="uk-UA" dirty="0"/>
          </a:p>
        </p:txBody>
      </p:sp>
      <p:pic>
        <p:nvPicPr>
          <p:cNvPr id="1026" name="Picture 2" descr="C:\Users\Vita\Desktop\романтизм\741px-John_Henry_Fuseli_-_The_Nightm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7056784" cy="45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0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27" y="121780"/>
            <a:ext cx="5284601" cy="1579028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Романтизм в графіці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418" y="5157192"/>
            <a:ext cx="811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+mj-lt"/>
                <a:cs typeface="Times New Roman" pitchFamily="18" charset="0"/>
              </a:rPr>
              <a:t>Гойя</a:t>
            </a:r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uk-UA" sz="3200" dirty="0" err="1" smtClean="0">
                <a:latin typeface="+mj-lt"/>
                <a:cs typeface="Times New Roman" pitchFamily="18" charset="0"/>
              </a:rPr>
              <a:t>“Передчуття</a:t>
            </a:r>
            <a:r>
              <a:rPr lang="uk-UA" sz="3200" dirty="0" smtClean="0">
                <a:latin typeface="+mj-lt"/>
                <a:cs typeface="Times New Roman" pitchFamily="18" charset="0"/>
              </a:rPr>
              <a:t> небачених </a:t>
            </a:r>
            <a:r>
              <a:rPr lang="uk-UA" sz="3200" dirty="0" err="1" smtClean="0">
                <a:latin typeface="+mj-lt"/>
                <a:cs typeface="Times New Roman" pitchFamily="18" charset="0"/>
              </a:rPr>
              <a:t>катастроф”</a:t>
            </a:r>
            <a:endParaRPr lang="uk-UA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 descr="C:\Users\Vita\Desktop\романтизм\800px-Goya-Guerra_(0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81" y="1124744"/>
            <a:ext cx="5746865" cy="412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24002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Джон </a:t>
            </a:r>
            <a:r>
              <a:rPr lang="ru-RU" sz="3600" dirty="0" smtClean="0"/>
              <a:t>Констебл «</a:t>
            </a:r>
            <a:r>
              <a:rPr lang="ru-RU" sz="3600" dirty="0" err="1" smtClean="0"/>
              <a:t>Дощова</a:t>
            </a:r>
            <a:r>
              <a:rPr lang="ru-RU" sz="3600" dirty="0" smtClean="0"/>
              <a:t> </a:t>
            </a:r>
            <a:r>
              <a:rPr lang="ru-RU" sz="3600" dirty="0" err="1"/>
              <a:t>злива</a:t>
            </a:r>
            <a:r>
              <a:rPr lang="ru-RU" sz="3600" dirty="0"/>
              <a:t> на </a:t>
            </a:r>
            <a:r>
              <a:rPr lang="ru-RU" sz="3600" dirty="0" err="1"/>
              <a:t>узбережжі</a:t>
            </a:r>
            <a:r>
              <a:rPr lang="ru-RU" sz="3600" dirty="0"/>
              <a:t> </a:t>
            </a:r>
            <a:r>
              <a:rPr lang="ru-RU" sz="3600" dirty="0" smtClean="0"/>
              <a:t>Брайтону» </a:t>
            </a:r>
            <a:r>
              <a:rPr lang="ru-RU" sz="3600" dirty="0"/>
              <a:t>1827</a:t>
            </a:r>
            <a:endParaRPr lang="uk-UA" sz="3600" dirty="0"/>
          </a:p>
        </p:txBody>
      </p:sp>
      <p:pic>
        <p:nvPicPr>
          <p:cNvPr id="4098" name="Picture 2" descr="C:\Users\Vita\Desktop\романтизм\800px-John_Constable_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3184"/>
            <a:ext cx="7698432" cy="486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943" y="5760"/>
            <a:ext cx="914400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/>
              <a:t>АРХІТЕКТУРА. </a:t>
            </a:r>
            <a:br>
              <a:rPr lang="uk-UA" sz="3200" dirty="0" smtClean="0"/>
            </a:br>
            <a:r>
              <a:rPr lang="uk-UA" sz="3200" dirty="0" smtClean="0"/>
              <a:t>БУДІВЕЛЬНІ ОСОБЛИВОСТІ СТИЛЮ</a:t>
            </a:r>
            <a:endParaRPr lang="uk-UA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85392"/>
            <a:ext cx="8784976" cy="5472608"/>
          </a:xfrm>
        </p:spPr>
        <p:txBody>
          <a:bodyPr>
            <a:noAutofit/>
          </a:bodyPr>
          <a:lstStyle/>
          <a:p>
            <a:pPr algn="just"/>
            <a:r>
              <a:rPr lang="uk-UA" sz="3200" dirty="0" smtClean="0"/>
              <a:t>	</a:t>
            </a:r>
            <a:r>
              <a:rPr lang="uk-UA" sz="2400" dirty="0" smtClean="0"/>
              <a:t>Замість простоти і замкнутості архітектурної форми класицизму романтизм пропонує складний силует, багатство форми, волю планувального рішення, у якому симетрія й інші формальні композиційні принципи втрачають пануюче значення. Незважаючи на те що романтизм викликав широкий інтерес до різних культур, що до цього минулого далекі європейці, основним для нього в архітектурі стала готика. При цьому важливим здавалося не тільки вивчити її, але і пристосувати до сучасних задач. Художні мотиви готики використовувалися вже в </a:t>
            </a:r>
            <a:r>
              <a:rPr lang="uk-UA" sz="2400" dirty="0" err="1" smtClean="0"/>
              <a:t>барокко</a:t>
            </a:r>
            <a:r>
              <a:rPr lang="uk-UA" sz="2400" dirty="0" smtClean="0"/>
              <a:t> (наприклад, Я. </a:t>
            </a:r>
            <a:r>
              <a:rPr lang="uk-UA" sz="2400" dirty="0" err="1" smtClean="0"/>
              <a:t>Сантіні</a:t>
            </a:r>
            <a:r>
              <a:rPr lang="uk-UA" sz="2400" dirty="0" smtClean="0"/>
              <a:t>), але тільки в XIX ст. вони одержують велике поширення. Одночасно з'являються паростки свідомого руху за охорону архітектурних пам'ятників і їхню реконструкцію.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29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15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РОМАНТИЗМ В МУЗИЦІ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64704"/>
            <a:ext cx="9144000" cy="5976664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	Романтизм </a:t>
            </a:r>
            <a:r>
              <a:rPr lang="uk-UA" sz="2400" dirty="0"/>
              <a:t>— ідейний і художній напрям в європейській і американській культурі кінця </a:t>
            </a:r>
            <a:r>
              <a:rPr lang="en-US" sz="2400" dirty="0"/>
              <a:t>XVIII — 1-</a:t>
            </a:r>
            <a:r>
              <a:rPr lang="uk-UA" sz="2400" dirty="0" err="1"/>
              <a:t>ої</a:t>
            </a:r>
            <a:r>
              <a:rPr lang="uk-UA" sz="2400" dirty="0"/>
              <a:t> половини </a:t>
            </a:r>
            <a:r>
              <a:rPr lang="en-US" sz="2400" dirty="0"/>
              <a:t>XIX </a:t>
            </a:r>
            <a:r>
              <a:rPr lang="uk-UA" sz="2400" dirty="0" smtClean="0"/>
              <a:t>ст.   </a:t>
            </a:r>
            <a:r>
              <a:rPr lang="uk-UA" sz="2400" dirty="0"/>
              <a:t>У музиці романтизм сформувався в 1820-х рр. і зберігав своє значення аж до початку </a:t>
            </a:r>
            <a:r>
              <a:rPr lang="en-US" sz="2400" dirty="0"/>
              <a:t>XX </a:t>
            </a:r>
            <a:r>
              <a:rPr lang="uk-UA" sz="2400" dirty="0"/>
              <a:t>ст. Провідним принципом романтизму стає різке зіставлення повсякденності і мрії, повсякденного існування і вищого ідеального світу, що створюється творчою уявою художника</a:t>
            </a:r>
            <a:r>
              <a:rPr lang="uk-UA" sz="2400" dirty="0" smtClean="0"/>
              <a:t>.</a:t>
            </a:r>
          </a:p>
          <a:p>
            <a:pPr algn="just"/>
            <a:r>
              <a:rPr lang="ru-RU" sz="2400" dirty="0" smtClean="0"/>
              <a:t>	</a:t>
            </a:r>
            <a:r>
              <a:rPr lang="uk-UA" sz="2400" dirty="0" smtClean="0"/>
              <a:t>Світу, де все, аж до людських відносин, підпорядковано закону купівлі-продажу, романтики протиставили іншу правду — </a:t>
            </a:r>
            <a:r>
              <a:rPr lang="uk-UA" sz="2400" dirty="0" err="1" smtClean="0"/>
              <a:t>правду</a:t>
            </a:r>
            <a:r>
              <a:rPr lang="uk-UA" sz="2400" dirty="0" smtClean="0"/>
              <a:t> відчуттів, вільного волевиявлення творчої особи.</a:t>
            </a:r>
          </a:p>
          <a:p>
            <a:pPr algn="just"/>
            <a:r>
              <a:rPr lang="uk-UA" sz="2400" dirty="0" smtClean="0"/>
              <a:t>	Звідси </a:t>
            </a:r>
            <a:r>
              <a:rPr lang="uk-UA" sz="2400" dirty="0"/>
              <a:t>виникає їх пильна увага до внутрішнього світу людини, тонкий аналіз його складних душевних рухів. Романтизм вніс вирішальний вклад в затвердження мистецтва як ліричного самовираження </a:t>
            </a:r>
            <a:r>
              <a:rPr lang="uk-UA" sz="2400" dirty="0" smtClean="0"/>
              <a:t>художника.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794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8025" y="5373216"/>
            <a:ext cx="4716016" cy="1296144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К. М. Вебер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4032448" cy="5615278"/>
          </a:xfrm>
        </p:spPr>
      </p:pic>
      <p:sp>
        <p:nvSpPr>
          <p:cNvPr id="6" name="TextBox 5"/>
          <p:cNvSpPr txBox="1"/>
          <p:nvPr/>
        </p:nvSpPr>
        <p:spPr>
          <a:xfrm>
            <a:off x="3635896" y="122729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ПРЕДСТАВНИКИ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39884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3528391" cy="547260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3672408" cy="5472608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1866"/>
            <a:ext cx="9144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/>
              <a:t>Г.Берліоз </a:t>
            </a:r>
            <a:r>
              <a:rPr lang="uk-UA" dirty="0" smtClean="0"/>
              <a:t>         Ф</a:t>
            </a:r>
            <a:r>
              <a:rPr lang="uk-UA" dirty="0"/>
              <a:t>. Мендельсон</a:t>
            </a:r>
          </a:p>
        </p:txBody>
      </p:sp>
    </p:spTree>
    <p:extLst>
      <p:ext uri="{BB962C8B-B14F-4D97-AF65-F5344CB8AC3E}">
        <p14:creationId xmlns:p14="http://schemas.microsoft.com/office/powerpoint/2010/main" val="19681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6" y="1052737"/>
            <a:ext cx="3483452" cy="489654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88740"/>
            <a:ext cx="3456384" cy="4880197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133164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Р.</a:t>
            </a:r>
            <a:r>
              <a:rPr lang="uk-UA" dirty="0" err="1" smtClean="0"/>
              <a:t>Шуман</a:t>
            </a:r>
            <a:r>
              <a:rPr lang="uk-UA" dirty="0"/>
              <a:t> </a:t>
            </a:r>
            <a:r>
              <a:rPr lang="uk-UA" dirty="0" smtClean="0"/>
              <a:t>              Ф.Шопен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98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20688"/>
            <a:ext cx="7309364" cy="4968552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Романти́зм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(фр. </a:t>
            </a:r>
            <a:r>
              <a:rPr lang="en-US" sz="2800" dirty="0" err="1">
                <a:latin typeface="Trebuchet MS" pitchFamily="34" charset="0"/>
                <a:cs typeface="Times New Roman" pitchFamily="18" charset="0"/>
              </a:rPr>
              <a:t>romantisme</a:t>
            </a:r>
            <a:r>
              <a:rPr lang="en-US" sz="2800" dirty="0">
                <a:latin typeface="Trebuchet MS" pitchFamily="34" charset="0"/>
                <a:cs typeface="Times New Roman" pitchFamily="18" charset="0"/>
              </a:rPr>
              <a:t>) —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ідейний рух у літературі, науці й мистецтві, що виник наприкінці 18 ст. у Німеччині, Англії й Франції, поширився з початку 19 ст. в Росії, Польщі й Австрії, а з середини 19 ст. охопив інші країни Європи та Північної і Південної Америки. Характерними ознаками романтизму є заперечення раціоналізму, відмова від суворої нормативності в художній творчості, культ почуттів людини.</a:t>
            </a:r>
            <a:endParaRPr lang="uk-UA" sz="2800" dirty="0"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4" y="1268760"/>
            <a:ext cx="3368422" cy="453650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85" y="1268760"/>
            <a:ext cx="3302375" cy="460851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/>
              <a:t>Ф.Шуберт                </a:t>
            </a:r>
            <a:r>
              <a:rPr lang="uk-UA" dirty="0" smtClean="0"/>
              <a:t>Ф.Ліст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08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937"/>
            <a:ext cx="5966666" cy="80695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ТЕАТР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	Романтизм </a:t>
            </a:r>
            <a:r>
              <a:rPr lang="uk-UA" sz="2400" dirty="0"/>
              <a:t>породжував у мистецтві акторів бурхливу емоційність, яскраву драматичну експресію. Для романтичних акторів характерний культ сильної, вільної особистості, високого морального подвигу і одночасно - трагічне загострення сценічного образу, що виникає з відчуття самотності людини. Звідси - одностороння гіперболізація почуттів, ускладнення характеру героя мотивами «світової скорботи», меланхолії, гіркої іронії по відношенню до власних мрій та поривам</a:t>
            </a:r>
            <a:r>
              <a:rPr lang="uk-UA" sz="2400" dirty="0" smtClean="0"/>
              <a:t>.</a:t>
            </a:r>
          </a:p>
          <a:p>
            <a:pPr algn="just"/>
            <a:r>
              <a:rPr lang="ru-RU" sz="2400" dirty="0" smtClean="0"/>
              <a:t>	</a:t>
            </a:r>
            <a:r>
              <a:rPr lang="uk-UA" sz="2400" dirty="0" smtClean="0"/>
              <a:t> Романтизм головним предметом сценічного мистецтва робив людину, його душевний світ. Романтичний театр вперше стверджував сценічні переживання в якості основи акторської творчості.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7476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700808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/>
              <a:t>Найбільші актори </a:t>
            </a:r>
            <a:r>
              <a:rPr lang="uk-UA" sz="4400" dirty="0"/>
              <a:t>романтичного театру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72816"/>
            <a:ext cx="8784976" cy="4896544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/>
              <a:t>	- П</a:t>
            </a:r>
            <a:r>
              <a:rPr lang="uk-UA" sz="3200" dirty="0"/>
              <a:t>. С. </a:t>
            </a:r>
            <a:r>
              <a:rPr lang="uk-UA" sz="3200" dirty="0" err="1" smtClean="0"/>
              <a:t>Мочалов</a:t>
            </a:r>
            <a:r>
              <a:rPr lang="uk-UA" sz="3200" dirty="0" smtClean="0"/>
              <a:t> </a:t>
            </a:r>
            <a:r>
              <a:rPr lang="uk-UA" sz="3200" dirty="0"/>
              <a:t>(1800 - </a:t>
            </a:r>
            <a:r>
              <a:rPr lang="uk-UA" sz="3200" dirty="0" smtClean="0"/>
              <a:t>1848</a:t>
            </a:r>
            <a:r>
              <a:rPr lang="uk-UA" sz="3200" dirty="0"/>
              <a:t>) в </a:t>
            </a:r>
            <a:r>
              <a:rPr lang="uk-UA" sz="3200" dirty="0" smtClean="0"/>
              <a:t>Росії</a:t>
            </a:r>
          </a:p>
          <a:p>
            <a:pPr algn="just"/>
            <a:r>
              <a:rPr lang="uk-UA" sz="3200" dirty="0"/>
              <a:t>	</a:t>
            </a:r>
            <a:r>
              <a:rPr lang="uk-UA" sz="3200" dirty="0" smtClean="0"/>
              <a:t>- Л</a:t>
            </a:r>
            <a:r>
              <a:rPr lang="uk-UA" sz="3200" dirty="0"/>
              <a:t>. </a:t>
            </a:r>
            <a:r>
              <a:rPr lang="uk-UA" sz="3200" dirty="0" err="1"/>
              <a:t>Деврієнт</a:t>
            </a:r>
            <a:r>
              <a:rPr lang="uk-UA" sz="3200" dirty="0"/>
              <a:t> (1784 - 1832) в </a:t>
            </a:r>
            <a:r>
              <a:rPr lang="uk-UA" sz="3200" dirty="0" smtClean="0"/>
              <a:t>Німеччині </a:t>
            </a:r>
          </a:p>
          <a:p>
            <a:pPr algn="just"/>
            <a:r>
              <a:rPr lang="uk-UA" sz="3200" dirty="0"/>
              <a:t>	</a:t>
            </a:r>
            <a:r>
              <a:rPr lang="uk-UA" sz="3200" dirty="0" smtClean="0"/>
              <a:t>- А</a:t>
            </a:r>
            <a:r>
              <a:rPr lang="uk-UA" sz="3200" dirty="0"/>
              <a:t>. </a:t>
            </a:r>
            <a:r>
              <a:rPr lang="uk-UA" sz="3200" dirty="0" err="1"/>
              <a:t>Рісторі</a:t>
            </a:r>
            <a:r>
              <a:rPr lang="uk-UA" sz="3200" dirty="0"/>
              <a:t> (1822 - 1906) в </a:t>
            </a:r>
            <a:r>
              <a:rPr lang="uk-UA" sz="3200" dirty="0" smtClean="0"/>
              <a:t>Італії</a:t>
            </a:r>
          </a:p>
          <a:p>
            <a:pPr algn="just"/>
            <a:r>
              <a:rPr lang="uk-UA" sz="3200" dirty="0"/>
              <a:t>	</a:t>
            </a:r>
            <a:r>
              <a:rPr lang="uk-UA" sz="3200" dirty="0" smtClean="0"/>
              <a:t>- П</a:t>
            </a:r>
            <a:r>
              <a:rPr lang="uk-UA" sz="3200" dirty="0"/>
              <a:t>. </a:t>
            </a:r>
            <a:r>
              <a:rPr lang="uk-UA" sz="3200" dirty="0" err="1" smtClean="0"/>
              <a:t>Бокаж</a:t>
            </a:r>
            <a:r>
              <a:rPr lang="uk-UA" sz="3200" dirty="0" smtClean="0"/>
              <a:t> </a:t>
            </a:r>
            <a:r>
              <a:rPr lang="uk-UA" sz="3200" dirty="0"/>
              <a:t>(1799 - </a:t>
            </a:r>
            <a:r>
              <a:rPr lang="uk-UA" sz="3200" dirty="0" smtClean="0"/>
              <a:t>1862) у Франції</a:t>
            </a:r>
          </a:p>
          <a:p>
            <a:pPr algn="just"/>
            <a:r>
              <a:rPr lang="uk-UA" sz="3200" dirty="0"/>
              <a:t>	</a:t>
            </a:r>
            <a:r>
              <a:rPr lang="uk-UA" sz="3200" dirty="0" smtClean="0"/>
              <a:t>- М. </a:t>
            </a:r>
            <a:r>
              <a:rPr lang="uk-UA" sz="3200" dirty="0" err="1"/>
              <a:t>Дорваль</a:t>
            </a:r>
            <a:r>
              <a:rPr lang="uk-UA" sz="3200" dirty="0"/>
              <a:t> (1798 - </a:t>
            </a:r>
            <a:r>
              <a:rPr lang="uk-UA" sz="3200" dirty="0" smtClean="0"/>
              <a:t>1849) у Франції</a:t>
            </a:r>
          </a:p>
        </p:txBody>
      </p:sp>
    </p:spTree>
    <p:extLst>
      <p:ext uri="{BB962C8B-B14F-4D97-AF65-F5344CB8AC3E}">
        <p14:creationId xmlns:p14="http://schemas.microsoft.com/office/powerpoint/2010/main" val="15494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75229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РОМАНТИЗМ В ЛІТЕРАТУРІ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36712"/>
            <a:ext cx="9144000" cy="5904656"/>
          </a:xfrm>
        </p:spPr>
        <p:txBody>
          <a:bodyPr/>
          <a:lstStyle/>
          <a:p>
            <a:pPr algn="just"/>
            <a:r>
              <a:rPr lang="uk-UA" dirty="0" smtClean="0"/>
              <a:t>	</a:t>
            </a:r>
            <a:r>
              <a:rPr lang="en-US" dirty="0" smtClean="0"/>
              <a:t>XIX</a:t>
            </a:r>
            <a:r>
              <a:rPr lang="uk-UA" dirty="0" smtClean="0"/>
              <a:t> століття – надзвичайно плідний період розвитку світової літератури, відзначений яскравими талантами, творчими пошуками й відкриттями. Центр художньої системи </a:t>
            </a:r>
            <a:r>
              <a:rPr lang="uk-UA" dirty="0"/>
              <a:t>романтизму – особистість. Життя – це поезія, а світ – це жива цілісність, у якій поезія виступає суттєвим вираженням людини та людською діяльністю, стає символом нескінченного</a:t>
            </a:r>
            <a:r>
              <a:rPr lang="uk-UA" dirty="0" smtClean="0"/>
              <a:t>. Природа у романтизмі має філософське значення. Природа – це очевидний дух, а дух – це природа. Романтиків </a:t>
            </a:r>
            <a:r>
              <a:rPr lang="uk-UA" dirty="0"/>
              <a:t>цікавив ліс, сповнений таємниць, самотність, тишина, природа, яка збуджує фантазію, хмари, які відганяють мрії в далечінь, сутінки, що стирають чіткі обриси</a:t>
            </a:r>
            <a:r>
              <a:rPr lang="uk-UA" dirty="0" smtClean="0"/>
              <a:t>.</a:t>
            </a:r>
          </a:p>
          <a:p>
            <a:pPr algn="just"/>
            <a:r>
              <a:rPr lang="uk-UA" dirty="0"/>
              <a:t>	</a:t>
            </a:r>
            <a:r>
              <a:rPr lang="ru-RU" dirty="0"/>
              <a:t> </a:t>
            </a:r>
            <a:r>
              <a:rPr lang="uk-UA" b="1" dirty="0" smtClean="0"/>
              <a:t>Романтичний герой, ким би він не був - бунтарем, одинаком, мрійником або шляхетним романтиком - це завжди людина виняткова, з неприборканими пристрастями, він обов'язково внутрішньо сильний. Цей </a:t>
            </a:r>
            <a:r>
              <a:rPr lang="uk-UA" b="1" dirty="0"/>
              <a:t>герой палко і щиро сприймає реальність, але сама реальність гнітить його. І він постає проти всього світу, відстоюючи своє право на внутрішню індивідуальну свободу, насамперед свободу почуттів. </a:t>
            </a:r>
          </a:p>
        </p:txBody>
      </p:sp>
    </p:spTree>
    <p:extLst>
      <p:ext uri="{BB962C8B-B14F-4D97-AF65-F5344CB8AC3E}">
        <p14:creationId xmlns:p14="http://schemas.microsoft.com/office/powerpoint/2010/main" val="30361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2008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Романтизм прагне до: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	- нескінченності </a:t>
            </a:r>
            <a:r>
              <a:rPr lang="uk-UA" dirty="0"/>
              <a:t>й безмежності;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	</a:t>
            </a:r>
            <a:r>
              <a:rPr lang="uk-UA" dirty="0" smtClean="0"/>
              <a:t>- повалення </a:t>
            </a:r>
            <a:r>
              <a:rPr lang="uk-UA" dirty="0"/>
              <a:t>границь між мрією та дійсністю;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універсальної </a:t>
            </a:r>
            <a:r>
              <a:rPr lang="uk-UA" dirty="0"/>
              <a:t>поезії, яка повинна бути одночасно науковою, релігійною, поетичною, а також ліричною, епічною, драматичною, музикальною;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переваги </a:t>
            </a:r>
            <a:r>
              <a:rPr lang="uk-UA" dirty="0"/>
              <a:t>фантазії;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він </a:t>
            </a:r>
            <a:r>
              <a:rPr lang="uk-UA" dirty="0"/>
              <a:t>прагне до палко-рушійного, </a:t>
            </a:r>
            <a:r>
              <a:rPr lang="uk-UA" dirty="0" smtClean="0"/>
              <a:t>загадкового, </a:t>
            </a:r>
            <a:r>
              <a:rPr lang="uk-UA" dirty="0"/>
              <a:t>неприборканого;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він </a:t>
            </a:r>
            <a:r>
              <a:rPr lang="uk-UA" dirty="0"/>
              <a:t>вимагає суб’єктивізму та індивідуалізму, безладності та без граничності між епосом, лірикою й драмою;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він </a:t>
            </a:r>
            <a:r>
              <a:rPr lang="uk-UA" dirty="0"/>
              <a:t>прагне до минулого, передусім до доби Середньовіччя, до простору, до мрійливого і загадкового;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він </a:t>
            </a:r>
            <a:r>
              <a:rPr lang="uk-UA" dirty="0"/>
              <a:t>цінує власний народ;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він </a:t>
            </a:r>
            <a:r>
              <a:rPr lang="uk-UA" dirty="0"/>
              <a:t>пробуджує національну свідомість.</a:t>
            </a:r>
          </a:p>
        </p:txBody>
      </p:sp>
    </p:spTree>
    <p:extLst>
      <p:ext uri="{BB962C8B-B14F-4D97-AF65-F5344CB8AC3E}">
        <p14:creationId xmlns:p14="http://schemas.microsoft.com/office/powerpoint/2010/main" val="19023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2060848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ІМЕНА КРАЩИХ ПИСЬМЕННИКІВ-РОМАНТИКІВ СВІТУ: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780928"/>
            <a:ext cx="9144000" cy="3960440"/>
          </a:xfrm>
        </p:spPr>
        <p:txBody>
          <a:bodyPr numCol="2">
            <a:normAutofit/>
          </a:bodyPr>
          <a:lstStyle/>
          <a:p>
            <a:pPr algn="just"/>
            <a:r>
              <a:rPr lang="uk-UA" sz="2200" dirty="0" err="1" smtClean="0"/>
              <a:t>Новаліс</a:t>
            </a:r>
            <a:r>
              <a:rPr lang="uk-UA" sz="2200" dirty="0" smtClean="0"/>
              <a:t> </a:t>
            </a:r>
          </a:p>
          <a:p>
            <a:pPr algn="just"/>
            <a:r>
              <a:rPr lang="uk-UA" sz="2200" dirty="0" smtClean="0"/>
              <a:t>Жан Поль</a:t>
            </a:r>
          </a:p>
          <a:p>
            <a:pPr algn="just"/>
            <a:r>
              <a:rPr lang="uk-UA" sz="2200" dirty="0" smtClean="0"/>
              <a:t>Гофман</a:t>
            </a:r>
          </a:p>
          <a:p>
            <a:pPr algn="just"/>
            <a:r>
              <a:rPr lang="uk-UA" sz="2200" dirty="0" smtClean="0"/>
              <a:t>В. </a:t>
            </a:r>
            <a:r>
              <a:rPr lang="uk-UA" sz="2200" dirty="0" err="1" smtClean="0"/>
              <a:t>Вордсворт</a:t>
            </a:r>
            <a:endParaRPr lang="uk-UA" sz="2200" dirty="0" smtClean="0"/>
          </a:p>
          <a:p>
            <a:pPr algn="just"/>
            <a:r>
              <a:rPr lang="uk-UA" sz="2200" dirty="0" smtClean="0"/>
              <a:t>В</a:t>
            </a:r>
            <a:r>
              <a:rPr lang="uk-UA" sz="2200" dirty="0"/>
              <a:t>. </a:t>
            </a:r>
            <a:r>
              <a:rPr lang="uk-UA" sz="2200" dirty="0" smtClean="0"/>
              <a:t>Скотт</a:t>
            </a:r>
          </a:p>
          <a:p>
            <a:pPr algn="just"/>
            <a:r>
              <a:rPr lang="uk-UA" sz="2200" dirty="0" smtClean="0"/>
              <a:t>Дж</a:t>
            </a:r>
            <a:r>
              <a:rPr lang="uk-UA" sz="2200" dirty="0"/>
              <a:t>. </a:t>
            </a:r>
            <a:r>
              <a:rPr lang="uk-UA" sz="2200" dirty="0" smtClean="0"/>
              <a:t>Байрон </a:t>
            </a:r>
          </a:p>
          <a:p>
            <a:pPr algn="just"/>
            <a:r>
              <a:rPr lang="uk-UA" sz="2200" dirty="0" smtClean="0"/>
              <a:t>В</a:t>
            </a:r>
            <a:r>
              <a:rPr lang="uk-UA" sz="2200" dirty="0"/>
              <a:t>. </a:t>
            </a:r>
            <a:r>
              <a:rPr lang="uk-UA" sz="2200" dirty="0" smtClean="0"/>
              <a:t>Гюго </a:t>
            </a:r>
          </a:p>
          <a:p>
            <a:pPr algn="just"/>
            <a:r>
              <a:rPr lang="uk-UA" sz="2200" dirty="0" smtClean="0"/>
              <a:t>А</a:t>
            </a:r>
            <a:r>
              <a:rPr lang="uk-UA" sz="2200" dirty="0"/>
              <a:t>. </a:t>
            </a:r>
            <a:r>
              <a:rPr lang="uk-UA" sz="2200" dirty="0" err="1" smtClean="0"/>
              <a:t>Ламартін</a:t>
            </a:r>
            <a:r>
              <a:rPr lang="uk-UA" sz="2200" dirty="0" smtClean="0"/>
              <a:t> </a:t>
            </a:r>
          </a:p>
          <a:p>
            <a:pPr algn="just"/>
            <a:r>
              <a:rPr lang="uk-UA" sz="2200" dirty="0" smtClean="0"/>
              <a:t>Е</a:t>
            </a:r>
            <a:r>
              <a:rPr lang="uk-UA" sz="2200" dirty="0"/>
              <a:t>. </a:t>
            </a:r>
            <a:r>
              <a:rPr lang="uk-UA" sz="2200" dirty="0" smtClean="0"/>
              <a:t>По </a:t>
            </a:r>
          </a:p>
          <a:p>
            <a:pPr algn="just"/>
            <a:r>
              <a:rPr lang="uk-UA" sz="2200" dirty="0" smtClean="0"/>
              <a:t>Г</a:t>
            </a:r>
            <a:r>
              <a:rPr lang="uk-UA" sz="2200" dirty="0"/>
              <a:t>. </a:t>
            </a:r>
            <a:r>
              <a:rPr lang="uk-UA" sz="2200" dirty="0" err="1" smtClean="0"/>
              <a:t>Мелвілл</a:t>
            </a:r>
            <a:endParaRPr lang="uk-UA" sz="2200" dirty="0" smtClean="0"/>
          </a:p>
          <a:p>
            <a:pPr algn="just"/>
            <a:r>
              <a:rPr lang="uk-UA" sz="2200" dirty="0" smtClean="0"/>
              <a:t>М.Ю</a:t>
            </a:r>
            <a:r>
              <a:rPr lang="uk-UA" sz="2200" dirty="0"/>
              <a:t>. </a:t>
            </a:r>
            <a:r>
              <a:rPr lang="uk-UA" sz="2200" dirty="0" smtClean="0"/>
              <a:t>Лермонтов </a:t>
            </a:r>
          </a:p>
          <a:p>
            <a:pPr algn="just"/>
            <a:r>
              <a:rPr lang="uk-UA" sz="2200" dirty="0" smtClean="0"/>
              <a:t>Ф.І</a:t>
            </a:r>
            <a:r>
              <a:rPr lang="uk-UA" sz="2200" dirty="0"/>
              <a:t>. </a:t>
            </a:r>
            <a:r>
              <a:rPr lang="uk-UA" sz="2200" dirty="0" smtClean="0"/>
              <a:t>Тютчев</a:t>
            </a:r>
          </a:p>
          <a:p>
            <a:pPr algn="just"/>
            <a:r>
              <a:rPr lang="uk-UA" sz="2200" dirty="0" smtClean="0"/>
              <a:t>А.С</a:t>
            </a:r>
            <a:r>
              <a:rPr lang="uk-UA" sz="2200" dirty="0"/>
              <a:t>. </a:t>
            </a:r>
            <a:r>
              <a:rPr lang="uk-UA" sz="2200" dirty="0" smtClean="0"/>
              <a:t>Пушкін</a:t>
            </a:r>
          </a:p>
          <a:p>
            <a:pPr algn="just"/>
            <a:r>
              <a:rPr lang="uk-UA" sz="2200" dirty="0" smtClean="0"/>
              <a:t>В. </a:t>
            </a:r>
            <a:r>
              <a:rPr lang="uk-UA" sz="2200" dirty="0" err="1" smtClean="0"/>
              <a:t>Блейк</a:t>
            </a:r>
            <a:endParaRPr lang="uk-UA" sz="2200" dirty="0" smtClean="0"/>
          </a:p>
          <a:p>
            <a:pPr algn="just"/>
            <a:r>
              <a:rPr lang="uk-UA" sz="2200" dirty="0" smtClean="0"/>
              <a:t>С. </a:t>
            </a:r>
            <a:r>
              <a:rPr lang="uk-UA" sz="2200" dirty="0" err="1" smtClean="0"/>
              <a:t>Колрідж</a:t>
            </a:r>
            <a:endParaRPr lang="uk-UA" sz="2200" dirty="0" smtClean="0"/>
          </a:p>
          <a:p>
            <a:pPr algn="just"/>
            <a:r>
              <a:rPr lang="uk-UA" sz="2200" dirty="0" smtClean="0"/>
              <a:t>Г. Гейне</a:t>
            </a:r>
          </a:p>
          <a:p>
            <a:pPr algn="just"/>
            <a:r>
              <a:rPr lang="uk-UA" sz="2200" dirty="0" smtClean="0"/>
              <a:t>А. Міцкевич</a:t>
            </a:r>
          </a:p>
          <a:p>
            <a:pPr algn="just"/>
            <a:r>
              <a:rPr lang="uk-UA" sz="2200" dirty="0" smtClean="0"/>
              <a:t>Ф. Купер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40204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4" y="0"/>
            <a:ext cx="8787328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В. </a:t>
            </a:r>
            <a:r>
              <a:rPr lang="uk-UA" dirty="0" err="1" smtClean="0"/>
              <a:t>Блейк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4887416" cy="62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715000"/>
            <a:ext cx="4572000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В. </a:t>
            </a:r>
            <a:r>
              <a:rPr lang="uk-UA" dirty="0" err="1" smtClean="0"/>
              <a:t>Вордсворт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48064" cy="63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3203847" cy="980728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В. Скотт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14" y="188640"/>
            <a:ext cx="5458464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188640"/>
            <a:ext cx="3200143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Жан Поль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4824536" cy="64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280920" cy="5112568"/>
          </a:xfrm>
        </p:spPr>
        <p:txBody>
          <a:bodyPr>
            <a:normAutofit fontScale="92500"/>
          </a:bodyPr>
          <a:lstStyle/>
          <a:p>
            <a:pPr algn="just"/>
            <a:endParaRPr lang="uk-UA" sz="2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300" dirty="0" smtClean="0">
                <a:latin typeface="+mj-lt"/>
                <a:cs typeface="Times New Roman" pitchFamily="18" charset="0"/>
              </a:rPr>
              <a:t>Романтизм</a:t>
            </a:r>
            <a:r>
              <a:rPr lang="uk-UA" sz="2300" dirty="0">
                <a:latin typeface="+mj-lt"/>
                <a:cs typeface="Times New Roman" pitchFamily="18" charset="0"/>
              </a:rPr>
              <a:t>, що виник після французької революції, в умовах </a:t>
            </a:r>
            <a:r>
              <a:rPr lang="uk-UA" sz="2300" dirty="0" err="1">
                <a:latin typeface="+mj-lt"/>
                <a:cs typeface="Times New Roman" pitchFamily="18" charset="0"/>
              </a:rPr>
              <a:t>утверджуваного</a:t>
            </a:r>
            <a:r>
              <a:rPr lang="uk-UA" sz="2300" dirty="0">
                <a:latin typeface="+mj-lt"/>
                <a:cs typeface="Times New Roman" pitchFamily="18" charset="0"/>
              </a:rPr>
              <a:t> на зламі 18 — 19 ст. абсолютизму, був реакцією проти раціоналізму доби Просвітництва і застиглих форм, схем і канонів класицизму та подекуди проти сентименталізму. </a:t>
            </a:r>
            <a:r>
              <a:rPr lang="uk-UA" sz="2300" dirty="0" smtClean="0">
                <a:latin typeface="+mj-lt"/>
                <a:cs typeface="Times New Roman" pitchFamily="18" charset="0"/>
              </a:rPr>
              <a:t>Визначальними </a:t>
            </a:r>
            <a:r>
              <a:rPr lang="uk-UA" sz="2300" dirty="0">
                <a:latin typeface="+mj-lt"/>
                <a:cs typeface="Times New Roman" pitchFamily="18" charset="0"/>
              </a:rPr>
              <a:t>для романтизму стали ідеалізм у філософії і культ почуттів, а не розуму, звернення до народності, захоплення фольклором і народною мистецькою творчістю, шукання історичної свідомості й посилене вивчення історичного минулого, інколи втеча від довколишньої дійсності в ідеалізоване минуле або у вимріяне майбутнє чи й у фантастику. Романтизм призвів до вироблення романтичного світогляду та романтичного стилю і постання нових літературних жанрів — балади, ліричної пісні, романсової лірики, історичних романів і драм</a:t>
            </a:r>
            <a:r>
              <a:rPr lang="uk-UA" dirty="0">
                <a:latin typeface="+mj-lt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985" y="41922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+mj-lt"/>
                <a:cs typeface="Times New Roman" pitchFamily="18" charset="0"/>
              </a:rPr>
              <a:t>ВИНИКНЕННЯ</a:t>
            </a:r>
            <a:endParaRPr lang="uk-UA" sz="48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874"/>
            <a:ext cx="9144000" cy="87896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СИМВОЛИ ЕПОХИ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70" y="208072"/>
            <a:ext cx="5040560" cy="3096344"/>
          </a:xfrm>
        </p:spPr>
        <p:txBody>
          <a:bodyPr/>
          <a:lstStyle/>
          <a:p>
            <a:pPr marL="0" indent="0">
              <a:buNone/>
            </a:pPr>
            <a:r>
              <a:rPr lang="uk-UA" sz="6600" dirty="0" smtClean="0"/>
              <a:t>ПОЛІТ ДО ВИСОКИХ МРІЙ</a:t>
            </a:r>
            <a:endParaRPr lang="uk-UA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18" y="3140968"/>
            <a:ext cx="3915240" cy="373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76" y="0"/>
            <a:ext cx="9143999" cy="148478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Погляди романтиків на життя, людину, мистецтво: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Справжнє лихо полягає в тому, що нині все застигло у вульгарній прозі життя. І більшість людей спокійно сприймає все це і навіть почуває себе цілком добре, мовчки скочуючись по болоту до прірви. ( </a:t>
            </a:r>
            <a:r>
              <a:rPr lang="uk-UA" dirty="0" err="1"/>
              <a:t>Франц</a:t>
            </a:r>
            <a:r>
              <a:rPr lang="uk-UA" dirty="0"/>
              <a:t> Шуберт )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dirty="0"/>
              <a:t> Той, хто не зазнав щастя в нинішньому світі, хто не знайшов того, що шукав, нехай заглибиться в світ книг та мистецтва чи зануриться в природу – це вічно юне втілення старовини й сучасності. ( </a:t>
            </a:r>
            <a:r>
              <a:rPr lang="uk-UA" dirty="0" err="1"/>
              <a:t>Новаліс</a:t>
            </a:r>
            <a:r>
              <a:rPr lang="uk-UA" dirty="0"/>
              <a:t> )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dirty="0"/>
              <a:t> Мене часом запитують, чи люблю я дітей. Звичайно, люблю, адже вони ще не стали людьми. ( Шарль </a:t>
            </a:r>
            <a:r>
              <a:rPr lang="uk-UA" dirty="0" err="1"/>
              <a:t>Нодьє</a:t>
            </a:r>
            <a:r>
              <a:rPr lang="uk-UA" dirty="0"/>
              <a:t> )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dirty="0"/>
              <a:t> Краще бути артистом чи бродягою, ніж власником маєтку або селянином, бо ж із володінням землею чи снопом пов’язані несправедлива тиранія та похмуре поневолення скнарістю. ( Жорж Санд )</a:t>
            </a:r>
          </a:p>
        </p:txBody>
      </p:sp>
    </p:spTree>
    <p:extLst>
      <p:ext uri="{BB962C8B-B14F-4D97-AF65-F5344CB8AC3E}">
        <p14:creationId xmlns:p14="http://schemas.microsoft.com/office/powerpoint/2010/main" val="1823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76455" cy="878962"/>
          </a:xfrm>
        </p:spPr>
        <p:txBody>
          <a:bodyPr/>
          <a:lstStyle/>
          <a:p>
            <a:pPr marL="0" indent="0" algn="ctr">
              <a:buNone/>
            </a:pPr>
            <a:r>
              <a:rPr lang="uk-UA" b="0" dirty="0" smtClean="0"/>
              <a:t>РОЗВИТОК</a:t>
            </a:r>
            <a:endParaRPr lang="uk-UA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	1.Ранній </a:t>
            </a:r>
            <a:r>
              <a:rPr lang="uk-UA" dirty="0"/>
              <a:t>романтизм (кінець </a:t>
            </a:r>
            <a:r>
              <a:rPr lang="en-US" dirty="0"/>
              <a:t>XVIII - </a:t>
            </a:r>
            <a:r>
              <a:rPr lang="uk-UA" dirty="0"/>
              <a:t>початок </a:t>
            </a:r>
            <a:r>
              <a:rPr lang="en-US" dirty="0"/>
              <a:t>XIX</a:t>
            </a:r>
            <a:r>
              <a:rPr lang="uk-UA" dirty="0"/>
              <a:t>ст.) Першу хвилю утворили наполеонівські війни та період Реставрації. В </a:t>
            </a:r>
            <a:r>
              <a:rPr lang="uk-UA" dirty="0" smtClean="0"/>
              <a:t>Англії </a:t>
            </a:r>
            <a:r>
              <a:rPr lang="uk-UA" dirty="0"/>
              <a:t>це творчість поетів </a:t>
            </a:r>
            <a:r>
              <a:rPr lang="uk-UA" dirty="0" err="1"/>
              <a:t>Дж.Г.Байрона</a:t>
            </a:r>
            <a:r>
              <a:rPr lang="uk-UA" dirty="0"/>
              <a:t>, Персі Буші Шеллі</a:t>
            </a:r>
            <a:r>
              <a:rPr lang="uk-UA" dirty="0" smtClean="0"/>
              <a:t>, Дж</a:t>
            </a:r>
            <a:r>
              <a:rPr lang="uk-UA" dirty="0"/>
              <a:t>. </a:t>
            </a:r>
            <a:r>
              <a:rPr lang="uk-UA" dirty="0" smtClean="0"/>
              <a:t>Кітса, Вальтера </a:t>
            </a:r>
            <a:r>
              <a:rPr lang="uk-UA" dirty="0"/>
              <a:t>Скотта, у Німеччині - майстра сатиричної прози Ернста Теодора Амадея Гофмана і лірика Генріха Гейне. Риси притаманні цьому періоду - це універсалізм, прагнення охопити буття в його повноті, тісний зв'язок з філософією, тяжіння до символу й міфу як найбільш адекватних форм художнього вираження, розлад з дійсністю.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2.Зрілий </a:t>
            </a:r>
            <a:r>
              <a:rPr lang="uk-UA" dirty="0"/>
              <a:t>романтизм (20-40 </a:t>
            </a:r>
            <a:r>
              <a:rPr lang="uk-UA" dirty="0" err="1"/>
              <a:t>р.р</a:t>
            </a:r>
            <a:r>
              <a:rPr lang="uk-UA" dirty="0" smtClean="0"/>
              <a:t>. </a:t>
            </a:r>
            <a:r>
              <a:rPr lang="en-US" dirty="0" smtClean="0"/>
              <a:t>XIX</a:t>
            </a:r>
            <a:r>
              <a:rPr lang="uk-UA" dirty="0"/>
              <a:t>ст.) Друга хвиля розпочалася після Липневої революції у Франції та після повстання у Польщі. Найкращі твори в цей час пишуть у Франції - Віктор Гюго, Ж. Санд, Олександр Дюма; у Польщі - Адам Міцкевич, </a:t>
            </a:r>
            <a:r>
              <a:rPr lang="uk-UA" dirty="0" err="1"/>
              <a:t>Юліум</a:t>
            </a:r>
            <a:r>
              <a:rPr lang="uk-UA" dirty="0"/>
              <a:t> Словацький; в Угорщині - Шандор Петефі. У цей період романтизм широко охоплює живопис, музику, театр.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3.Пізній </a:t>
            </a:r>
            <a:r>
              <a:rPr lang="uk-UA" dirty="0"/>
              <a:t>романтизм (після революції 1848р.). В цей період романтизм набуває якостей демонізму.</a:t>
            </a:r>
          </a:p>
        </p:txBody>
      </p:sp>
    </p:spTree>
    <p:extLst>
      <p:ext uri="{BB962C8B-B14F-4D97-AF65-F5344CB8AC3E}">
        <p14:creationId xmlns:p14="http://schemas.microsoft.com/office/powerpoint/2010/main" val="9450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196752"/>
            <a:ext cx="7766248" cy="4318416"/>
          </a:xfrm>
        </p:spPr>
        <p:txBody>
          <a:bodyPr/>
          <a:lstStyle/>
          <a:p>
            <a:pPr algn="ctr">
              <a:buNone/>
            </a:pPr>
            <a:r>
              <a:rPr lang="uk-UA" sz="9600" dirty="0" smtClean="0"/>
              <a:t>ДЯКУЄМО ЗА УВАГУ!!!</a:t>
            </a:r>
            <a:endParaRPr lang="ru-RU" sz="9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68287" cy="673224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ПРЕЗЕНТАЦІЮ ПІДГОТУВАЛИ: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mtClean="0"/>
              <a:t/>
            </a:r>
            <a:br>
              <a:rPr lang="uk-UA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73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49" y="33631"/>
            <a:ext cx="9036495" cy="87896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ТЕЧІЇ РОМАНТИЗМУ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85000" lnSpcReduction="20000"/>
          </a:bodyPr>
          <a:lstStyle/>
          <a:p>
            <a:pPr algn="just"/>
            <a:endParaRPr lang="uk-UA" dirty="0"/>
          </a:p>
          <a:p>
            <a:pPr algn="just"/>
            <a:r>
              <a:rPr lang="uk-UA" dirty="0" smtClean="0"/>
              <a:t>	- </a:t>
            </a:r>
            <a:r>
              <a:rPr lang="uk-UA" dirty="0"/>
              <a:t>Народно-фольклорна (початок </a:t>
            </a:r>
            <a:r>
              <a:rPr lang="en-US" dirty="0"/>
              <a:t>XIX</a:t>
            </a:r>
            <a:r>
              <a:rPr lang="uk-UA" dirty="0"/>
              <a:t>ст.)- течія, орієнтована на фольклор та народнопоетичне мислення. Представники цієї течії збирали народну поезію й черпали з неї мотиви,знаходили в ній архетипи своєї творчості. Їх приваблювала простота поетичного вислову,мелодійність народної поезії.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</a:t>
            </a:r>
            <a:r>
              <a:rPr lang="uk-UA" dirty="0"/>
              <a:t>"Байронічна" (представники: </a:t>
            </a:r>
            <a:r>
              <a:rPr lang="uk-UA" dirty="0" err="1"/>
              <a:t>Дж.Байрон</a:t>
            </a:r>
            <a:r>
              <a:rPr lang="uk-UA" dirty="0"/>
              <a:t>, Г.Гейне, А.Міцкевич, О.Пушкін, М.Лермонтов та ін.). Завершене втілення течія отримала саме у творчості Байрона, тому і дістала таку назву. Набула особливостей розчарування і меланхолії, депресії, "світової скорботи". Ці "негативні емоції" стали провідними ліричними мотивами, що визначали емоційну тональність творів.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</a:t>
            </a:r>
            <a:r>
              <a:rPr lang="uk-UA" dirty="0"/>
              <a:t>Гротескно-фантастична або "</a:t>
            </a:r>
            <a:r>
              <a:rPr lang="uk-UA" dirty="0" err="1"/>
              <a:t>гофманівська</a:t>
            </a:r>
            <a:r>
              <a:rPr lang="uk-UA" dirty="0"/>
              <a:t>"( за іменем найвідомішого представника А.Гофмана). Основна риса цієї течії - перенесення романтичної </a:t>
            </a:r>
            <a:r>
              <a:rPr lang="uk-UA" dirty="0" err="1"/>
              <a:t>фантасмогорії</a:t>
            </a:r>
            <a:r>
              <a:rPr lang="uk-UA" dirty="0"/>
              <a:t> до сфери повсякденного життя, тобто побуту, їх переплетіння, внаслідок чого убога сучасність постала у примхливому гротескно-фантастичному висвітленні.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</a:t>
            </a:r>
            <a:r>
              <a:rPr lang="uk-UA" dirty="0"/>
              <a:t>Утопічна течія. Набула значного розвитку у літературі 30-40-х р. </a:t>
            </a:r>
            <a:r>
              <a:rPr lang="en-US" dirty="0"/>
              <a:t>XIX</a:t>
            </a:r>
            <a:r>
              <a:rPr lang="uk-UA" dirty="0"/>
              <a:t>ст.,представниками якої були: Віктор Гюго, Жорж Санд, Генріх Гейне. Вона ніби була протиставленням для "Байронічної" течії, оскільки проповідувала оптимістичний погляд на життя, його перспективи, переносила акцент з критики на ствердження позитивних тенденції і цінностей життя .</a:t>
            </a:r>
          </a:p>
        </p:txBody>
      </p:sp>
    </p:spTree>
    <p:extLst>
      <p:ext uri="{BB962C8B-B14F-4D97-AF65-F5344CB8AC3E}">
        <p14:creationId xmlns:p14="http://schemas.microsoft.com/office/powerpoint/2010/main" val="24574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8208912" cy="4750275"/>
          </a:xfrm>
        </p:spPr>
        <p:txBody>
          <a:bodyPr>
            <a:noAutofit/>
          </a:bodyPr>
          <a:lstStyle/>
          <a:p>
            <a:pPr algn="l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Романтизм мав впливи на сучасні йому </a:t>
            </a:r>
          </a:p>
          <a:p>
            <a:pPr algn="l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	- живопис</a:t>
            </a:r>
          </a:p>
          <a:p>
            <a:pPr algn="l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	- гравюру</a:t>
            </a:r>
          </a:p>
          <a:p>
            <a:pPr algn="l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	- архітектуру</a:t>
            </a:r>
          </a:p>
          <a:p>
            <a:pPr algn="l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	- музику</a:t>
            </a:r>
          </a:p>
          <a:p>
            <a:pPr algn="l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	- літературу</a:t>
            </a:r>
          </a:p>
          <a:p>
            <a:pPr algn="l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театр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6120680"/>
          </a:xfrm>
        </p:spPr>
        <p:txBody>
          <a:bodyPr/>
          <a:lstStyle/>
          <a:p>
            <a:pPr marL="0" indent="0" algn="l">
              <a:buNone/>
            </a:pPr>
            <a:r>
              <a:rPr lang="uk-UA" sz="2800" dirty="0"/>
              <a:t>Серед європейських митців романтизму </a:t>
            </a:r>
            <a:r>
              <a:rPr lang="uk-UA" sz="2800" dirty="0" smtClean="0"/>
              <a:t>–</a:t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Ежен </a:t>
            </a:r>
            <a:r>
              <a:rPr lang="uk-UA" sz="2800" dirty="0" smtClean="0"/>
              <a:t>Делакруа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Теодор </a:t>
            </a:r>
            <a:r>
              <a:rPr lang="uk-UA" sz="2800" dirty="0" err="1"/>
              <a:t>Жеріко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Антуан Жан </a:t>
            </a:r>
            <a:r>
              <a:rPr lang="uk-UA" sz="2800" dirty="0" err="1"/>
              <a:t>Гро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err="1"/>
              <a:t>Франсіско</a:t>
            </a:r>
            <a:r>
              <a:rPr lang="uk-UA" sz="2800" dirty="0"/>
              <a:t> </a:t>
            </a:r>
            <a:r>
              <a:rPr lang="uk-UA" sz="2800" dirty="0" smtClean="0"/>
              <a:t>Гойя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Орест </a:t>
            </a:r>
            <a:r>
              <a:rPr lang="uk-UA" sz="2800" dirty="0" err="1"/>
              <a:t>Кіпренський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Айвазовський Іван Костянтинович</a:t>
            </a:r>
            <a:br>
              <a:rPr lang="uk-UA" sz="2800" dirty="0"/>
            </a:br>
            <a:r>
              <a:rPr lang="uk-UA" sz="2800" dirty="0"/>
              <a:t>Джон </a:t>
            </a:r>
            <a:r>
              <a:rPr lang="uk-UA" sz="2800" dirty="0" err="1"/>
              <a:t>Констебл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Вільям </a:t>
            </a:r>
            <a:r>
              <a:rPr lang="uk-UA" sz="2800" dirty="0" err="1"/>
              <a:t>Тернер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Вільям </a:t>
            </a:r>
            <a:r>
              <a:rPr lang="uk-UA" sz="2800" dirty="0" err="1"/>
              <a:t>Блейк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err="1"/>
              <a:t>Каспар</a:t>
            </a:r>
            <a:r>
              <a:rPr lang="uk-UA" sz="2800" dirty="0"/>
              <a:t> </a:t>
            </a:r>
            <a:r>
              <a:rPr lang="uk-UA" sz="2800" dirty="0" err="1"/>
              <a:t>Давід</a:t>
            </a:r>
            <a:r>
              <a:rPr lang="uk-UA" sz="2800" dirty="0"/>
              <a:t> Фрідріх</a:t>
            </a:r>
            <a:br>
              <a:rPr lang="uk-UA" sz="2800" dirty="0"/>
            </a:br>
            <a:r>
              <a:rPr lang="uk-UA" sz="2800" dirty="0"/>
              <a:t>Отто </a:t>
            </a:r>
            <a:r>
              <a:rPr lang="uk-UA" sz="2800" dirty="0" err="1"/>
              <a:t>Рунге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Карл </a:t>
            </a:r>
            <a:r>
              <a:rPr lang="uk-UA" sz="2800" dirty="0" err="1"/>
              <a:t>Шпіцвег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4356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зображення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6" b="20156"/>
          <a:stretch>
            <a:fillRect/>
          </a:stretch>
        </p:blipFill>
        <p:spPr>
          <a:xfrm>
            <a:off x="3669529" y="260648"/>
            <a:ext cx="5474471" cy="489407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450546"/>
            <a:ext cx="4038371" cy="19703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000" b="1" dirty="0">
                <a:latin typeface="+mj-lt"/>
                <a:cs typeface="Times New Roman" pitchFamily="18" charset="0"/>
              </a:rPr>
              <a:t>Живопис, головні представники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365104"/>
            <a:ext cx="6383538" cy="167436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 smtClean="0"/>
              <a:t>Каспар</a:t>
            </a:r>
            <a:r>
              <a:rPr lang="ru-RU" sz="2800" dirty="0" smtClean="0"/>
              <a:t> </a:t>
            </a:r>
            <a:r>
              <a:rPr lang="ru-RU" sz="2800" dirty="0" err="1"/>
              <a:t>Давід</a:t>
            </a:r>
            <a:r>
              <a:rPr lang="ru-RU" sz="2800" dirty="0"/>
              <a:t> </a:t>
            </a:r>
            <a:r>
              <a:rPr lang="ru-RU" sz="2800" dirty="0" err="1" smtClean="0"/>
              <a:t>Фрідріх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err="1" smtClean="0"/>
              <a:t>Мандрівник</a:t>
            </a:r>
            <a:r>
              <a:rPr lang="ru-RU" sz="2800" dirty="0" smtClean="0"/>
              <a:t> </a:t>
            </a:r>
            <a:r>
              <a:rPr lang="ru-RU" sz="2800" dirty="0"/>
              <a:t>над морем </a:t>
            </a:r>
            <a:r>
              <a:rPr lang="ru-RU" sz="2800" dirty="0" smtClean="0"/>
              <a:t>туману» 1818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78749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34445" y="5509449"/>
            <a:ext cx="6383538" cy="1143000"/>
          </a:xfrm>
        </p:spPr>
        <p:txBody>
          <a:bodyPr/>
          <a:lstStyle/>
          <a:p>
            <a:pPr marL="0" indent="0">
              <a:buNone/>
            </a:pPr>
            <a:r>
              <a:rPr lang="uk-UA" sz="4400" dirty="0" smtClean="0"/>
              <a:t> І.К.Айвазовський </a:t>
            </a:r>
            <a:r>
              <a:rPr lang="uk-UA" sz="4400" dirty="0" err="1" smtClean="0"/>
              <a:t>“Шторм”</a:t>
            </a:r>
            <a:r>
              <a:rPr lang="uk-UA" sz="4400" dirty="0" smtClean="0"/>
              <a:t> </a:t>
            </a:r>
            <a:r>
              <a:rPr lang="uk-UA" sz="4400" dirty="0"/>
              <a:t>1854 р.</a:t>
            </a:r>
          </a:p>
        </p:txBody>
      </p:sp>
      <p:pic>
        <p:nvPicPr>
          <p:cNvPr id="7" name="Місце для зображення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r="12527"/>
          <a:stretch>
            <a:fillRect/>
          </a:stretch>
        </p:blipFill>
        <p:spPr>
          <a:xfrm>
            <a:off x="-108520" y="404664"/>
            <a:ext cx="5293295" cy="4549459"/>
          </a:xfrm>
        </p:spPr>
      </p:pic>
    </p:spTree>
    <p:extLst>
      <p:ext uri="{BB962C8B-B14F-4D97-AF65-F5344CB8AC3E}">
        <p14:creationId xmlns:p14="http://schemas.microsoft.com/office/powerpoint/2010/main" val="29338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440</TotalTime>
  <Words>330</Words>
  <Application>Microsoft Office PowerPoint</Application>
  <PresentationFormat>Экран (4:3)</PresentationFormat>
  <Paragraphs>118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Воздушный поток</vt:lpstr>
      <vt:lpstr>РОМАНТИЗМ</vt:lpstr>
      <vt:lpstr>Презентация PowerPoint</vt:lpstr>
      <vt:lpstr>Презентация PowerPoint</vt:lpstr>
      <vt:lpstr>РОЗВИТОК</vt:lpstr>
      <vt:lpstr>ТЕЧІЇ РОМАНТИЗМУ</vt:lpstr>
      <vt:lpstr>Презентация PowerPoint</vt:lpstr>
      <vt:lpstr>Серед європейських митців романтизму –  Ежен Делакруа Теодор Жеріко Антуан Жан Гро Франсіско Гойя Орест Кіпренський Айвазовський Іван Костянтинович Джон Констебл Вільям Тернер Вільям Блейк Каспар Давід Фрідріх Отто Рунге Карл Шпіцвег</vt:lpstr>
      <vt:lpstr>Каспар Давід Фрідріх «Мандрівник над морем туману» 1818</vt:lpstr>
      <vt:lpstr> І.К.Айвазовський “Шторм” 1854 р.</vt:lpstr>
      <vt:lpstr> Ежен Делакруа  «Свобода, що веде народ» 1830 </vt:lpstr>
      <vt:lpstr>Теодор Жеріко «Пліт Медузи» 1819</vt:lpstr>
      <vt:lpstr>Генрі Фюзелі «Нічний кошмар» 1781</vt:lpstr>
      <vt:lpstr>Романтизм в графіці</vt:lpstr>
      <vt:lpstr>Джон Констебл «Дощова злива на узбережжі Брайтону» 1827</vt:lpstr>
      <vt:lpstr>АРХІТЕКТУРА.  БУДІВЕЛЬНІ ОСОБЛИВОСТІ СТИЛЮ</vt:lpstr>
      <vt:lpstr>РОМАНТИЗМ В МУЗИЦІ</vt:lpstr>
      <vt:lpstr>К. М. Вебер</vt:lpstr>
      <vt:lpstr>Г.Берліоз          Ф. Мендельсон</vt:lpstr>
      <vt:lpstr>Р.Шуман               Ф.Шопен</vt:lpstr>
      <vt:lpstr>Ф.Шуберт                Ф.Ліст</vt:lpstr>
      <vt:lpstr>ТЕАТР</vt:lpstr>
      <vt:lpstr>Найбільші актори романтичного театру</vt:lpstr>
      <vt:lpstr>РОМАНТИЗМ В ЛІТЕРАТУРІ</vt:lpstr>
      <vt:lpstr>Романтизм прагне до:</vt:lpstr>
      <vt:lpstr>ІМЕНА КРАЩИХ ПИСЬМЕННИКІВ-РОМАНТИКІВ СВІТУ:</vt:lpstr>
      <vt:lpstr>В. Блейк</vt:lpstr>
      <vt:lpstr>В. Вордсворт</vt:lpstr>
      <vt:lpstr>В. Скотт</vt:lpstr>
      <vt:lpstr>Жан Поль</vt:lpstr>
      <vt:lpstr>СИМВОЛИ ЕПОХИ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ПОЛІТ ДО ВИСОКИХ МРІЙ</vt:lpstr>
      <vt:lpstr>Погляди романтиків на життя, людину, мистецтво:</vt:lpstr>
      <vt:lpstr>ДЯКУЄМО ЗА УВАГУ!!!</vt:lpstr>
      <vt:lpstr>ПРЕЗЕНТАЦІЮ ПІДГОТУВАЛИ: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РОМАНТИЗМ</dc:title>
  <dc:creator>Vita</dc:creator>
  <cp:lastModifiedBy>Vita</cp:lastModifiedBy>
  <cp:revision>31</cp:revision>
  <dcterms:created xsi:type="dcterms:W3CDTF">2012-02-21T16:29:05Z</dcterms:created>
  <dcterms:modified xsi:type="dcterms:W3CDTF">2014-04-06T15:26:34Z</dcterms:modified>
</cp:coreProperties>
</file>