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398" y="-4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DD0B751E-9777-43A9-89D2-4C0A82EE6896}" type="datetimeFigureOut">
              <a:rPr lang="ru-RU" smtClean="0"/>
              <a:t>18.04.2014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A93B363A-CE71-400F-9C62-4849262335B4}"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D0B751E-9777-43A9-89D2-4C0A82EE6896}" type="datetimeFigureOut">
              <a:rPr lang="ru-RU" smtClean="0"/>
              <a:t>18.04.2014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3B363A-CE71-400F-9C62-4849262335B4}"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D0B751E-9777-43A9-89D2-4C0A82EE6896}" type="datetimeFigureOut">
              <a:rPr lang="ru-RU" smtClean="0"/>
              <a:t>18.04.2014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3B363A-CE71-400F-9C62-4849262335B4}"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D0B751E-9777-43A9-89D2-4C0A82EE6896}" type="datetimeFigureOut">
              <a:rPr lang="ru-RU" smtClean="0"/>
              <a:t>18.04.2014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3B363A-CE71-400F-9C62-4849262335B4}"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DD0B751E-9777-43A9-89D2-4C0A82EE6896}" type="datetimeFigureOut">
              <a:rPr lang="ru-RU" smtClean="0"/>
              <a:t>18.04.2014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3B363A-CE71-400F-9C62-4849262335B4}"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D0B751E-9777-43A9-89D2-4C0A82EE6896}" type="datetimeFigureOut">
              <a:rPr lang="ru-RU" smtClean="0"/>
              <a:t>18.04.2014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93B363A-CE71-400F-9C62-4849262335B4}"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DD0B751E-9777-43A9-89D2-4C0A82EE6896}" type="datetimeFigureOut">
              <a:rPr lang="ru-RU" smtClean="0"/>
              <a:t>18.04.2014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93B363A-CE71-400F-9C62-4849262335B4}"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DD0B751E-9777-43A9-89D2-4C0A82EE6896}" type="datetimeFigureOut">
              <a:rPr lang="ru-RU" smtClean="0"/>
              <a:t>18.04.2014</a:t>
            </a:fld>
            <a:endParaRPr lang="ru-RU"/>
          </a:p>
        </p:txBody>
      </p:sp>
      <p:sp>
        <p:nvSpPr>
          <p:cNvPr id="8" name="Номер слайда 7"/>
          <p:cNvSpPr>
            <a:spLocks noGrp="1"/>
          </p:cNvSpPr>
          <p:nvPr>
            <p:ph type="sldNum" sz="quarter" idx="11"/>
          </p:nvPr>
        </p:nvSpPr>
        <p:spPr/>
        <p:txBody>
          <a:bodyPr/>
          <a:lstStyle/>
          <a:p>
            <a:fld id="{A93B363A-CE71-400F-9C62-4849262335B4}" type="slidenum">
              <a:rPr lang="ru-RU" smtClean="0"/>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D0B751E-9777-43A9-89D2-4C0A82EE6896}" type="datetimeFigureOut">
              <a:rPr lang="ru-RU" smtClean="0"/>
              <a:t>18.04.2014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93B363A-CE71-400F-9C62-4849262335B4}"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D0B751E-9777-43A9-89D2-4C0A82EE6896}" type="datetimeFigureOut">
              <a:rPr lang="ru-RU" smtClean="0"/>
              <a:t>18.04.2014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A93B363A-CE71-400F-9C62-4849262335B4}"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DD0B751E-9777-43A9-89D2-4C0A82EE6896}" type="datetimeFigureOut">
              <a:rPr lang="ru-RU" smtClean="0"/>
              <a:t>18.04.2014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93B363A-CE71-400F-9C62-4849262335B4}"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DD0B751E-9777-43A9-89D2-4C0A82EE6896}" type="datetimeFigureOut">
              <a:rPr lang="ru-RU" smtClean="0"/>
              <a:t>18.04.2014</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A93B363A-CE71-400F-9C62-4849262335B4}"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44008" y="2780928"/>
            <a:ext cx="3450010" cy="3789040"/>
          </a:xfrm>
        </p:spPr>
        <p:txBody>
          <a:bodyPr/>
          <a:lstStyle/>
          <a:p>
            <a:pPr algn="ctr"/>
            <a:r>
              <a:rPr lang="en-US" dirty="0"/>
              <a:t>city university </a:t>
            </a:r>
            <a:r>
              <a:rPr lang="en-US" dirty="0" err="1"/>
              <a:t>london</a:t>
            </a:r>
            <a:endParaRPr lang="ru-RU" dirty="0"/>
          </a:p>
        </p:txBody>
      </p:sp>
      <p:sp>
        <p:nvSpPr>
          <p:cNvPr id="5" name="AutoShape 2" descr="data:image/jpeg;base64,/9j/4AAQSkZJRgABAQAAAQABAAD/2wCEAAkGBxQTEhQTEhQVFBUXGBsYFxgYGBccHhscHBgaGRwdGh4eHCggHBwmHBkYIjEhJSkrLi4uGB8zODMsNygtLisBCgoKDg0OGxAQGzAkICQsLCwsLCwsLCwsLCwsLCwsLCwsLCwsLCwsLCwsLCwsLCwsLCwsLCwsLCwsLCwsLCwsLP/AABEIAMwA9wMBIgACEQEDEQH/xAAbAAACAwEBAQAAAAAAAAAAAAAEBQIDBgABB//EAEoQAAICAAUCBAQCBgUICAcAAAECAxEABBIhMQVBEyJRYQYycYEUsSNCUpGhwRUzctHwByRDYoKSouEWNFNjo7LC0iVzk5S0w/H/xAAaAQADAQEBAQAAAAAAAAAAAAACAwQFAQAG/8QAKxEAAgICAQMEAQQCAwAAAAAAAAECEQMhEgQxQRMiMlGhYXGRsRQzI0Lw/9oADAMBAAIRAxEAPwB5DnCT+eGuTzgZbG2Mp07KNepjRPrjRZaLSMaWSKMrFNsMzHUAoNnGf6h14E0LH0wVn8rrBB4xk8ylMQOAcFign3F58kl2GUHUS1lmP3wZlurKBV2f4YzanHXhzxpkyyyRoZerLeAupZkOuFROPCcdUEjkskpdz2sTVyBQJGKse3ggA3JZsqbO97G8e9RlDHajgGsejHKR29Uej88SbtWIg4ZZPJXTXxuRjrdHkrdADuWoH7Yf9Oyzn5yRYH2GA8vltU/l4B1HGjhhY7DvsThOSaH4ce7BpolYEMAdtj6YzOYhCADk+3+OcaXO9LlpdBFgUQe+LOmdHJWpAC1996+mBU0kHPE5uqAfhsABrH622Ndl5GsHasD5fIADjBJcKNzVYROXJleKHCNMYiTCTr5IFg1XpiOZ6qqDUTthS3+c/pLIU8KePv6Y9CDTtncmRNUu4y6Z1G1Go7kYNZGYjSaHfC3pWSIC16kk3/jbDsNVDHJ0no7jtrZKLLG/bEM/nY4dAkajIxVBRJYgEmgN6AFk9sNoU8uM71/4bjkzUeZDOJkQkLqOjymlJ/ZFk2Bz3xNkyUrKoQt0NRmYvDZxIp0izpIJA+nqTthA/WBq/qI69ydX3b1xaZ/DcrOqsx52BBXkCx2H0wLmPwpag0qE8EDWv94xmTzzm9GjixRivcrNH03NrMhKsdtiG+ZT7nuPfFOZOFvQ8sVlV45onThhZBKntpPfvg7qGZBdtmAABsqaN3uCL9PTFXTZtVIl6jFT9oDKMdj2Ub47GimZ7RjBnwzDehh9BnV2rfGMfYmux2wd0yZi9DfFs4aM3HmaY96vnmCHRscZJzhxns3QKHdvXCdhjuONIHNPkzxcccdjjhgo8x2JHHlY8ePMWQw6r9BiGNV0T4aZlV3bSGF139sBOairYePG5ukZ9Iy4pEJruAcHDo7KrMykUDX1xvslk40XSousAfEcZePSp0/bCPXt0V/4ijG2z5xWL4pivBOCcz01lr0rnF/TuhySb7AWL9cPcopbI445N0gz4aQlid/N+WNqINttjgOLp+mioOwAwxQHEWSfJ2amHHwjTBvBo49aQAWcF6Rhdmk1eQVgFsa9EFzLEjar4wr6uXLAOCFIP3xp8plgAL54xX1WIFCO9bYJTVgSg3E+a52YuwVdxe31xqOjwqsYUb+v3xnPwEnibCjZFngn2wV0oMJNAYhx27XeKp04mfibU7aN7lUAAAFADBcUNb1eK8lHtvz3weiYz5PZrxWiyBMZrqvUf0uaGw8MRxEsGYNrUsflIr5lF+2NRYAsmgOTjBdcnDakUeZ5DLIfXakH2UDEfUTqJX08OUiuCJZAVjkiDbVqZl/8y/zOKZujTpyhPutMO3ocUZzNmTTqjVKHIUrq457HjE8kxQNKZBCkdFnJIAs0BQO5PpiBJWXvlFXYNRVqbynvYr94+2DelvcleMIyunysTTKWN1vXA/jhjmfiDxVE8DQ5jLmlvSCA9bhrplJ98AS5qJ9I8FlNk/o6bkXdEXtXY4Jx4s5zc49v4G8wKsQeQax2OkkLospKtruyoYCxtweD6jHmNuEuUUzCnFxk0YHP9PaKQqw4P7/vjQZHLxBQwAVq5B/hh/1jICaIqV3FlT74WRdF8OJf2hvv+WKvV5LfcjWBwk67CHqeSK2wtie9Xt7YTHGm6tmTGldz7/ljNMbw/G7RJlSUtEMdj046sMFHDBGUyviMFDKu9amNAfXvigYshfcC9IOxO3HvfGBn20FBXJWNOm9Nqan3CnkbhvQj1GN3FJYAr6YW9LyalFbmhthpEN7xFlny7mpghxWvIMmXfWd9sWTQUdyT7YKVjeOEe9nC+Q7iLvwqn5lF4KyuWC8DBHgA4sK445HlGiZcKMDNLiWYyjECvrviswVjiCdkr2xDLx77YtjiLGsFiCjj1nqPVWhimWEnBYXjA+bn3AG3rgUE0DN0xWotyMEHpsaqPKNQN3XJ98W5c3iyVsecmeUV9EYBviOd6pHEPMbPoP78AdU6l4avp5Whf+uRdfYWTXF4QR9YlU7MrVwGX39sRZ+p4ukWYenclyLOp9ckmNLSqLr+Rr19z/DC4r6+v9+Gc3VFkH6SBL9Vr3vkfzxYwyj8GSP63X88QTk5vbLopQVcQabM5mPLtIFWVFQsoaiBXAatwK+uM91XrPjdPZhDHFIzKTpJKgq1AjZSTR/icO1yNo7ecKxdNUZNMCaFWK3FbGhd4Hm6dL+DfKrIsgBsakqjqD7kFu998PgqpiJu7oQ/AM4Es8UqaPFirUG8pINgkGjYJ25rfGog6fMGD5d0Yg1cbC/Qg9u3Bxm/hzIyRzDx4daURcTCwdq4JIHOxrBHTslAuazJ1+Dqpl8vmYByfPXJH88FlSbsDA3GNGm6ZIbeGW1bUWs9m/WFDbcb47C7PCnIDh+PMLo7e/fHYHF1csceIzJ0kcj5GqVuMWmC/wB2KYZawR4/rYvGs+5koT9S+G0l+awe1dsZH4i6F+H0kEkN39PbH0nXhP8AEsbSZVhXmJFD78/uw7FlkmkyfPgi4tpbPmdY9AxZJGRyMQrGhZkHlYnHlC/AvSQTtxvV3wNyOfXBnSukS5htMKaq5PCj6n+WNbkPgmZY5VMkep1UCgxA0vqNn7YRlzRiqvZRhwTm7rQJ0rqYSMLe67f/AMw8jzoK2cIP+j75feRbvYOu4P8AMHCnO5qUUDagcehwvhGbtMp9WeOPuRu8vLq3FV7YKBwv+FMqy5dWk72QPY8Yvm3Y1uMTyW6RZF+1Nh6kVeJwi9xgaLsDhiBWwwtjEeOKGAI4DfreDHkvbti6MgDA3R2rKYICpxfpxMEY9vHLCor8PC3OJRw1XAHWCqqXJAC7sx2AHqTjsXs5JaKYJcZnr/xY2v8AD5IeJOdi/Kp612J9+B7nGe698RSZnVDltUUPyvNw8ncrEDwNxbHjv6Yt+CvCjZ1kZzvJGq2SFVHWjYok71Z+wF4VmycY2FijydGx/osnKnxy2pCz7E0LFdxbd9yBdnGbljskKTW/I7bY2z9QgkRoxKBalfNsdxXfnCNvhtv9HJG47c+nrZxm5Vy2jSwTUVUhNRArn/B7YkgPvgt+lzA7oT9KP/PArhl+YFT7gjtiaSaK1KL7HkrtpK6m0nldR083uvHIxDxm5DH+77YmZLH3rERXsMEps9xR6JnsElW9NQxJ86SCG9CBuCAT9RVX7YqC/wCP3YrI37j7nBrIwfSj9DVsvFqKySRKKDJIhDA70QQABt/PHuF0ULMlqjt+0VUnf3oY7HmuW+ICTWuRpsvi/MNsBd1gFWxMPj6JrZ88mGxSAc4lmyrisDIt/XF+Wis3zgO2wu+jM9W6ZJYCABFGo7fNvuLxnJsmSSwpV9+w7nfsMfVM3ECoB44OMj8To3j5bJxRlUzOvW4qiqjdCaLKo+Y0QTYAPOGrqHGIiXRqctDLpXVooodGXUlAaEloFc2TqtiPQWTtR2xHL/FTalBi+YhR508p8xN224PY2LJGE/VcvlcoYkmzCx+INMWmDUTuFtiQzBLI82rvjR/EOTy8OXLSSvGEGpnJL2BQ3U3dlhsBzWM15JN2aSxpKgLO/E4VEEqsms0RIFAPmYECzRO3I9sU9MSKQLL825q+1GuPtivpXSMvnotccscsRJC6oQhDCrVtIQqfbCD4ezZjzT5MqY01uqoQdSMoJ1XQuJghr01C+bw3DladMTmxXtH0Zn8m2F8EgDaSawr6x1YxBVU+xF4nkswjixfPOK1BpWTPKnKhzK3nAr3vBseYwuzDeQsOawqHUtqB3IOOcOQbycTSvOOdj98SinwgimSMAH2vnDLLZxWHl4wLhQUZ2Mlk2xLxMBTfUDCrrnxBHlIw0janb5Ix8z+4/ZUd2P54BpIOxv1brEWWiaadgiD97H0Uckn0x816j1afP5mKOceDl5C4jh31qVjMivIQa1GvlPA7DAOX6hJms/lpMwbuZAE/VRS3Cj788k747MMctmIWcE+HLJZ9jBILJ99tz64S5WgrHcfSPDysoB1eHOzXVeVoYyb9K5wj+HcwGzUgDBltytGwdSxkkeosHfGY6n8VsIZIBK2YaRi5JvRHYCgf964UAC/KOaJ4afAcLoyM5ssp53IBU0PYVhGbWNoo6eP/ACWbZ3/xt74rsg2Nj7X6e2LZze1fX9+Krr/ljKTo2NBuXz8w+V2HfsR/HF6dekBtlR9q3BH5YDysV2RsByew77+/sN8FN0OQsANRBIGoIdO4sbnc4YuTES9NPZKXqcMm7QBT3K1/yxxTKt+u8Z9w1fkfzwumyjBmStRF7URdHkXzipbrfHn32FGCfxY1PSgb0TI3t3/gT+WKZulTD9UH3Vh+RwqMu59SLG388Fx5p1+R2H0J/LjAuguM/DBeuh48qzU6FZUPdeUdTR78DjHYMzWeeRCkgSRCQSropBI44I4x2NLp+qxwhTM3qOjyZJ8k6G8grbE0JNDEUNnDTJ5S8ajdIy4q2WZOLyVW/vg6JABtWPUWtqxLjCW7HpFBG2EnxL1MpETCnitGwLIoDFgfLS70ebqxdYc5+XQjPahVB1k/s1W3v2++Feby8pjBVWFCLw0FHw/MoPb5gL37b4mzS8D8UfJgfjTNM+cySPDQjZNo1JIUyKSCNxW305xqP8pRl8GSOKNmBjtqUufNKo9LFaSbHGG2VheVlWUOqmjvY41mr/d+7E/iHKoGRm1MSrLZdhQtarTXc4RdK/odScqMR8GZh48nojy+srMWBIIZWal1kMQAAPTsPfG3zBjlpzpQFgGYkB/KDx6qaPfCiaFGQx65tBYMQsmonQWcDzevhqKvfUcPOudL8cxAqaUkinZRZ28wUgna9txzj0JO+R6cV8WZ/r/wq6HxYyZUO/qR7n1H0xPJakjVzG2m64/icanJ53SwjbyowCxDSed/KTx8oFffDCaAutWKO1EXjRh1LlFWZz6SMZNxMTm+qaV5o9h/yxnsvm6a+WvtjVdb+FXotH59uOD9vX6YzOUhXV5gQQaPsff0xZjlFxdEOZZFNWF56YkgsfTFWRzrhqvbA3WpXXSiBS5FjVuqruNTDv6Be/0GFvT8y6SLHOzSRS+XWBoaNjxpKC6NVxhM+oxxfHyPh02Wa5rsaDrHxX4TCONfxGYNhIxvp2slvp6cDuRjOdJy3jThs3J4vixzPI10FMRhKlH+agsrDsD2HGGnRvhuWKaN4YZXXUWkYrpLDU4XdypI0EHTxdmrxh+udaSKoxZK6hQNFtWjVr7BSY02F8d8RznyLIx4jGPMLFN46NpghkV/ElvfSbCgLuxJry4zPxJ8SSZtyFLBO5PzP6aq2VQNgi7DvZwJIZs26huF2RF2VB7D8ydzh9lunw5UXLUkvOgbBfTUe35/TnC7rQ6ML2xZ0joW3iSnRGO57+wxrfh3q6fikQR2jKwGwZtQFhqBpVABFc74zsxnzHnVSV1aQ1UimiaG9cA/88bD4Q+F/DZZZZFiVj/WONzt8qA9rO5POFZGvI+F+NI0zzxcWFI9Q6j/AIhV/fFmUynik+GHYCvMqgqeQQCDRI/dgodBJ/qsxC/3I/vxH+iMzHZUEGjukn7sRuC8xKeX1L+Rd8U9efLR+BAI45lQSamq4o2ZU32IMpJu62H2vKxRCXIzZmTNznOr4jRos8oDrHoJI83YMbquce9c6tL+O6mqyv5YJG0E2FaMQn5Ta8A9u+FDdccZQM0cDkzTRNcSratDExH6PTRNmzi+KSRC5WzR9L+KM7l52y5MmcReFcL4taA5aF/1iBfkbmjV41MmUSWEZrLuHjYar41epr9VxvqX1GMLHnIz1FV8J1Z0Uh0ncbtkw3yMpHehRG4Bxp/8n+cSZiU1KmYVm8wW48xGFEjUvlHiowcgDc6sLy41JB48jg7R7jlF/wDLbDDPwx2pRoWUk6iGcED1ChfWr3+2LOm5SVf0hjKaQxDEo4AAPmABtjQ2Bo2cQrDJs0H1EasHh6Y76tIJYAHRW+/r+qOCau+MdhHni+bziJmZGSFt1y48RFAMfiDURQd75J747Fa6aP2SPq5mxykJsfXGpy6ADfAcEarwMXmWsac3ZmwVGC638S5zxpobWBVkZV0DVJpFUdV0NQ34FX7YCyfVsxEdQnkcd1lOtT/Hb6isMf0T9Qm8WiviEAHgt5UW/Xc3Q9MMeu9Oi8KQ6VB1N4ZC6SQijXsPmQlTueLvED5ttpl6cEkmiEnxNA0P4icCNYjqEfiAszg6R5QN17rffehtgfpk+bzGqbVIqM7BF8qUoYgWbJZqHY1jITZEHMQFgyRlAxCOzeOdtKleEbVQ+lmuMbQJFZE2tXHMaBQqf6o1Hf7YXmm/sLHBE5Yc3GQ0ZY7i9hID+42D98XnPZsDzrf9qI/yOBgIARolkiPuAf8AynEs/IUy2YaHOEMIWKsxK6Tt5iTYFetd8Jg5N1f9MZJJK2v7RL+mTtrhhJH9pf8A0n1P78X5nryTERSRyAArJaHa0cMoJB7kcbWMC9FzmYeQoZklAysbAM0TecqhLH9ajZNnY3g1oJS5MmVR9hTJt9jpOGNyg+/4FrhPx+QlfiLLiRVdijsQE1Dazt5TwT9N8aeLjGOysKfiIteWaNgSymyVsKaJDd/QjfGxj4xThbcdiMqSlomcY/4umTLyLO2yldJFfM10oX1Y3sPpht1/4jiy2mM+eeS/ChUjW5+/yi9tR2x85y+eln6hG+beiqNIVs+GqGMOERO5Fgl2skg8DDlPhtCZQ56ITxs8xVQWcmq5Ngb2ewHF+x9cTR4o2VRUkmpSZP1Upgaj9W23ftvWAPiDqrQQM0CEQMSjysfOX5GsA3pJ4Ta97OJdDkTNRRTRhY31GN4lPGjcSINyoK9jsDe+IXGT9xfGUV7Ar43+LZgjx5OUu4DGaRNT+EtCqIOlWN+5HNY+XdL6M0tyO2lAbaRjt+88n/G+Po+ThiyWWnVXWQhpGP6RVLb6Qp3O4F3QHfGMjaTMSRxpSoGVRQ8kYJAsC9zv33OGY20mhc0u5d+NVAIcsptvLqq3c8eUcj68/THvT+jk5afOSIXSEi4eLBF637lRe67Hk4ZxwPlOox5VUKss0XiSndpFLA2pHCEAmhVUbvGzy+aWTKZ5URIo1hkCqDbEeG9s/uTj0pca/UFLlbZmPhXqbrDPJNEjMJIvBQ/LHayAHSNh9MM8pkZJnWfMyeHGGFPJ79kQ8f45wM/WoMoZiUUX4RgQ2zNWt9emhsFkBF1W25wu6L19czK5zDEN80arE0rAA2xbSyhe3lX73gZQbk2hmPIoo3/9BofkzELfXYn+OIv0iYFQCDZNaGPIGEa9RgI3mhAom3izMP7iwYYK6V1gIwMRhZuKTMwtV+qtoOEek77fkc8uu/8AKPV6f4ucdZRBKp/EgozIx1CDLsqsDTbHxLAPDA98KMz8MxyQJeWMY/EKCsbvpIbJhy+zNR8TyXfCjGihj05gZmSGfzPIxZAHH6SFYuE1fsrtfa/bCcTx5bKnSrNIsuXdUd/AJKQrCTrIAOyjYgXi6LVET7lGR+H4GmyUmueOZ4suy2I2QFonRVYHS9AREE3Zse+J/wCTzJeDKiI+tTKr7roK2mYhrZmDWYze4qhzhh0n4iAfJxtDmjSQrrWVJVBDHaY6fnF+Y+lY7Il4pGeRUVUcksgjulzsqAHTufJIDxyT3OPSemeS2NB06LbwswoqxTrp33ujeAOsdKljymZZHV/0TrUbFibCiwoG5w2/oqKldpdGuzdWLNk7cgb4En6UEWSUSBkQWXVboAWaF3e2IYKpXRZKVx7/AIPnOT69JDmMoDK6j8OmtS7DzBJEIIPe1B9eMe42vUcy0eUj8OdV0rOv6RDpJTNqhJtW4DafexjsaBDRuCwGKJMxgSbO4BkzgOK1Ekc0YvM9fjXMT1JpcSyAjcEWzD60QfTe8EzfEHixrGXj0LwFAH7yd6+n3vDrPxpMtSKNQvS4rUp9Qa49VNg98KJ+m5WNDJmI0fQNTMVoCv2VH5G+cTPpZXp6KV1kKVrYJL14RkOzApHGEQArasQdbIOdbeUBjsFs4e/CPxU7ZZGEca7kG0vjuDYJ+5/jtj5tPmJOo5lpDaR7f7KgBVHoWIUcfyxv+kwKkIVRQXgYjzzWPttluCHqK3pGkb4hVv6yGJvfSfv3PH8ewOKOtZ2CfLzQqghaRNOsAmtweKFmhdXxhZXOB5tZZCrKqb6wQDqvivT9+J49Tb7IdLpl9jPpOWhWaR5JQyPBFDS0D+iVbOzHY6bw1XLZfVaTyJqqwQ3PbsORjJZzMGPSaDgkg6eQLsGv2V7nniu+OzGeCKKpnOyqrUNR355VeSTztXesM9RS20L9LjpM1WenkhGvLTJmCKuJ2q1/WK77kDthbJ8eZl2/D5eBDO1AGzSX3a9v8d+MJoM47xuNSJOlFQWIRgdxpsrRFMKOwI43wJPmBloQ7ktI9GQlgyh1m1KXk3G6AAAEnagBimGlokybkEw5XQcpnXlJ1zI0hcglzqerNb0KAHHoN8L4espmM0kaL+kXLsG+oi0kMOBudt9u+MR1f4nklRIY3bw0GnUfLYsn5RsOT5j5vph18IoI43jeGNZWR2WW2WXwwAzqR+ywBUGgfN35wUvizkF7k0aL4u+HRIsQhLAILIYEaiHEZ9jRLkNxQO52wh6H8PmTMBB/o2tiBdKkhFWeFNbk+mPoXxUV8PSAfGaKMRwoCSS2q7r5VBbd2obDGf6f0eaKZ9b6GmWRmW/KiiR3KsRyQGBskA6gMAtQC75LHXTOkr+m1SwIPHmFGjfn9AOKPGFcUkWXYJlUEj3XiFdlF7+Eg9r8xwx6VHARPrlcgTuQyJyNiSbFLueLxmus/GEUOqPJLzs0p3v6t6f6q/vGEKLb0ipySW2PPisKuebMPSiNMoTIzUoTXmNXPJ2Xbc78Yy3Wfj1jrTKhYo2BTVo30b2EVvW93YfYYyvWuqy5l/EnkZ27WAAPQIg2UAH64DCeu354pWNUrI3L6PXmNkkkkmzZsn0tv5cYt6c1Sx6thqA2BJFmgQARZ3uro1gUvWw/fh90PIHT4rCydkv+JwcnSO44OTo3LdOYuyjMZhdYBdigZjKpG6kKVjiPmtQBe2PJOmyP80mX1SIL1ReWNxptIUaiwazbt+z74ZxWa2rb2rjHvinffGd67+jQ/wAZfYkHTZNymXhUtGGUK9CJhWpZHXdnN+UIBRvfbF0c+YUVGucGqMSRgyMSw21ag7FYgLvzWTY2vGil6PLsTGG43tT2vvviKdPdP9Gwvfa/r2OGer+gr0V4ZmMzniRZKy+UPGZMorGRWoN4YUK5VSd2JA73iP4zRqYplyq6VLRT5iJSXIKhBqdX3rZbo840bOQeSNiCDR2NeUkgkLsPL7YqFUBSNUZiHlUVGa8q1WmqG43wSzx8g+hLwL4+pSBmDLmV0EK415aVUY7gHUqsDXYnBB6wQrI0pVDdhsrMOR+sY3cfvFYg3S46PkVbUKpXUChW6dVOpfE3HmNnbFWY6cAS0ZlQ6xKKcOFcbMfObkZh3ewCOMe5wZ5wyBGa6jFIgjY5RxqkYDxPDJEjrIfKwQjzKD3vHYCGRZQCr3pckLKhcFWUf1hXzuwa6AIUA8Y7DfVX2KeN/Q7lzHOAxOTY7ng/bEpXW9iB9T+ftgctzqGn+0R27+3r98bPKN8fJib7l6zbEm+AfXnYgV3xytv69q9cCyPS6gflF0O6k6TX0239hi0sSBWxsD6b979hxgI5VbVhSg9Mz/Q8iUR20FQZ5iNjVB2VR6DYbD0GNF0ycaEB73ttztvzdGjVDC/LSCOM5cKdU5Z0ojdoUY1X+tv5uLwk6X1Fn0oQwiD35FtlJJBpjuvIPlvcHisYeXG52z6CGXglE2k7Fa8pIN6qryj3He/5HC6EsdN61XWygg1Qo+Zu5FkCj6g4vyOYLRbEuRzxq+b3PFdrPBwPm5wQ9EFWo8gBhuCQbPlOwJO3bE0I7oqlJVYLnFskBmCkgtrOwFWdNcHfcjtz6Yp6bCGe/lFnztwq2KJIJ2ZrOke22FnUkPmLMdSyDYVsCoo6RsAeL5O3bEY38vmDKNJCgNq0FirDb9fy6uf3jFihogll91myyWeTLl2BCIooyOo1sb+UKQSPZQL3N74+afFOczmdzTDMKwdRpEfZFG4524NljjVQ9RVvCEwR5IyG2kBYlRqUjgSGioPewThX8STPK8kjXHAAu+m2bbZdr1NsQC1AemCx3FnMkoyWhRkMnoYJCvjTHZNI1AHbdAdib/Wbb0xpOgZCWCSOeQFpJ4J3UkalXStHUdyZQQD6V64bL0CNBlVy8y+XNXOwYedLEiB2oWRQWhsdVYv+J+rzRGDxo3jQRzDUgUEyONlUXpVVWrJ/jWCcuWkClW2b3LmyzEqX8JFZtv2ST9r39sY3rvXcpJNoGaCaNas1tpk1N8gKxtrI5oe2PnfXPiiWYFNRVDuygnzn1kIrxDvxQXfg4G6V0x2kUyAqqgSemwPlr0sj9wOC0o7OK3L2lvXeuNI8iKQI9bEomoKTdW2qmbYDY0B6YSlift3/AMcfbG2+J+leM2YmjTVIsvnAB3BRTa0NyN7He8YxIWc0ASfYcfXHYNVo5OLveylWG/f3OC8h06SctoBIQAueygkgE9gLB3O2HnUujJkZhDKrSy0rDT5U0E7NqIs9/Kq9qvH0P4UyMSZzNwrGojZSrLWxBfg/Zu+PSmkjkYWfPOhdHy8n4hNXiOkLPa3pBDLsH21HnZRXO+G6RgKB2qsE9G6UIAuk/PlZzXsFjYffnFbYTleyvpkqbNNELUH2H5DEZRz9MTyw8if2R+QxGTGZ2ZeB/H/U5knuKaaHTkTMBG4AJjaqKlSNw3NXsMd8OdZzb5oRvm5JY0khV1eOC2E0DSrTKgIoijgr4qkluExTImrIz+V3VbdVtWptiB3PbAvTHlEwaXQVvIMGURbsUKPZTci22vbfbGtHeOzHa9xputdTOXTPyoFLRBHAe9PC3db8E4zUfxjKXKS5CF2EnhVHLuX0eJpGtB+rvzh/8Rra9QXR4mrLXo83mpePL5t67b4z2SENzSPCVdM1knU65B5pYlQtRB4DFSDzXY4DFGMo7QeSTTVMd50I0GXnRPD8UaioN0GUEAkbE1gXIQa5EQnZmrb3/wADF0MJXp+WVhRjIQ+2lWX+WKenPpmiP+uv5jEk6Ui3E28dkZcxkNboM8iupKsrEAgg0RvXGPcZPrvwoJs7MI54Q0k8wCSRTAhkCuw1LYOzqb747FfoxI/8jJ9jSZgaBKVRJV9NGiN7PFYomDglXIZKBFJp83aq2IO3rWBpA7KFUsFKEbMt778nZrFjcbYpc/LGWXUrgMCTsSfmajteo0b0jfbF2ZW23oyMdVS2QzLy+IGEZ8NbOxBdjW5UPv4Z7qu91zWGmWzBoiW1IAp9NWwXfubc1vgdMuVTwXkDEnbTY08kAjkht6IobUMWZWBl0KVUqqHyEiw1km77hRf35N3hceK2hluWhl+Hg8CKaQskjRgJIxJWOQkyVQ4urqtwDeMJmcygMZSTfcOb31MQbQ8aNqs139dtlCwXSkgelHlRhapakl9iPG53HK6hZ2rCDM9KgHyBdTaVGpnakXuCPlJq6v5RiVSRoPe0WdOzrrHVKrFtJvUTvzXI1XWwNW3O+AupRPqi162ESqGB0qVBIC6ANySdV0DveB1hYNpU+VGvSykFdtRW+7M1HT3I5xDMRWLJOvUGGksGWiGvgkrQ/VPI5wSirsGU24lmkuTq1+Yn5BZ1AAtd1YA7Efqn1wX0/LLIhYaQQN2aStK6tSqFAIayRxzwecL8vlJZdKrbFtWney+kFmqz21b2RzjQLk1iRkmilR1+cI4PheUAMwAJG+mzsCSPU4LsLSYnjiWvNwCO9HUGqtJIsk7GuAaPOGf4pfBZnhWrVTpUKoAZmsgH5ifLbcAEADVgPrDozFog7KBSsdC6WsjVpF0pHlqx6+mAPxI0gU4IYa10iMIQKQajZN83QAxyjy0abrnxWAyxZVANM7uHeqLSA7lK4AYkWaFA74yGVWTNymJ5Xoh5LYlhai7rjcdwBg9WKKgK6q81HSKGsXv8xPfY39sX/BahM0sjoGFSeVjQoigfcXfNcY72QcXctjboHwyupRGoZyL1yEDYckDtXrvhhlJIUzTQsBJMqyO6MCQCkZI1ngcCgLPHGOglJzebKyKcrGPDUCqJJRhbcs1A12qqw66jkA2amzAKamCxlrpdLQSWSfUAd+dPbC6+x/Pwizp3XZg+YoqtyK2yjvEnrxxjL5yPzSUANTMxoAWSSSTX1xoekZaANP4k5vUnyJ8w8Jd+PrhP1JVDSabK21E8ke+EXLltlcFFrSGnxtlVkDyEWY8kxH72/fuRgvoLVnpfUrf8Y/78UfFMyqjaiRryjqoAJslkAFelsLPbFnRW/wA/f3j/APTEcG37ESwXyFz3/m21A5fMrfrWsf8Apwg8S6q+MG5DfMxWbJbNx0ewWbMAV2G1cc1vilOAfUDB5O4zpuzNH02YGJLH6o/LEmI3/ngbImo0+n9+LX9sZ7W2XJFXxa0QTKtKrt/m2cFq6jyiE6xRU2St1uNxhH06SFaMZl2h6cKdU+T8RHoNq3zbkEVW3ONP1hJDFkxHpIIzCNfhnmB9Oz8+ath99sZwxz+CDLCiAZXLOZFjRfPHm1tdSbUAthcamL/WZGTU3+5v+qw3LmBenVlW82+1A77b7e2+Mv0HMP4U6rmRIfCyLfPMNNKoLbrQD8j1vesbGdAcwL4aBx9f8Xj550povDmJhaMrlclL5ZHHyGgu4NVRBu7vfC8HxZ3J3X7GoydHIGv1cxIP3TSL+RwDETqUjsQf4g4J6Htk82v7GbnH/jkj+GAy+Js2plvTbgyzPIyZ4n8OGH4qQiQLIDT5RTrJVqJLLos+gx2PPiSSNMzqaUoTLHJ8jEG8rImkkH0Gq6q1rHY0oK4ozZdxEzoBZIYEhbDDvtwRuN9/TFEkyaaZ47H7AKiwdA78r3AJONp1T4PimXSaA2qhxXt6djhbF8DBACPDBRSBsdI9dIvaxV+tYtfKT2zMWPitIxnToh4bL4iGOwQ1aWHHyqCSEPF79+ORKXOmSQhzHrjClfPqVgRVjl9fl+W639CDi/qma8FJvwdSNA1yEElI9Wx0D9Zhps15VHqbGBGyUsiRyOYg9o7FtI21E+UgqSTqBOn0++M7J8qNCGNpE8zmacM5Kk7/ADKTYHmUIwsDbUU2sFd8e9QyisFkUhPEVSoLIoqvmbnWxFWNsCllMj6malLGR3TUGDPSHQRqHmVdlO+53wTNF40aiNdK7CRrVRZFAKDWsar3qvMOOQFVQ2K0xflnBZH31lVtaFSUWog1q9i/b3rBHTcnFJNCdo1e9N3RXS9MabajZ322J34xP8FEQhYlAfIGA1kMCb06aKi7AO6+XucQbMS1cUqR+G2qg2lhpIUbkdif4myRtjqf0ccq0wkoySIukHSokiKsDqoR3xwCWNE8jar3wDmsy7lrLaj5mBBIJ23J997J2wD0/NgK+q1dgtsQdWzEUv62m+fpWG0GV80alQyyKoDedY96HnJsgh7sdwMEDYPlcgpl/SK41talN/Ur2NkmuftgCPLSaiJ/My6GAZvmDA7E8gMQvfvWLZmU+HQQkeVkBIsja5K2VSdxbb+2D0yKmKRNOt/Ej0kuwI1agFGo13I32BA3N49Z5qz18krLHIEkXVIIyVU0CtXSt5pCI7vivXfDLLZKNZsuxnWMmKRmVwdKAbx735twb9CawLO8ryvfiKwnkkBPlAewpKWCGPlaxwK43sWydNmYxMqs3jFlUA+cBQCzqAODzRvj74F/QUdGp6hI8gncg+R1YMoA8whAVgN9dfMN9JBI3IxZ1bqAE0oaQaTQ3UAX+Hkq2ulo6lA5Jv0xnEacZmVZQ0gZdBkIKNp3oyAbHTofj7Gjhx1rKRDOtHCEUqEIFXRWHMsSRYBN6efUY5X9B3/Z70yBi82mNybiukY/6JTvt/i8B9SUhnBBBF2D9PTDLIdUm1S/pG3EJNUL/QjnbC/OsWdyTZJ3J5usSa5GnDlWw74sBJy5G95Of/y5c4J6If8APQfWL/8AVGf5YE+IM3Cwy6+IrMMvKrKgMjqXjjCWiAncqfp3xXmcy+XlVlZEcRqA0qsQCYlHygg6jVAHvzh7j7UiGHeX7AmUSszEAOMzmx32Bmbn/evAsY8ov0GJ5DPSCQSkO/naTS8vhjU96m0RDT3umLXxtzisntjuRp0N6eLV2Oenn9GPv+ZwRgTpp/Rj+0fzwYo2GIZLZcuw2g6VHmYYNblGhmaRfLYNqUZT/sscIv8AoE0MJ8KeOZ0ybZYKF0FyZjKpstQq/wCGDUkIXSGYKd6BYC/XbvjvGYfrv/vv/fiqHUKMaIZ9M5Sbs02aIE0G4+Vwd+NgecIumfD+bCyq08fmywiUmUtpkErEN90Yf7tYh/SEnl81lb02AeRRva229cV/i3J+YfTSgH28p2++PQzRjZyXTyaQV0zLMsXUgwP9e7A1zYDEj1FnkYUv3wzXqElEEhgQR5tq2I2rk/XbAL+mFZZKUrQ/p4uCaYN/lAtYRMsHjnRAaAlvbxVu1NcN6evtjsPh150RVRWGkAHziuANvKa44x2K4ZoqKRJLBNtuivOfFUKBWU6xZDdiAFuxfO5Ufvx2Z6yJYJPCqyGVdQ2NjYsGrykG/pj5TmZDZJIuzTM3mO9pdke3O2Nj8M5TRBc9IxB0gsrNbbeVfoB+t24AGLFN7vsZyW0v1F2X6WuWMyx6WSRk/Rq3ahqVGseU3tz9qxH4h6Upy0Wl12ZNqbYkgVrKbjcbg9rxoWjfzPCZKtQzMEs6QxI70B7HFGYjVmy8aWFdgGeQrS0Cw2B47bnuMZym7Nf0lTszmZ+HcymlpMwJCvzaaIStwGsWwIXn64rJKeXUDqql8MAEuDek0STQ5HbkY0XVcg6y5nxVSZGRBDIkhtWBLljS/wCtsCTS6RZwuznVFhYKwJlKbEgACjsa9KJojf23w1t3QmONcb7CzLgzadmLbOFC6NN+XVY7XuR2oE0Dgaaacu6gxsFXVq2PAokOBu1X3r9ww2jDzWmY1eViEK+48rhqFLsSa7kA9hgIdPJ1rGw8SPVIQXKMyqLPmUaGPAsgHbHU9ipYajaZHM9MYQpI1y/NI9ldgjqulPUnUNya5w3/AAg0QzRSeJMb+VxpFOgQqlUWVTR979MVTsVyPhSqUkPi6SylkY+JHXhNZAI3sGrs/THuRy4kbJDx0VqtwAlxANGQRRIo8+avQ1sMd2BSQBD1BzDFAhjVneWXfQ3hq0kmkFqJJIv+Hti+LLkQMWBAWWNWIKIgVgVXTaHlqNc83zgTp0qqEKgSeFJKCsioqg2wUACmYHk6iT6AVic3xEAI9QFp4bkIvk8pO7HZtQ8oGxHmHfHXdhWq2HdJisRFiTEJXFu+7UNZJUbrsOaBNn1wxzAMceSOuiWm0lTRUaeLPc7/AGIGFMk2qWMkBJGeVnWtRTUGGtljOokeX3FdxWC8x1FXGWjA2hElOWPmJjPYLSj31XvxgJJh46uh51eEJmpwCLMSuxtbaopFLVdkjy3Q7jFOd6lFJnGkAMalRRlKoxZIpkHk3fzeIBTaT5RzxhNkYqZmVtIawyrVEEfKWILt9WYnBsKAsIlKhmNAE72e7d/9o4HmlpDVh8t0XdPB1yX+zDtX/d4qzhpjhtlOlSCaVWMShUgu3HOhh9CBRwq6jQkYFkBBojUWO211Ermv7WnCFjk5XRT60FHuL2SwAeP2VtVPuyqaZu5ZrOLgtIAPKoFc1/E4rXMISQiySNdfsD/wxK3/ABL9sFwRzllCIImIJXYByKPDt4knY8On0xRxflk6yL/qitMs2nVRCj9Y0i/78hVT9icVNPGN9Qcj9hWb/jfw4v4tix+ljUjTy+YsApY051ECleRmlJ9lrFeayqJK61ZR2UMfM2zEcnftjrUYnE55PJrOgTZd4EOlL3B1MdVg/rFItF8fLt74ZCLL91X/AOpX5qMZfpH9Web1G/4YNI+uJp5FfZD1hdfJjswQHhT9pU/mwx6OmxN2k+zRn8nOBYJUiy00rxCXQV8topIO2zOQB67nADdfguj07MhtQXytlz5jwPLPyewwyMOStIRObi6tjgdGj/amH+wT+QOIHoyf9o/3if8A9ox0SwyZeHMRxvGsjqNLk6tJJXcBiAfvijqmeykMjRyJmwUNakizDLuAdmUEHHPTTdKP5PerJK+RN+ljtKv32/M4q/om+JYf99f78XdEz2WzEhigmzIYLqIYTp5bAvzqBycAzTPZ873uPmbteBlCMe6GQnOXZhDdEe9miI9pB/fjsAvnH/aJ+uk/mMe457Bl5V9HzPKZ8xyIQASCCoazupsX5brb32vD7J9TaSVLjQqNJf5jvtZ3NnZtPsNt8ZS7o8E0du1kjb04xrfhxTHlxIhKt4gUkbEgPq3I35v95xou+LMeFc4/uh9mlB82pE83yAONgjH0NX63iHU8woVGMNIp1bSEFqU0F13YvkgdsWFCyK5dix1GzRNiI1yDgPLyFZVcHzhvnO7dxuTd7YgibDt6ROPSRK8WuO0/SK0xYNYjIVFqquzwNsA9WyzCVXB8XkmGwCtKQGRrtQCe1b98bPqGRDZTx3d2fY7kV5jGPTsBtjLfEqgRCSvOrKAeDTNTCxRo465VNARjeN/uZdeogwhVlkQhiNwDY0KAX3BPmq9q53NYZZJwsUoV2eR4pbfUKjUR7W1G1IVgLFk+m1KelMpeMeGmkyygirv5ADqJLWLNb40HT4ry8hJO5dWGwDBq5qj+seKHtijSdCa9rZb1XIyzxlIyWUCTQtEsT+JjA0MSAbYXq9jvjHzZVHjBilKtpbXr2BCSL5U07lq3II3rm8alc43j5hKXQQfKFUAeeyeN70KN72GEMsQiGddNmhfQp4tSx2aqsC9sEpeBMoeRV+JoLJ4QBEjMzDUA2ssSAKNgKaDarFccnEMsHeQeGpK69VnbawV1ftLYFk/ngqHMvHBl5Edgwid148pjJQVtwRdg2DZwFmpiypKQNR8RjQAGzDalrb2wYu0NYJg0xEiIg37c8eWOzQPBJ+uH0mZgQUbDUDGoRdJsEEtZUiwppgeecZSebxWiLBQWvdQBW+/1uhubODuo5o5bMQtGASyazqF7oSor2oAfbASiglka0h9lM4lnXGywjys+txpLghCFjVRzvZLDbci8X5TJ/iMuY4s1ZHhpS6hpZpNJMijSG2F2wNnvhd8YZNIcurxgqzZgwk2x8hQPQsmqPFVyfXC34QzLQ52Aof6xxE972jmiD78EHsQMe42rR7k06Z9DyufYTTU5/q4PNsLoSC9uL5wD1IKZGLAMxNknff134wxynWpI5pAunaKBOOyiUD7+uF/V800kpd6J2/gMSO1LuX41a7HvxGkqQZKSAR/pgEfWpbSwQsGVdQWiAbscgYu+H8wxk6e7VqaFC2wHmuUHYbDccYcJ/wBWyB92/wDx5f7sI+kt+nyI/wAf184w5/Emj8mLOv8Aw/HHms3mEVQFzUBGwsFhAzAfVpb/AH4v6t/Xz/8AzXN/7Rw7+KYgUzh7jMZY/wDBl/8A2jGf+IXrMZiv+1b88entIPp9Njb4ayzSWkdFrJ3NDgf34cZ7o8sS6pAKutmHPOEPwlm2jZmU01c/UC8aHqHVJJUCOQRzwBuBieSgk77lDc+SrsMfhP8A0gI1bjbbfY+u2HaKtH9F2G9RnjvzyMZ/4WYgy1tsp/icN1zjgcj5fQe3tirpvgRdT/sZnumv/wDD1H7EzL/u5hlxn/ixFXO5g+MUPj5KQjQ5q1ZBuDvq3F1tWNB01f8AMZ/bMzV/90xxm/jzPBM1mR4MT0uSNsHs6pCu9OPl7fzx7H83/wC8nJfFBvwlMfxcI8QSf9eQkBlrTPAdJDAbjV22xfnF/SSDnzmvbzHAvwuynOKVRUrNZ9TpLm94iSdTHckDih7YZdUT9LJ/aP54T1PyH9L5F2k+v8MdiUj0aH1/hjsTlp//2Q=="/>
          <p:cNvSpPr>
            <a:spLocks noChangeAspect="1" noChangeArrowheads="1"/>
          </p:cNvSpPr>
          <p:nvPr/>
        </p:nvSpPr>
        <p:spPr bwMode="auto">
          <a:xfrm>
            <a:off x="-180528" y="-1719365"/>
            <a:ext cx="8729736" cy="87297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1028" name="Picture 4" descr="http://www.jobs.ac.uk/enhanced/employer/city-university/images/colle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205" y="1196752"/>
            <a:ext cx="4709962" cy="45552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47600" y="260648"/>
            <a:ext cx="8229600" cy="1571636"/>
          </a:xfrm>
        </p:spPr>
        <p:txBody>
          <a:bodyPr>
            <a:noAutofit/>
          </a:bodyPr>
          <a:lstStyle/>
          <a:p>
            <a:pPr marL="0" indent="0">
              <a:lnSpc>
                <a:spcPct val="80000"/>
              </a:lnSpc>
              <a:buNone/>
            </a:pPr>
            <a:r>
              <a:rPr lang="en-US" sz="3200" dirty="0" smtClean="0"/>
              <a:t>The University offers Bachelor's, Master's, and Doctoral degrees as well as certificates and diplomas at both undergraduate and postgraduate level.</a:t>
            </a:r>
            <a:endParaRPr lang="ru-RU" sz="3200" dirty="0"/>
          </a:p>
        </p:txBody>
      </p:sp>
      <p:pic>
        <p:nvPicPr>
          <p:cNvPr id="6" name="Содержимое 3" descr="39999631.jpg"/>
          <p:cNvPicPr>
            <a:picLocks noChangeAspect="1"/>
          </p:cNvPicPr>
          <p:nvPr/>
        </p:nvPicPr>
        <p:blipFill>
          <a:blip r:embed="rId2"/>
          <a:srcRect b="5339"/>
          <a:stretch>
            <a:fillRect/>
          </a:stretch>
        </p:blipFill>
        <p:spPr>
          <a:xfrm>
            <a:off x="1000100" y="2285968"/>
            <a:ext cx="7226760" cy="457203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sp>
        <p:nvSpPr>
          <p:cNvPr id="5" name="Содержимое 4"/>
          <p:cNvSpPr>
            <a:spLocks noGrp="1"/>
          </p:cNvSpPr>
          <p:nvPr>
            <p:ph idx="1"/>
          </p:nvPr>
        </p:nvSpPr>
        <p:spPr>
          <a:xfrm>
            <a:off x="0" y="0"/>
            <a:ext cx="8401080" cy="2214554"/>
          </a:xfrm>
        </p:spPr>
        <p:txBody>
          <a:bodyPr>
            <a:normAutofit fontScale="70000" lnSpcReduction="20000"/>
          </a:bodyPr>
          <a:lstStyle/>
          <a:p>
            <a:pPr marL="0" indent="0">
              <a:buNone/>
            </a:pPr>
            <a:r>
              <a:rPr lang="en-US" sz="4600" dirty="0" smtClean="0"/>
              <a:t>The Chancellor of the University is the Lord Mayor. For a number of years, students have taken part in the annual Lord Mayor's Show, representing the University in one of the country's largest and liveliest parades.</a:t>
            </a:r>
            <a:endParaRPr lang="ru-RU" sz="4600" dirty="0" smtClean="0"/>
          </a:p>
          <a:p>
            <a:endParaRPr lang="ru-RU" dirty="0"/>
          </a:p>
        </p:txBody>
      </p:sp>
      <p:pic>
        <p:nvPicPr>
          <p:cNvPr id="6" name="Содержимое 3" descr="LordMayorShow2.jpg"/>
          <p:cNvPicPr>
            <a:picLocks noChangeAspect="1"/>
          </p:cNvPicPr>
          <p:nvPr/>
        </p:nvPicPr>
        <p:blipFill>
          <a:blip r:embed="rId2"/>
          <a:srcRect t="3101" b="3883"/>
          <a:stretch>
            <a:fillRect/>
          </a:stretch>
        </p:blipFill>
        <p:spPr>
          <a:xfrm>
            <a:off x="1092498" y="2573630"/>
            <a:ext cx="6929486" cy="42862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sp>
        <p:nvSpPr>
          <p:cNvPr id="5" name="Содержимое 4"/>
          <p:cNvSpPr>
            <a:spLocks noGrp="1"/>
          </p:cNvSpPr>
          <p:nvPr>
            <p:ph idx="1"/>
          </p:nvPr>
        </p:nvSpPr>
        <p:spPr>
          <a:xfrm>
            <a:off x="457200" y="5286388"/>
            <a:ext cx="8229600" cy="809612"/>
          </a:xfrm>
        </p:spPr>
        <p:txBody>
          <a:bodyPr>
            <a:noAutofit/>
          </a:bodyPr>
          <a:lstStyle/>
          <a:p>
            <a:pPr marL="0" indent="0">
              <a:buNone/>
            </a:pPr>
            <a:r>
              <a:rPr lang="en-US" sz="3200" dirty="0" smtClean="0"/>
              <a:t>The Students' Union </a:t>
            </a:r>
            <a:r>
              <a:rPr lang="en-US" sz="3200" dirty="0" err="1" smtClean="0"/>
              <a:t>organises</a:t>
            </a:r>
            <a:r>
              <a:rPr lang="en-US" sz="3200" dirty="0" smtClean="0"/>
              <a:t> a range of sporting activities.</a:t>
            </a:r>
            <a:endParaRPr lang="ru-RU" sz="3200" dirty="0"/>
          </a:p>
        </p:txBody>
      </p:sp>
      <p:pic>
        <p:nvPicPr>
          <p:cNvPr id="6" name="Содержимое 3" descr="University-of-Plymouth-st-001.jpg"/>
          <p:cNvPicPr>
            <a:picLocks noChangeAspect="1"/>
          </p:cNvPicPr>
          <p:nvPr/>
        </p:nvPicPr>
        <p:blipFill>
          <a:blip r:embed="rId2"/>
          <a:stretch>
            <a:fillRect/>
          </a:stretch>
        </p:blipFill>
        <p:spPr>
          <a:xfrm>
            <a:off x="928662" y="357166"/>
            <a:ext cx="7620054" cy="457203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sp>
        <p:nvSpPr>
          <p:cNvPr id="5" name="Содержимое 4"/>
          <p:cNvSpPr>
            <a:spLocks noGrp="1"/>
          </p:cNvSpPr>
          <p:nvPr>
            <p:ph idx="1"/>
          </p:nvPr>
        </p:nvSpPr>
        <p:spPr>
          <a:xfrm>
            <a:off x="-108520" y="0"/>
            <a:ext cx="8229600" cy="1881182"/>
          </a:xfrm>
        </p:spPr>
        <p:txBody>
          <a:bodyPr>
            <a:normAutofit/>
          </a:bodyPr>
          <a:lstStyle/>
          <a:p>
            <a:pPr marL="0" indent="0">
              <a:buNone/>
            </a:pPr>
            <a:r>
              <a:rPr lang="en-US" sz="3200" dirty="0" smtClean="0"/>
              <a:t>The university has clubs for engineers, entrepreneurs, chess lovers, electronic music enthusiasts and Russian speakers.</a:t>
            </a:r>
            <a:endParaRPr lang="ru-RU" sz="3200" dirty="0"/>
          </a:p>
        </p:txBody>
      </p:sp>
      <p:pic>
        <p:nvPicPr>
          <p:cNvPr id="2050" name="Picture 2" descr="http://hcid.soi.city.ac.uk/cityinteractionlab/wp-content/uploads/2011/05/HCID-Open-Day-51-1024x6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72816"/>
            <a:ext cx="6935614" cy="46192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31840" y="2564904"/>
            <a:ext cx="7467600" cy="1143000"/>
          </a:xfrm>
        </p:spPr>
        <p:txBody>
          <a:bodyPr/>
          <a:lstStyle/>
          <a:p>
            <a:r>
              <a:rPr lang="en-US" dirty="0" smtClean="0"/>
              <a:t>THE END</a:t>
            </a:r>
            <a:endParaRPr lang="uk-UA" dirty="0"/>
          </a:p>
        </p:txBody>
      </p:sp>
    </p:spTree>
    <p:extLst>
      <p:ext uri="{BB962C8B-B14F-4D97-AF65-F5344CB8AC3E}">
        <p14:creationId xmlns:p14="http://schemas.microsoft.com/office/powerpoint/2010/main" val="855733119"/>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dirty="0"/>
          </a:p>
        </p:txBody>
      </p:sp>
      <p:sp>
        <p:nvSpPr>
          <p:cNvPr id="5" name="Содержимое 4"/>
          <p:cNvSpPr>
            <a:spLocks noGrp="1"/>
          </p:cNvSpPr>
          <p:nvPr>
            <p:ph idx="1"/>
          </p:nvPr>
        </p:nvSpPr>
        <p:spPr>
          <a:xfrm>
            <a:off x="179512" y="332656"/>
            <a:ext cx="8429684" cy="1643074"/>
          </a:xfrm>
        </p:spPr>
        <p:txBody>
          <a:bodyPr>
            <a:normAutofit fontScale="92500"/>
          </a:bodyPr>
          <a:lstStyle/>
          <a:p>
            <a:pPr marL="0" indent="0">
              <a:buNone/>
            </a:pPr>
            <a:r>
              <a:rPr lang="en-US" sz="3200" dirty="0" smtClean="0"/>
              <a:t>City University London, usually just known in </a:t>
            </a:r>
            <a:endParaRPr lang="en-US" sz="3200" dirty="0" smtClean="0"/>
          </a:p>
          <a:p>
            <a:pPr marL="0" indent="0">
              <a:buNone/>
            </a:pPr>
            <a:r>
              <a:rPr lang="en-US" sz="3200" dirty="0" smtClean="0"/>
              <a:t>the </a:t>
            </a:r>
            <a:r>
              <a:rPr lang="en-US" sz="3200" dirty="0" smtClean="0"/>
              <a:t>UK as City University, is a British university based in Northampton Square.</a:t>
            </a:r>
            <a:endParaRPr lang="ru-RU" sz="3200" dirty="0"/>
          </a:p>
        </p:txBody>
      </p:sp>
      <p:pic>
        <p:nvPicPr>
          <p:cNvPr id="6" name="Содержимое 3" descr="University_London_1.jpg"/>
          <p:cNvPicPr>
            <a:picLocks noChangeAspect="1"/>
          </p:cNvPicPr>
          <p:nvPr/>
        </p:nvPicPr>
        <p:blipFill>
          <a:blip r:embed="rId2"/>
          <a:stretch>
            <a:fillRect/>
          </a:stretch>
        </p:blipFill>
        <p:spPr>
          <a:xfrm>
            <a:off x="1857356" y="2284976"/>
            <a:ext cx="5500726" cy="4573024"/>
          </a:xfrm>
          <a:prstGeom prst="rect">
            <a:avLst/>
          </a:prstGeom>
        </p:spPr>
      </p:pic>
      <p:pic>
        <p:nvPicPr>
          <p:cNvPr id="7" name="Содержимое 3" descr="3258510712_241c4bf526.jpg"/>
          <p:cNvPicPr>
            <a:picLocks noChangeAspect="1"/>
          </p:cNvPicPr>
          <p:nvPr/>
        </p:nvPicPr>
        <p:blipFill>
          <a:blip r:embed="rId3"/>
          <a:stretch>
            <a:fillRect/>
          </a:stretch>
        </p:blipFill>
        <p:spPr>
          <a:xfrm>
            <a:off x="1428728" y="2089513"/>
            <a:ext cx="6357982" cy="476848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sp>
        <p:nvSpPr>
          <p:cNvPr id="5" name="Содержимое 4"/>
          <p:cNvSpPr>
            <a:spLocks noGrp="1"/>
          </p:cNvSpPr>
          <p:nvPr>
            <p:ph idx="1"/>
          </p:nvPr>
        </p:nvSpPr>
        <p:spPr>
          <a:xfrm>
            <a:off x="500034" y="5072074"/>
            <a:ext cx="8229600" cy="1309678"/>
          </a:xfrm>
        </p:spPr>
        <p:txBody>
          <a:bodyPr>
            <a:noAutofit/>
          </a:bodyPr>
          <a:lstStyle/>
          <a:p>
            <a:pPr marL="0" indent="0">
              <a:buNone/>
            </a:pPr>
            <a:r>
              <a:rPr lang="en-US" sz="3200" dirty="0" smtClean="0"/>
              <a:t>It was founded in 1894 as the Northampton Institute on its present site and awarded full university status in 1966.</a:t>
            </a:r>
            <a:endParaRPr lang="ru-RU" sz="3200" dirty="0"/>
          </a:p>
        </p:txBody>
      </p:sp>
      <p:pic>
        <p:nvPicPr>
          <p:cNvPr id="7" name="Содержимое 3" descr="University_London_1.jpg"/>
          <p:cNvPicPr>
            <a:picLocks noChangeAspect="1"/>
          </p:cNvPicPr>
          <p:nvPr/>
        </p:nvPicPr>
        <p:blipFill>
          <a:blip r:embed="rId2"/>
          <a:stretch>
            <a:fillRect/>
          </a:stretch>
        </p:blipFill>
        <p:spPr>
          <a:xfrm>
            <a:off x="1841754" y="404664"/>
            <a:ext cx="5500726" cy="457302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sp>
        <p:nvSpPr>
          <p:cNvPr id="5" name="Содержимое 4"/>
          <p:cNvSpPr>
            <a:spLocks noGrp="1"/>
          </p:cNvSpPr>
          <p:nvPr>
            <p:ph idx="1"/>
          </p:nvPr>
        </p:nvSpPr>
        <p:spPr>
          <a:xfrm>
            <a:off x="0" y="100000"/>
            <a:ext cx="8229600" cy="1166802"/>
          </a:xfrm>
        </p:spPr>
        <p:txBody>
          <a:bodyPr>
            <a:noAutofit/>
          </a:bodyPr>
          <a:lstStyle/>
          <a:p>
            <a:pPr marL="0" indent="0">
              <a:lnSpc>
                <a:spcPct val="80000"/>
              </a:lnSpc>
              <a:buNone/>
            </a:pPr>
            <a:r>
              <a:rPr lang="en-US" sz="3200" dirty="0" smtClean="0"/>
              <a:t>The university has a research experience of over 100 years and has often been highly ranked for its graduate employability and graduate salaries. </a:t>
            </a:r>
            <a:endParaRPr lang="ru-RU" sz="3200" dirty="0"/>
          </a:p>
        </p:txBody>
      </p:sp>
      <p:pic>
        <p:nvPicPr>
          <p:cNvPr id="6" name="Содержимое 3" descr="City Univ LondonCollege Building.jpg"/>
          <p:cNvPicPr>
            <a:picLocks noChangeAspect="1"/>
          </p:cNvPicPr>
          <p:nvPr/>
        </p:nvPicPr>
        <p:blipFill>
          <a:blip r:embed="rId2"/>
          <a:stretch>
            <a:fillRect/>
          </a:stretch>
        </p:blipFill>
        <p:spPr>
          <a:xfrm>
            <a:off x="827584" y="1916832"/>
            <a:ext cx="6808607" cy="46434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sp>
        <p:nvSpPr>
          <p:cNvPr id="2" name="Содержимое 1"/>
          <p:cNvSpPr>
            <a:spLocks noGrp="1"/>
          </p:cNvSpPr>
          <p:nvPr>
            <p:ph idx="1"/>
          </p:nvPr>
        </p:nvSpPr>
        <p:spPr>
          <a:xfrm>
            <a:off x="179512" y="0"/>
            <a:ext cx="8229600" cy="1571636"/>
          </a:xfrm>
        </p:spPr>
        <p:txBody>
          <a:bodyPr>
            <a:normAutofit fontScale="92500"/>
          </a:bodyPr>
          <a:lstStyle/>
          <a:p>
            <a:pPr marL="0" indent="0">
              <a:lnSpc>
                <a:spcPct val="90000"/>
              </a:lnSpc>
              <a:buNone/>
            </a:pPr>
            <a:r>
              <a:rPr lang="en-US" sz="3500" dirty="0" smtClean="0"/>
              <a:t>The University's mission is to "lead London in education, research and knowledge transfer for businesses and the professions".</a:t>
            </a:r>
            <a:endParaRPr lang="ru-RU" sz="3500" dirty="0" smtClean="0"/>
          </a:p>
          <a:p>
            <a:pPr>
              <a:buNone/>
            </a:pPr>
            <a:endParaRPr lang="ru-RU" dirty="0"/>
          </a:p>
        </p:txBody>
      </p:sp>
      <p:pic>
        <p:nvPicPr>
          <p:cNvPr id="5" name="Рисунок 4" descr="2931.jpg"/>
          <p:cNvPicPr>
            <a:picLocks noChangeAspect="1"/>
          </p:cNvPicPr>
          <p:nvPr/>
        </p:nvPicPr>
        <p:blipFill>
          <a:blip r:embed="rId2"/>
          <a:srcRect t="5263" b="12865"/>
          <a:stretch>
            <a:fillRect/>
          </a:stretch>
        </p:blipFill>
        <p:spPr>
          <a:xfrm>
            <a:off x="251520" y="1857340"/>
            <a:ext cx="8143868" cy="50006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dirty="0"/>
          </a:p>
        </p:txBody>
      </p:sp>
      <p:sp>
        <p:nvSpPr>
          <p:cNvPr id="5" name="Содержимое 4"/>
          <p:cNvSpPr>
            <a:spLocks noGrp="1"/>
          </p:cNvSpPr>
          <p:nvPr>
            <p:ph idx="1"/>
          </p:nvPr>
        </p:nvSpPr>
        <p:spPr>
          <a:xfrm>
            <a:off x="0" y="133348"/>
            <a:ext cx="3328982" cy="6143668"/>
          </a:xfrm>
        </p:spPr>
        <p:txBody>
          <a:bodyPr>
            <a:noAutofit/>
          </a:bodyPr>
          <a:lstStyle/>
          <a:p>
            <a:pPr marL="0" indent="0">
              <a:lnSpc>
                <a:spcPct val="80000"/>
              </a:lnSpc>
              <a:buNone/>
            </a:pPr>
            <a:r>
              <a:rPr lang="en-US" sz="3200" dirty="0" smtClean="0"/>
              <a:t>The university has special links with the City of London and play an active role in the business and professional life of the capital. City University has close contacts with the leading professional institutions and with business and industry.</a:t>
            </a:r>
            <a:endParaRPr lang="ru-RU" sz="3200" dirty="0"/>
          </a:p>
        </p:txBody>
      </p:sp>
      <p:pic>
        <p:nvPicPr>
          <p:cNvPr id="6" name="Содержимое 3" descr="socsciwalkwaya4a.jpg"/>
          <p:cNvPicPr>
            <a:picLocks noChangeAspect="1"/>
          </p:cNvPicPr>
          <p:nvPr/>
        </p:nvPicPr>
        <p:blipFill>
          <a:blip r:embed="rId2"/>
          <a:stretch>
            <a:fillRect/>
          </a:stretch>
        </p:blipFill>
        <p:spPr>
          <a:xfrm>
            <a:off x="3635896" y="285728"/>
            <a:ext cx="4950188" cy="60722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27484" y="85712"/>
            <a:ext cx="8229600" cy="1643074"/>
          </a:xfrm>
        </p:spPr>
        <p:txBody>
          <a:bodyPr>
            <a:normAutofit fontScale="92500"/>
          </a:bodyPr>
          <a:lstStyle/>
          <a:p>
            <a:pPr marL="0" indent="0">
              <a:buNone/>
            </a:pPr>
            <a:r>
              <a:rPr lang="en-US" sz="3200" dirty="0" smtClean="0"/>
              <a:t>The success of the university is demonstrated by graduate employment record, which is one of the best in the country.</a:t>
            </a:r>
            <a:endParaRPr lang="ru-RU" sz="3200" dirty="0"/>
          </a:p>
        </p:txBody>
      </p:sp>
      <p:pic>
        <p:nvPicPr>
          <p:cNvPr id="6" name="Содержимое 3" descr="32_11130_img2.jpg"/>
          <p:cNvPicPr>
            <a:picLocks noChangeAspect="1"/>
          </p:cNvPicPr>
          <p:nvPr/>
        </p:nvPicPr>
        <p:blipFill>
          <a:blip r:embed="rId2"/>
          <a:srcRect b="7812"/>
          <a:stretch>
            <a:fillRect/>
          </a:stretch>
        </p:blipFill>
        <p:spPr>
          <a:xfrm>
            <a:off x="1643042" y="1844824"/>
            <a:ext cx="6099868" cy="457203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sp>
        <p:nvSpPr>
          <p:cNvPr id="5" name="Содержимое 4"/>
          <p:cNvSpPr>
            <a:spLocks noGrp="1"/>
          </p:cNvSpPr>
          <p:nvPr>
            <p:ph idx="1"/>
          </p:nvPr>
        </p:nvSpPr>
        <p:spPr>
          <a:xfrm>
            <a:off x="-37336" y="328598"/>
            <a:ext cx="8401080" cy="1928802"/>
          </a:xfrm>
        </p:spPr>
        <p:txBody>
          <a:bodyPr>
            <a:normAutofit lnSpcReduction="10000"/>
          </a:bodyPr>
          <a:lstStyle/>
          <a:p>
            <a:pPr marL="0" indent="0">
              <a:lnSpc>
                <a:spcPct val="80000"/>
              </a:lnSpc>
              <a:buNone/>
            </a:pPr>
            <a:r>
              <a:rPr lang="en-US" sz="3200" dirty="0" smtClean="0"/>
              <a:t>It is the one of the most popular universities in the UK for student applications. Its reputation extends worldwide: more than 30 per cent City University London students are international.</a:t>
            </a:r>
            <a:endParaRPr lang="ru-RU" sz="3200" dirty="0"/>
          </a:p>
        </p:txBody>
      </p:sp>
      <p:pic>
        <p:nvPicPr>
          <p:cNvPr id="7" name="Содержимое 3" descr="london-002.jpg"/>
          <p:cNvPicPr>
            <a:picLocks noChangeAspect="1"/>
          </p:cNvPicPr>
          <p:nvPr/>
        </p:nvPicPr>
        <p:blipFill>
          <a:blip r:embed="rId2" cstate="print"/>
          <a:stretch>
            <a:fillRect/>
          </a:stretch>
        </p:blipFill>
        <p:spPr>
          <a:xfrm>
            <a:off x="2267744" y="2265040"/>
            <a:ext cx="6096000" cy="4572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sp>
        <p:nvSpPr>
          <p:cNvPr id="2" name="Содержимое 1"/>
          <p:cNvSpPr>
            <a:spLocks noGrp="1"/>
          </p:cNvSpPr>
          <p:nvPr>
            <p:ph idx="1"/>
          </p:nvPr>
        </p:nvSpPr>
        <p:spPr>
          <a:xfrm>
            <a:off x="0" y="0"/>
            <a:ext cx="8301038" cy="1785950"/>
          </a:xfrm>
        </p:spPr>
        <p:txBody>
          <a:bodyPr>
            <a:noAutofit/>
          </a:bodyPr>
          <a:lstStyle/>
          <a:p>
            <a:pPr marL="0" indent="0">
              <a:lnSpc>
                <a:spcPct val="90000"/>
              </a:lnSpc>
              <a:buNone/>
            </a:pPr>
            <a:r>
              <a:rPr lang="en-US" sz="3200" dirty="0" smtClean="0"/>
              <a:t>The university has substantial expertise in health, business and law, mathematics, engineering and informatics, social sciences, creative and cultural subjects.</a:t>
            </a:r>
            <a:endParaRPr lang="ru-RU" sz="3200" dirty="0"/>
          </a:p>
        </p:txBody>
      </p:sp>
      <p:pic>
        <p:nvPicPr>
          <p:cNvPr id="4" name="Рисунок 3" descr="Academic-Excellence-homepage-slide.jpg"/>
          <p:cNvPicPr>
            <a:picLocks noChangeAspect="1"/>
          </p:cNvPicPr>
          <p:nvPr/>
        </p:nvPicPr>
        <p:blipFill>
          <a:blip r:embed="rId2"/>
          <a:srcRect l="2172" b="6061"/>
          <a:stretch>
            <a:fillRect/>
          </a:stretch>
        </p:blipFill>
        <p:spPr>
          <a:xfrm>
            <a:off x="395536" y="2428844"/>
            <a:ext cx="8143935" cy="44291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хническ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170</TotalTime>
  <Words>229</Words>
  <Application>Microsoft Office PowerPoint</Application>
  <PresentationFormat>Экран (4:3)</PresentationFormat>
  <Paragraphs>15</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Техническая</vt:lpstr>
      <vt:lpstr>city university london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THE END</vt:lpstr>
    </vt:vector>
  </TitlesOfParts>
  <Company>Your Company Name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Your User Name</dc:creator>
  <cp:lastModifiedBy>Olya</cp:lastModifiedBy>
  <cp:revision>20</cp:revision>
  <dcterms:created xsi:type="dcterms:W3CDTF">2011-06-03T00:01:03Z</dcterms:created>
  <dcterms:modified xsi:type="dcterms:W3CDTF">2014-04-18T03:50:37Z</dcterms:modified>
</cp:coreProperties>
</file>