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 snapVertSplitter="1" vertBarState="minimized" horzBarState="maximized">
    <p:restoredLeft sz="34605" autoAdjust="0"/>
    <p:restoredTop sz="86447" autoAdjust="0"/>
  </p:normalViewPr>
  <p:slideViewPr>
    <p:cSldViewPr>
      <p:cViewPr>
        <p:scale>
          <a:sx n="50" d="100"/>
          <a:sy n="50" d="100"/>
        </p:scale>
        <p:origin x="-2592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88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CCB8-2323-4108-9CA9-8BD7B02E5828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91EF-FAF8-41D4-B346-9490043BEC5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CCB8-2323-4108-9CA9-8BD7B02E5828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91EF-FAF8-41D4-B346-9490043BE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CCB8-2323-4108-9CA9-8BD7B02E5828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91EF-FAF8-41D4-B346-9490043BE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CCB8-2323-4108-9CA9-8BD7B02E5828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91EF-FAF8-41D4-B346-9490043BE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CCB8-2323-4108-9CA9-8BD7B02E5828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91EF-FAF8-41D4-B346-9490043BEC5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CCB8-2323-4108-9CA9-8BD7B02E5828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91EF-FAF8-41D4-B346-9490043BE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CCB8-2323-4108-9CA9-8BD7B02E5828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91EF-FAF8-41D4-B346-9490043BE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CCB8-2323-4108-9CA9-8BD7B02E5828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91EF-FAF8-41D4-B346-9490043BE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CCB8-2323-4108-9CA9-8BD7B02E5828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91EF-FAF8-41D4-B346-9490043BE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CCB8-2323-4108-9CA9-8BD7B02E5828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91EF-FAF8-41D4-B346-9490043BE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CCB8-2323-4108-9CA9-8BD7B02E5828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3C91EF-FAF8-41D4-B346-9490043BEC5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54CCB8-2323-4108-9CA9-8BD7B02E5828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3C91EF-FAF8-41D4-B346-9490043BEC5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8001056" cy="3000396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Методи творчого та критичного мислення в проектній технології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43570" y="3214686"/>
            <a:ext cx="7802718" cy="3081790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Виконала</a:t>
            </a:r>
            <a:r>
              <a:rPr lang="ru-RU" dirty="0" smtClean="0"/>
              <a:t> роботу</a:t>
            </a:r>
            <a:br>
              <a:rPr lang="ru-RU" dirty="0" smtClean="0"/>
            </a:br>
            <a:r>
              <a:rPr lang="ru-RU" dirty="0" err="1" smtClean="0"/>
              <a:t>учениця</a:t>
            </a:r>
            <a:r>
              <a:rPr lang="ru-RU" dirty="0" smtClean="0"/>
              <a:t> 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11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Канівської</a:t>
            </a:r>
            <a:r>
              <a:rPr lang="ru-RU" dirty="0" smtClean="0"/>
              <a:t> </a:t>
            </a:r>
            <a:r>
              <a:rPr lang="ru-RU" dirty="0" err="1" smtClean="0"/>
              <a:t>гімназії</a:t>
            </a:r>
            <a:endParaRPr lang="ru-RU" dirty="0" smtClean="0"/>
          </a:p>
          <a:p>
            <a:r>
              <a:rPr lang="uk-UA" dirty="0" smtClean="0"/>
              <a:t>імені  Івана Франка</a:t>
            </a:r>
          </a:p>
          <a:p>
            <a:r>
              <a:rPr lang="uk-UA" dirty="0" smtClean="0"/>
              <a:t>Соснова Юлія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714356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/>
              <a:t>Метод </a:t>
            </a:r>
            <a:r>
              <a:rPr lang="ru-RU" sz="2800" b="1" u="sng" dirty="0" err="1"/>
              <a:t>гірлянд</a:t>
            </a:r>
            <a:r>
              <a:rPr lang="ru-RU" sz="2800" b="1" u="sng" dirty="0"/>
              <a:t> </a:t>
            </a:r>
            <a:r>
              <a:rPr lang="ru-RU" sz="2800" b="1" u="sng" dirty="0" err="1"/>
              <a:t>випадковостей</a:t>
            </a:r>
            <a:r>
              <a:rPr lang="ru-RU" sz="2800" b="1" u="sng" dirty="0"/>
              <a:t> </a:t>
            </a:r>
            <a:r>
              <a:rPr lang="ru-RU" sz="2800" b="1" u="sng" dirty="0" err="1"/>
              <a:t>й</a:t>
            </a:r>
            <a:r>
              <a:rPr lang="ru-RU" sz="2800" b="1" u="sng" dirty="0"/>
              <a:t> </a:t>
            </a:r>
            <a:r>
              <a:rPr lang="ru-RU" sz="2800" b="1" u="sng" dirty="0" err="1"/>
              <a:t>асоціацій</a:t>
            </a:r>
            <a:endParaRPr lang="ru-RU" sz="2800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000636"/>
            <a:ext cx="8143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Цей метод </a:t>
            </a:r>
            <a:r>
              <a:rPr lang="ru-RU" sz="2000" b="1" dirty="0" err="1"/>
              <a:t>є</a:t>
            </a:r>
            <a:r>
              <a:rPr lang="ru-RU" sz="2000" b="1" dirty="0"/>
              <a:t> </a:t>
            </a:r>
            <a:r>
              <a:rPr lang="ru-RU" sz="2000" b="1" dirty="0" err="1"/>
              <a:t>розвитком</a:t>
            </a:r>
            <a:r>
              <a:rPr lang="ru-RU" sz="2000" b="1" dirty="0"/>
              <a:t> методу </a:t>
            </a:r>
            <a:r>
              <a:rPr lang="ru-RU" sz="2000" b="1" dirty="0" err="1"/>
              <a:t>фокальних</a:t>
            </a:r>
            <a:r>
              <a:rPr lang="ru-RU" sz="2000" b="1" dirty="0"/>
              <a:t> </a:t>
            </a:r>
            <a:r>
              <a:rPr lang="ru-RU" sz="2000" b="1" dirty="0" err="1"/>
              <a:t>об’єктів</a:t>
            </a:r>
            <a:r>
              <a:rPr lang="ru-RU" sz="2000" b="1" dirty="0"/>
              <a:t>. </a:t>
            </a:r>
            <a:r>
              <a:rPr lang="ru-RU" sz="2000" b="1" dirty="0" err="1"/>
              <a:t>Він</a:t>
            </a:r>
            <a:r>
              <a:rPr lang="ru-RU" sz="2000" b="1" dirty="0"/>
              <a:t> </a:t>
            </a:r>
            <a:r>
              <a:rPr lang="ru-RU" sz="2000" b="1" dirty="0" err="1"/>
              <a:t>допомагає</a:t>
            </a:r>
            <a:r>
              <a:rPr lang="ru-RU" sz="2000" b="1" dirty="0"/>
              <a:t> </a:t>
            </a:r>
            <a:r>
              <a:rPr lang="ru-RU" sz="2000" b="1" dirty="0" err="1"/>
              <a:t>знайти</a:t>
            </a:r>
            <a:r>
              <a:rPr lang="ru-RU" sz="2000" b="1" dirty="0"/>
              <a:t> </a:t>
            </a:r>
            <a:r>
              <a:rPr lang="ru-RU" sz="2000" b="1" dirty="0" err="1"/>
              <a:t>велику</a:t>
            </a:r>
            <a:r>
              <a:rPr lang="ru-RU" sz="2000" b="1" dirty="0"/>
              <a:t> </a:t>
            </a:r>
            <a:r>
              <a:rPr lang="ru-RU" sz="2000" b="1" dirty="0" err="1"/>
              <a:t>кількість</a:t>
            </a:r>
            <a:r>
              <a:rPr lang="ru-RU" sz="2000" b="1" dirty="0"/>
              <a:t> </a:t>
            </a:r>
            <a:r>
              <a:rPr lang="ru-RU" sz="2000" b="1" dirty="0" err="1"/>
              <a:t>підказок</a:t>
            </a:r>
            <a:r>
              <a:rPr lang="ru-RU" sz="2000" b="1" dirty="0"/>
              <a:t> для </a:t>
            </a:r>
            <a:r>
              <a:rPr lang="ru-RU" sz="2000" b="1" dirty="0" err="1"/>
              <a:t>нових</a:t>
            </a:r>
            <a:r>
              <a:rPr lang="ru-RU" sz="2000" b="1" dirty="0"/>
              <a:t> </a:t>
            </a:r>
            <a:r>
              <a:rPr lang="ru-RU" sz="2000" b="1" dirty="0" err="1"/>
              <a:t>ідей</a:t>
            </a:r>
            <a:r>
              <a:rPr lang="ru-RU" sz="2000" b="1" dirty="0"/>
              <a:t> шляхом </a:t>
            </a:r>
            <a:r>
              <a:rPr lang="ru-RU" sz="2000" b="1" dirty="0" err="1"/>
              <a:t>утворення</a:t>
            </a:r>
            <a:r>
              <a:rPr lang="ru-RU" sz="2000" b="1" dirty="0"/>
              <a:t> </a:t>
            </a:r>
            <a:r>
              <a:rPr lang="ru-RU" sz="2000" b="1" dirty="0" err="1"/>
              <a:t>асоціацій</a:t>
            </a:r>
            <a:r>
              <a:rPr lang="ru-RU" sz="2000" b="1" dirty="0"/>
              <a:t>. Алгоритм </a:t>
            </a:r>
            <a:r>
              <a:rPr lang="ru-RU" sz="2000" b="1" dirty="0" err="1"/>
              <a:t>цього</a:t>
            </a:r>
            <a:r>
              <a:rPr lang="ru-RU" sz="2000" b="1" dirty="0"/>
              <a:t> методу </a:t>
            </a:r>
            <a:r>
              <a:rPr lang="ru-RU" sz="2000" b="1" dirty="0" err="1"/>
              <a:t>визначає</a:t>
            </a:r>
            <a:r>
              <a:rPr lang="ru-RU" sz="2000" b="1" dirty="0"/>
              <a:t> порядок </a:t>
            </a:r>
            <a:r>
              <a:rPr lang="ru-RU" sz="2000" b="1" dirty="0" err="1"/>
              <a:t>дій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ефективніше</a:t>
            </a:r>
            <a:r>
              <a:rPr lang="ru-RU" sz="2000" b="1" dirty="0"/>
              <a:t> </a:t>
            </a:r>
            <a:r>
              <a:rPr lang="ru-RU" sz="2000" b="1" dirty="0" err="1"/>
              <a:t>пояснити</a:t>
            </a:r>
            <a:r>
              <a:rPr lang="ru-RU" sz="2000" b="1" dirty="0"/>
              <a:t> на </a:t>
            </a:r>
            <a:r>
              <a:rPr lang="ru-RU" sz="2000" b="1" dirty="0" err="1"/>
              <a:t>прикладі</a:t>
            </a:r>
            <a:r>
              <a:rPr lang="ru-RU" sz="2000" b="1" dirty="0"/>
              <a:t> </a:t>
            </a:r>
            <a:r>
              <a:rPr lang="ru-RU" sz="2000" b="1" dirty="0" err="1"/>
              <a:t>розв’язання</a:t>
            </a:r>
            <a:r>
              <a:rPr lang="ru-RU" sz="2000" b="1" dirty="0"/>
              <a:t> конкретного </a:t>
            </a:r>
            <a:r>
              <a:rPr lang="ru-RU" sz="2000" b="1" dirty="0" err="1"/>
              <a:t>завдання</a:t>
            </a:r>
            <a:r>
              <a:rPr lang="ru-RU" sz="2000" b="1" dirty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4282" y="1357298"/>
            <a:ext cx="4357718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 descr="http://s41.radikal.ru/i091/1007/f5/2c861b9cce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57298"/>
            <a:ext cx="4071966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834078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Приклади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асоціацій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93388" y="1428736"/>
            <a:ext cx="2607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Багатобарвна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2000240"/>
            <a:ext cx="1755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Запашна</a:t>
            </a:r>
            <a:endParaRPr lang="ru-RU" sz="2800" b="1" dirty="0"/>
          </a:p>
        </p:txBody>
      </p:sp>
      <p:pic>
        <p:nvPicPr>
          <p:cNvPr id="25602" name="Picture 2" descr="http://fitoapteka.org/images/foto/779/18.jpg"/>
          <p:cNvPicPr>
            <a:picLocks noChangeAspect="1" noChangeArrowheads="1"/>
          </p:cNvPicPr>
          <p:nvPr/>
        </p:nvPicPr>
        <p:blipFill>
          <a:blip r:embed="rId2" cstate="print"/>
          <a:srcRect l="16129" t="4332" r="19355" b="369"/>
          <a:stretch>
            <a:fillRect/>
          </a:stretch>
        </p:blipFill>
        <p:spPr bwMode="auto">
          <a:xfrm>
            <a:off x="285720" y="1678769"/>
            <a:ext cx="3929090" cy="432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063827" y="2500306"/>
            <a:ext cx="1937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Плямиста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3334408"/>
            <a:ext cx="16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/>
              <a:t>П</a:t>
            </a:r>
            <a:r>
              <a:rPr lang="ru-RU" sz="2800" b="1" dirty="0" err="1" smtClean="0"/>
              <a:t>ольова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54973" y="4691730"/>
            <a:ext cx="2388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Симетрична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87869" y="3691598"/>
            <a:ext cx="1970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/>
              <a:t>Л</a:t>
            </a:r>
            <a:r>
              <a:rPr lang="ru-RU" sz="2800" b="1" dirty="0" err="1" smtClean="0"/>
              <a:t>ікарська</a:t>
            </a:r>
            <a:endParaRPr lang="ru-RU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tapety-wallpapers.eu/upload/640x480/rybka-v-zarovce-23-06-2009-18-59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3786214" cy="262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388" y="1357298"/>
            <a:ext cx="2308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/>
              <a:t>Е</a:t>
            </a:r>
            <a:r>
              <a:rPr lang="ru-RU" sz="2800" b="1" dirty="0" err="1" smtClean="0"/>
              <a:t>лектрична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857232"/>
            <a:ext cx="1486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Скляна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35490" y="1928802"/>
            <a:ext cx="2165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Із</a:t>
            </a:r>
            <a:r>
              <a:rPr lang="ru-RU" sz="2800" b="1" dirty="0" smtClean="0"/>
              <a:t> цоколем 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2714620"/>
            <a:ext cx="2357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Прозора</a:t>
            </a:r>
            <a:endParaRPr lang="ru-RU" sz="2800" b="1" dirty="0"/>
          </a:p>
        </p:txBody>
      </p:sp>
      <p:pic>
        <p:nvPicPr>
          <p:cNvPr id="24588" name="Picture 12" descr="http://s4.goodfon.ru/image/58097-5184x3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22151"/>
            <a:ext cx="3786182" cy="253580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357686" y="3844357"/>
            <a:ext cx="1396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/>
              <a:t>Задня</a:t>
            </a:r>
            <a:endParaRPr lang="ru-RU" sz="3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51254" y="4214818"/>
            <a:ext cx="2006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 </a:t>
            </a:r>
            <a:r>
              <a:rPr lang="ru-RU" sz="2800" b="1" dirty="0" err="1" smtClean="0"/>
              <a:t>Зовнішня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58016" y="5334672"/>
            <a:ext cx="1927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Накладна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86248" y="4786322"/>
            <a:ext cx="2725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Із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блискавкою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429124" y="5857892"/>
            <a:ext cx="4400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Для </a:t>
            </a:r>
            <a:r>
              <a:rPr lang="ru-RU" sz="2800" b="1" dirty="0" err="1" smtClean="0"/>
              <a:t>зберігання</a:t>
            </a:r>
            <a:r>
              <a:rPr lang="ru-RU" sz="2800" b="1" dirty="0" smtClean="0"/>
              <a:t> грошей</a:t>
            </a:r>
            <a:r>
              <a:rPr lang="ru-RU" sz="2800" b="1" dirty="0"/>
              <a:t> </a:t>
            </a: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357158" y="3643314"/>
            <a:ext cx="8501122" cy="71438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785794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/>
              <a:t>Метод </a:t>
            </a:r>
            <a:r>
              <a:rPr lang="ru-RU" sz="2800" b="1" u="sng" dirty="0" err="1"/>
              <a:t>функціонально-вартісного</a:t>
            </a:r>
            <a:r>
              <a:rPr lang="ru-RU" sz="2800" b="1" u="sng" dirty="0"/>
              <a:t> </a:t>
            </a:r>
            <a:r>
              <a:rPr lang="ru-RU" sz="2800" b="1" u="sng" dirty="0" err="1"/>
              <a:t>аналізу</a:t>
            </a:r>
            <a:r>
              <a:rPr lang="ru-RU" sz="2800" b="1" u="sng" dirty="0"/>
              <a:t> (ФВА)</a:t>
            </a:r>
            <a:endParaRPr lang="ru-RU" sz="2800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357298"/>
            <a:ext cx="42862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ФВА (</a:t>
            </a:r>
            <a:r>
              <a:rPr lang="ru-RU" sz="2000" b="1" dirty="0" err="1"/>
              <a:t>функціонально-вартісний</a:t>
            </a:r>
            <a:r>
              <a:rPr lang="ru-RU" sz="2000" b="1" dirty="0"/>
              <a:t> </a:t>
            </a:r>
            <a:r>
              <a:rPr lang="ru-RU" sz="2000" b="1" dirty="0" err="1"/>
              <a:t>аналіз</a:t>
            </a:r>
            <a:r>
              <a:rPr lang="ru-RU" sz="2000" b="1" dirty="0"/>
              <a:t>) — метод </a:t>
            </a:r>
            <a:r>
              <a:rPr lang="ru-RU" sz="2000" b="1" dirty="0" err="1"/>
              <a:t>техніко-економічного</a:t>
            </a:r>
            <a:r>
              <a:rPr lang="ru-RU" sz="2000" b="1" dirty="0"/>
              <a:t> </a:t>
            </a:r>
            <a:r>
              <a:rPr lang="ru-RU" sz="2000" b="1" dirty="0" err="1"/>
              <a:t>дослідження</a:t>
            </a:r>
            <a:r>
              <a:rPr lang="ru-RU" sz="2000" b="1" dirty="0"/>
              <a:t> систем, </a:t>
            </a:r>
            <a:r>
              <a:rPr lang="ru-RU" sz="2000" b="1" dirty="0" err="1"/>
              <a:t>спрямований</a:t>
            </a:r>
            <a:r>
              <a:rPr lang="ru-RU" sz="2000" b="1" dirty="0"/>
              <a:t> на </a:t>
            </a:r>
            <a:r>
              <a:rPr lang="ru-RU" sz="2000" b="1" dirty="0" err="1"/>
              <a:t>оптимізацію</a:t>
            </a:r>
            <a:r>
              <a:rPr lang="ru-RU" sz="2000" b="1" dirty="0"/>
              <a:t> </a:t>
            </a:r>
            <a:r>
              <a:rPr lang="ru-RU" sz="2000" b="1" dirty="0" err="1"/>
              <a:t>співвідношення</a:t>
            </a:r>
            <a:r>
              <a:rPr lang="ru-RU" sz="2000" b="1" dirty="0"/>
              <a:t> </a:t>
            </a:r>
            <a:r>
              <a:rPr lang="ru-RU" sz="2000" b="1" dirty="0" err="1"/>
              <a:t>між</a:t>
            </a:r>
            <a:r>
              <a:rPr lang="ru-RU" sz="2000" b="1" dirty="0"/>
              <a:t> </a:t>
            </a:r>
            <a:r>
              <a:rPr lang="ru-RU" sz="2000" b="1" dirty="0" err="1"/>
              <a:t>їхніми</a:t>
            </a:r>
            <a:r>
              <a:rPr lang="ru-RU" sz="2000" b="1" dirty="0"/>
              <a:t> </a:t>
            </a:r>
            <a:r>
              <a:rPr lang="ru-RU" sz="2000" b="1" dirty="0" err="1"/>
              <a:t>споживчими</a:t>
            </a:r>
            <a:r>
              <a:rPr lang="ru-RU" sz="2000" b="1" dirty="0"/>
              <a:t> </a:t>
            </a:r>
            <a:r>
              <a:rPr lang="ru-RU" sz="2000" b="1" dirty="0" err="1"/>
              <a:t>властивостями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витратами</a:t>
            </a:r>
            <a:r>
              <a:rPr lang="ru-RU" sz="2000" b="1" dirty="0"/>
              <a:t> </a:t>
            </a:r>
            <a:r>
              <a:rPr lang="ru-RU" sz="2000" b="1" dirty="0" err="1"/>
              <a:t>на</a:t>
            </a:r>
            <a:r>
              <a:rPr lang="ru-RU" sz="2000" b="1" dirty="0"/>
              <a:t> </a:t>
            </a:r>
            <a:r>
              <a:rPr lang="ru-RU" sz="2000" b="1" dirty="0" err="1"/>
              <a:t>досягнення</a:t>
            </a:r>
            <a:r>
              <a:rPr lang="ru-RU" sz="2000" b="1" dirty="0"/>
              <a:t> </a:t>
            </a:r>
            <a:r>
              <a:rPr lang="ru-RU" sz="2000" b="1" dirty="0" err="1"/>
              <a:t>цих</a:t>
            </a:r>
            <a:r>
              <a:rPr lang="ru-RU" sz="2000" b="1" dirty="0"/>
              <a:t> </a:t>
            </a:r>
            <a:r>
              <a:rPr lang="ru-RU" sz="2000" b="1" dirty="0" err="1"/>
              <a:t>властивостей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Метод </a:t>
            </a:r>
            <a:r>
              <a:rPr lang="ru-RU" sz="2000" b="1" dirty="0" err="1"/>
              <a:t>розробив</a:t>
            </a:r>
            <a:r>
              <a:rPr lang="ru-RU" sz="2000" b="1" dirty="0"/>
              <a:t> конструктор </a:t>
            </a:r>
            <a:r>
              <a:rPr lang="ru-RU" sz="2000" b="1" dirty="0" err="1"/>
              <a:t>Пермського</a:t>
            </a:r>
            <a:r>
              <a:rPr lang="ru-RU" sz="2000" b="1" dirty="0"/>
              <a:t> телефонного заводу </a:t>
            </a:r>
            <a:r>
              <a:rPr lang="ru-RU" sz="2000" b="1" dirty="0" err="1"/>
              <a:t>Ю.М.Соболєв</a:t>
            </a:r>
            <a:r>
              <a:rPr lang="ru-RU" sz="2000" b="1" dirty="0"/>
              <a:t>.</a:t>
            </a:r>
          </a:p>
        </p:txBody>
      </p:sp>
      <p:pic>
        <p:nvPicPr>
          <p:cNvPr id="23554" name="Picture 2" descr="http://onznews.wdcb.ru/images/persons/Puscharovsk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643050"/>
            <a:ext cx="3643338" cy="47638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723955"/>
            <a:ext cx="77867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     </a:t>
            </a:r>
            <a:r>
              <a:rPr lang="ru-RU" sz="2800" b="1" u="sng" dirty="0" err="1" smtClean="0"/>
              <a:t>Винахідництво</a:t>
            </a:r>
            <a:endParaRPr lang="ru-RU" sz="2800" b="1" u="sng" dirty="0"/>
          </a:p>
          <a:p>
            <a:r>
              <a:rPr lang="ru-RU" sz="2000" b="1" dirty="0" err="1"/>
              <a:t>Винахідництво</a:t>
            </a:r>
            <a:r>
              <a:rPr lang="ru-RU" sz="2000" b="1" dirty="0"/>
              <a:t> — </a:t>
            </a:r>
            <a:r>
              <a:rPr lang="ru-RU" sz="2000" b="1" dirty="0" err="1"/>
              <a:t>галузь</a:t>
            </a:r>
            <a:r>
              <a:rPr lang="ru-RU" sz="2000" b="1" dirty="0"/>
              <a:t> </a:t>
            </a:r>
            <a:r>
              <a:rPr lang="ru-RU" sz="2000" b="1" dirty="0" err="1"/>
              <a:t>інтелектуальної</a:t>
            </a:r>
            <a:r>
              <a:rPr lang="ru-RU" sz="2000" b="1" dirty="0"/>
              <a:t> </a:t>
            </a:r>
            <a:r>
              <a:rPr lang="ru-RU" sz="2000" b="1" dirty="0" err="1"/>
              <a:t>діяльності</a:t>
            </a:r>
            <a:r>
              <a:rPr lang="ru-RU" sz="2000" b="1" dirty="0"/>
              <a:t>, де </a:t>
            </a:r>
            <a:r>
              <a:rPr lang="ru-RU" sz="2000" b="1" dirty="0" err="1"/>
              <a:t>творчий</a:t>
            </a:r>
            <a:r>
              <a:rPr lang="ru-RU" sz="2000" b="1" dirty="0"/>
              <a:t> </a:t>
            </a:r>
            <a:r>
              <a:rPr lang="ru-RU" sz="2000" b="1" dirty="0" err="1"/>
              <a:t>процес</a:t>
            </a:r>
            <a:r>
              <a:rPr lang="ru-RU" sz="2000" b="1" dirty="0"/>
              <a:t> </a:t>
            </a:r>
            <a:r>
              <a:rPr lang="ru-RU" sz="2000" b="1" dirty="0" err="1"/>
              <a:t>знаходження</a:t>
            </a:r>
            <a:r>
              <a:rPr lang="ru-RU" sz="2000" b="1" dirty="0"/>
              <a:t> нового </a:t>
            </a:r>
            <a:r>
              <a:rPr lang="ru-RU" sz="2000" b="1" dirty="0" err="1"/>
              <a:t>розв’язання</a:t>
            </a:r>
            <a:r>
              <a:rPr lang="ru-RU" sz="2000" b="1" dirty="0"/>
              <a:t> </a:t>
            </a:r>
            <a:r>
              <a:rPr lang="ru-RU" sz="2000" b="1" dirty="0" err="1"/>
              <a:t>технічного</a:t>
            </a:r>
            <a:r>
              <a:rPr lang="ru-RU" sz="2000" b="1" dirty="0"/>
              <a:t> </a:t>
            </a:r>
            <a:r>
              <a:rPr lang="ru-RU" sz="2000" b="1" dirty="0" err="1"/>
              <a:t>завдання</a:t>
            </a:r>
            <a:r>
              <a:rPr lang="ru-RU" sz="2000" b="1" dirty="0"/>
              <a:t>, </a:t>
            </a:r>
            <a:r>
              <a:rPr lang="ru-RU" sz="2000" b="1" dirty="0" err="1"/>
              <a:t>націленого</a:t>
            </a:r>
            <a:r>
              <a:rPr lang="ru-RU" sz="2000" b="1" dirty="0"/>
              <a:t> на </a:t>
            </a:r>
            <a:r>
              <a:rPr lang="ru-RU" sz="2000" b="1" dirty="0" err="1"/>
              <a:t>досягнення</a:t>
            </a:r>
            <a:r>
              <a:rPr lang="ru-RU" sz="2000" b="1" dirty="0"/>
              <a:t> </a:t>
            </a:r>
            <a:r>
              <a:rPr lang="ru-RU" sz="2000" b="1" dirty="0" err="1"/>
              <a:t>істотного</a:t>
            </a:r>
            <a:r>
              <a:rPr lang="ru-RU" sz="2000" b="1" dirty="0"/>
              <a:t> </a:t>
            </a:r>
            <a:r>
              <a:rPr lang="ru-RU" sz="2000" b="1" dirty="0" err="1"/>
              <a:t>ефекту</a:t>
            </a:r>
            <a:r>
              <a:rPr lang="ru-RU" sz="2000" b="1" dirty="0"/>
              <a:t>, </a:t>
            </a:r>
            <a:r>
              <a:rPr lang="ru-RU" sz="2000" b="1" dirty="0" err="1"/>
              <a:t>втілюється</a:t>
            </a:r>
            <a:r>
              <a:rPr lang="ru-RU" sz="2000" b="1" dirty="0"/>
              <a:t> у </a:t>
            </a:r>
            <a:r>
              <a:rPr lang="ru-RU" sz="2000" b="1" dirty="0" err="1"/>
              <a:t>винаході</a:t>
            </a:r>
            <a:r>
              <a:rPr lang="ru-RU" sz="2000" b="1" dirty="0"/>
              <a:t>.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28675" name="Picture 3" descr="http://20th.su/wp-content/uploads/2011/03/samodel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86058"/>
            <a:ext cx="4675278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7" name="Picture 5" descr="http://cs1212.vk.me/g1050790/a_d36f9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786058"/>
            <a:ext cx="3429024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7200" i="1" dirty="0" smtClean="0"/>
              <a:t>            Кінець</a:t>
            </a:r>
            <a:endParaRPr lang="ru-RU" sz="72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318" y="-214338"/>
            <a:ext cx="7772400" cy="1362456"/>
          </a:xfrm>
        </p:spPr>
        <p:txBody>
          <a:bodyPr/>
          <a:lstStyle/>
          <a:p>
            <a:r>
              <a:rPr lang="ru-RU" sz="4000" dirty="0" smtClean="0"/>
              <a:t>Методи творчого мислення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857356" y="1048392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/>
              <a:t> </a:t>
            </a:r>
            <a:r>
              <a:rPr lang="ru-RU" sz="2800" b="1" u="sng" dirty="0"/>
              <a:t>Метод </a:t>
            </a:r>
            <a:r>
              <a:rPr lang="ru-RU" sz="2800" b="1" u="sng" dirty="0" err="1"/>
              <a:t>мозкової</a:t>
            </a:r>
            <a:r>
              <a:rPr lang="ru-RU" sz="2800" b="1" u="sng" dirty="0"/>
              <a:t> атаки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533489"/>
            <a:ext cx="47149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  <a:r>
              <a:rPr lang="ru-RU" sz="2000" b="1" dirty="0" err="1"/>
              <a:t>Мозковий</a:t>
            </a:r>
            <a:r>
              <a:rPr lang="ru-RU" sz="2000" b="1" dirty="0"/>
              <a:t> штурм — </a:t>
            </a:r>
            <a:r>
              <a:rPr lang="ru-RU" sz="2000" b="1" dirty="0" err="1"/>
              <a:t>груповий</a:t>
            </a:r>
            <a:r>
              <a:rPr lang="ru-RU" sz="2000" b="1" dirty="0"/>
              <a:t> метод </a:t>
            </a:r>
            <a:r>
              <a:rPr lang="ru-RU" sz="2000" b="1" dirty="0" err="1"/>
              <a:t>творчої</a:t>
            </a:r>
            <a:r>
              <a:rPr lang="ru-RU" sz="2000" b="1" dirty="0"/>
              <a:t> </a:t>
            </a:r>
            <a:r>
              <a:rPr lang="ru-RU" sz="2000" b="1" dirty="0" err="1"/>
              <a:t>діяльності</a:t>
            </a:r>
            <a:r>
              <a:rPr lang="ru-RU" sz="2000" b="1" dirty="0"/>
              <a:t> за </a:t>
            </a:r>
            <a:r>
              <a:rPr lang="ru-RU" sz="2000" b="1" dirty="0" err="1"/>
              <a:t>відсутності</a:t>
            </a:r>
            <a:r>
              <a:rPr lang="ru-RU" sz="2000" b="1" dirty="0"/>
              <a:t> </a:t>
            </a:r>
            <a:r>
              <a:rPr lang="ru-RU" sz="2000" b="1" dirty="0" err="1"/>
              <a:t>будь-яких</a:t>
            </a:r>
            <a:r>
              <a:rPr lang="ru-RU" sz="2000" b="1" dirty="0"/>
              <a:t> </a:t>
            </a:r>
            <a:r>
              <a:rPr lang="ru-RU" sz="2000" b="1" dirty="0" err="1"/>
              <a:t>критеріїв</a:t>
            </a:r>
            <a:r>
              <a:rPr lang="ru-RU" sz="2000" b="1" dirty="0"/>
              <a:t> </a:t>
            </a:r>
            <a:r>
              <a:rPr lang="ru-RU" sz="2000" b="1" dirty="0" err="1"/>
              <a:t>оцінювання</a:t>
            </a:r>
            <a:r>
              <a:rPr lang="ru-RU" sz="2000" b="1" dirty="0"/>
              <a:t> </a:t>
            </a:r>
            <a:r>
              <a:rPr lang="ru-RU" sz="2000" b="1" dirty="0" err="1"/>
              <a:t>й</a:t>
            </a:r>
            <a:r>
              <a:rPr lang="ru-RU" sz="2000" b="1" dirty="0"/>
              <a:t> </a:t>
            </a:r>
            <a:r>
              <a:rPr lang="ru-RU" sz="2000" b="1" dirty="0" err="1"/>
              <a:t>напрямків</a:t>
            </a:r>
            <a:r>
              <a:rPr lang="ru-RU" sz="2000" b="1" dirty="0"/>
              <a:t> </a:t>
            </a:r>
            <a:r>
              <a:rPr lang="ru-RU" sz="2000" b="1" dirty="0" err="1"/>
              <a:t>пошуку</a:t>
            </a:r>
            <a:r>
              <a:rPr lang="ru-RU" sz="2000" b="1" dirty="0"/>
              <a:t> </a:t>
            </a:r>
            <a:r>
              <a:rPr lang="ru-RU" sz="2000" b="1" dirty="0" err="1"/>
              <a:t>ідей</a:t>
            </a:r>
            <a:r>
              <a:rPr lang="ru-RU" sz="2000" b="1" dirty="0"/>
              <a:t>. Метод </a:t>
            </a:r>
            <a:r>
              <a:rPr lang="ru-RU" sz="2000" b="1" dirty="0" err="1"/>
              <a:t>є</a:t>
            </a:r>
            <a:r>
              <a:rPr lang="ru-RU" sz="2000" b="1" dirty="0"/>
              <a:t> практично </a:t>
            </a:r>
            <a:r>
              <a:rPr lang="ru-RU" sz="2000" b="1" dirty="0" err="1"/>
              <a:t>універсальним</a:t>
            </a:r>
            <a:r>
              <a:rPr lang="ru-RU" sz="2000" b="1" dirty="0"/>
              <a:t>, тому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дозволяє</a:t>
            </a:r>
            <a:r>
              <a:rPr lang="ru-RU" sz="2000" b="1" dirty="0"/>
              <a:t> </a:t>
            </a:r>
            <a:r>
              <a:rPr lang="ru-RU" sz="2000" b="1" dirty="0" err="1"/>
              <a:t>розглядати</a:t>
            </a:r>
            <a:r>
              <a:rPr lang="ru-RU" sz="2000" b="1" dirty="0"/>
              <a:t> </a:t>
            </a:r>
            <a:r>
              <a:rPr lang="ru-RU" sz="2000" b="1" dirty="0" err="1"/>
              <a:t>майже</a:t>
            </a:r>
            <a:r>
              <a:rPr lang="ru-RU" sz="2000" b="1" dirty="0"/>
              <a:t> </a:t>
            </a:r>
            <a:r>
              <a:rPr lang="ru-RU" sz="2000" b="1" dirty="0" err="1"/>
              <a:t>будь-яку</a:t>
            </a:r>
            <a:r>
              <a:rPr lang="ru-RU" sz="2000" b="1" dirty="0"/>
              <a:t> проблему у </a:t>
            </a:r>
            <a:r>
              <a:rPr lang="ru-RU" sz="2000" b="1" dirty="0" err="1"/>
              <a:t>сфері</a:t>
            </a:r>
            <a:r>
              <a:rPr lang="ru-RU" sz="2000" b="1" dirty="0"/>
              <a:t> </a:t>
            </a:r>
            <a:r>
              <a:rPr lang="ru-RU" sz="2000" b="1" dirty="0" err="1"/>
              <a:t>людської</a:t>
            </a:r>
            <a:r>
              <a:rPr lang="ru-RU" sz="2000" b="1" dirty="0"/>
              <a:t> </a:t>
            </a:r>
            <a:r>
              <a:rPr lang="ru-RU" sz="2000" b="1" dirty="0" err="1"/>
              <a:t>діяльності</a:t>
            </a:r>
            <a:r>
              <a:rPr lang="ru-RU" sz="2000" b="1" dirty="0"/>
              <a:t>.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можуть</a:t>
            </a:r>
            <a:r>
              <a:rPr lang="ru-RU" sz="2000" b="1" dirty="0"/>
              <a:t> бути </a:t>
            </a:r>
            <a:r>
              <a:rPr lang="ru-RU" sz="2000" b="1" dirty="0" err="1"/>
              <a:t>завдання</a:t>
            </a:r>
            <a:r>
              <a:rPr lang="ru-RU" sz="2000" b="1" dirty="0"/>
              <a:t> </a:t>
            </a:r>
            <a:r>
              <a:rPr lang="ru-RU" sz="2000" b="1" dirty="0" err="1"/>
              <a:t>з</a:t>
            </a:r>
            <a:r>
              <a:rPr lang="ru-RU" sz="2000" b="1" dirty="0"/>
              <a:t> </a:t>
            </a:r>
            <a:r>
              <a:rPr lang="ru-RU" sz="2000" b="1" dirty="0" err="1"/>
              <a:t>галузі</a:t>
            </a:r>
            <a:r>
              <a:rPr lang="ru-RU" sz="2000" b="1" dirty="0"/>
              <a:t> </a:t>
            </a:r>
            <a:r>
              <a:rPr lang="ru-RU" sz="2000" b="1" dirty="0" err="1"/>
              <a:t>організації</a:t>
            </a:r>
            <a:r>
              <a:rPr lang="ru-RU" sz="2000" b="1" dirty="0"/>
              <a:t> </a:t>
            </a:r>
            <a:r>
              <a:rPr lang="ru-RU" sz="2000" b="1" dirty="0" err="1"/>
              <a:t>виробництва</a:t>
            </a:r>
            <a:r>
              <a:rPr lang="ru-RU" sz="2000" b="1" dirty="0"/>
              <a:t>, </a:t>
            </a:r>
            <a:r>
              <a:rPr lang="ru-RU" sz="2000" b="1" dirty="0" err="1"/>
              <a:t>сфери</a:t>
            </a:r>
            <a:r>
              <a:rPr lang="ru-RU" sz="2000" b="1" dirty="0"/>
              <a:t> </a:t>
            </a:r>
            <a:r>
              <a:rPr lang="ru-RU" sz="2000" b="1" dirty="0" err="1"/>
              <a:t>обслуговування</a:t>
            </a:r>
            <a:r>
              <a:rPr lang="ru-RU" sz="2000" b="1" dirty="0"/>
              <a:t>, </a:t>
            </a:r>
            <a:r>
              <a:rPr lang="ru-RU" sz="2000" b="1" dirty="0" err="1"/>
              <a:t>бізнесу</a:t>
            </a:r>
            <a:r>
              <a:rPr lang="ru-RU" sz="2000" b="1" dirty="0"/>
              <a:t>, </a:t>
            </a:r>
            <a:r>
              <a:rPr lang="ru-RU" sz="2000" b="1" dirty="0" err="1"/>
              <a:t>економіки</a:t>
            </a:r>
            <a:r>
              <a:rPr lang="ru-RU" sz="2000" b="1" dirty="0"/>
              <a:t>, </a:t>
            </a:r>
            <a:r>
              <a:rPr lang="ru-RU" sz="2000" b="1" dirty="0" err="1"/>
              <a:t>соціології</a:t>
            </a:r>
            <a:r>
              <a:rPr lang="ru-RU" sz="2000" b="1" dirty="0"/>
              <a:t>, </a:t>
            </a:r>
            <a:r>
              <a:rPr lang="ru-RU" sz="2000" b="1" dirty="0" err="1"/>
              <a:t>карного</a:t>
            </a:r>
            <a:r>
              <a:rPr lang="ru-RU" sz="2000" b="1" dirty="0"/>
              <a:t> </a:t>
            </a:r>
            <a:r>
              <a:rPr lang="ru-RU" sz="2000" b="1" dirty="0" err="1"/>
              <a:t>розшуку</a:t>
            </a:r>
            <a:r>
              <a:rPr lang="ru-RU" sz="2000" b="1" dirty="0"/>
              <a:t>, </a:t>
            </a:r>
            <a:r>
              <a:rPr lang="ru-RU" sz="2000" b="1" dirty="0" err="1"/>
              <a:t>військових</a:t>
            </a:r>
            <a:r>
              <a:rPr lang="ru-RU" sz="2000" b="1" dirty="0"/>
              <a:t> </a:t>
            </a:r>
            <a:r>
              <a:rPr lang="ru-RU" sz="2000" b="1" dirty="0" err="1"/>
              <a:t>операцій</a:t>
            </a:r>
            <a:r>
              <a:rPr lang="ru-RU" sz="2000" b="1" dirty="0"/>
              <a:t> </a:t>
            </a:r>
            <a:r>
              <a:rPr lang="ru-RU" sz="2000" b="1" dirty="0" err="1"/>
              <a:t>тощо</a:t>
            </a:r>
            <a:r>
              <a:rPr lang="ru-RU" sz="2000" b="1" dirty="0"/>
              <a:t>. Головна </a:t>
            </a:r>
            <a:r>
              <a:rPr lang="ru-RU" sz="2000" b="1" dirty="0" err="1"/>
              <a:t>умова</a:t>
            </a:r>
            <a:r>
              <a:rPr lang="ru-RU" sz="2000" b="1" dirty="0"/>
              <a:t>: </a:t>
            </a:r>
            <a:r>
              <a:rPr lang="ru-RU" sz="2000" b="1" dirty="0" err="1"/>
              <a:t>завдання</a:t>
            </a:r>
            <a:r>
              <a:rPr lang="ru-RU" sz="2000" b="1" dirty="0"/>
              <a:t> </a:t>
            </a:r>
            <a:r>
              <a:rPr lang="ru-RU" sz="2000" b="1" dirty="0" err="1"/>
              <a:t>мають</a:t>
            </a:r>
            <a:r>
              <a:rPr lang="ru-RU" sz="2000" b="1" dirty="0"/>
              <a:t> бути просто </a:t>
            </a:r>
            <a:r>
              <a:rPr lang="ru-RU" sz="2000" b="1" dirty="0" err="1"/>
              <a:t>й</a:t>
            </a:r>
            <a:r>
              <a:rPr lang="ru-RU" sz="2000" b="1" dirty="0"/>
              <a:t> </a:t>
            </a:r>
            <a:r>
              <a:rPr lang="ru-RU" sz="2000" b="1" dirty="0" err="1"/>
              <a:t>зрозуміло</a:t>
            </a:r>
            <a:r>
              <a:rPr lang="ru-RU" sz="2000" b="1" dirty="0"/>
              <a:t> </a:t>
            </a:r>
            <a:r>
              <a:rPr lang="ru-RU" sz="2000" b="1" dirty="0" err="1"/>
              <a:t>сформульовані</a:t>
            </a:r>
            <a:r>
              <a:rPr lang="ru-RU" sz="2000" b="1" dirty="0"/>
              <a:t>.</a:t>
            </a:r>
          </a:p>
        </p:txBody>
      </p:sp>
      <p:pic>
        <p:nvPicPr>
          <p:cNvPr id="9220" name="Picture 4" descr="http://i042.radikal.ru/1104/1f/8f5375007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71612"/>
            <a:ext cx="4071966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6" descr="http://predprinimatel.co.ua/wp-content/woo_custom/372-id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4071966" cy="514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962553"/>
            <a:ext cx="5429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 Метод </a:t>
            </a:r>
            <a:r>
              <a:rPr lang="ru-RU" sz="2000" b="1" dirty="0" err="1"/>
              <a:t>мозкового</a:t>
            </a:r>
            <a:r>
              <a:rPr lang="ru-RU" sz="2000" b="1" dirty="0"/>
              <a:t> штурму (</a:t>
            </a:r>
            <a:r>
              <a:rPr lang="en-US" sz="2000" b="1" dirty="0"/>
              <a:t>brainstorm) </a:t>
            </a:r>
            <a:r>
              <a:rPr lang="ru-RU" sz="2000" b="1" dirty="0"/>
              <a:t>створив у 30-ті </a:t>
            </a:r>
            <a:r>
              <a:rPr lang="ru-RU" sz="2000" b="1" dirty="0" err="1"/>
              <a:t>рр</a:t>
            </a:r>
            <a:r>
              <a:rPr lang="ru-RU" sz="2000" b="1" dirty="0"/>
              <a:t>. </a:t>
            </a:r>
            <a:r>
              <a:rPr lang="en-US" sz="2000" b="1" dirty="0"/>
              <a:t>XX </a:t>
            </a:r>
            <a:r>
              <a:rPr lang="ru-RU" sz="2000" b="1" dirty="0"/>
              <a:t>ст. Алекс Осборн. </a:t>
            </a:r>
            <a:r>
              <a:rPr lang="ru-RU" sz="2000" b="1" dirty="0" smtClean="0"/>
              <a:t>   У </a:t>
            </a:r>
            <a:r>
              <a:rPr lang="ru-RU" sz="2000" b="1" dirty="0"/>
              <a:t>наш час </a:t>
            </a:r>
            <a:r>
              <a:rPr lang="ru-RU" sz="2000" b="1" dirty="0" err="1" smtClean="0"/>
              <a:t>існує</a:t>
            </a:r>
            <a:r>
              <a:rPr lang="ru-RU" sz="2000" b="1" dirty="0" smtClean="0"/>
              <a:t> </a:t>
            </a:r>
            <a:r>
              <a:rPr lang="ru-RU" sz="2000" b="1" dirty="0" err="1"/>
              <a:t>понад</a:t>
            </a:r>
            <a:r>
              <a:rPr lang="ru-RU" sz="2000" b="1" dirty="0"/>
              <a:t> 50 </a:t>
            </a:r>
            <a:r>
              <a:rPr lang="ru-RU" sz="2000" b="1" dirty="0" err="1"/>
              <a:t>модифікацій</a:t>
            </a:r>
            <a:r>
              <a:rPr lang="ru-RU" sz="2000" b="1" dirty="0"/>
              <a:t> </a:t>
            </a:r>
            <a:r>
              <a:rPr lang="ru-RU" sz="2000" b="1" dirty="0" err="1"/>
              <a:t>цього</a:t>
            </a:r>
            <a:r>
              <a:rPr lang="ru-RU" sz="2000" b="1" dirty="0"/>
              <a:t> методу.</a:t>
            </a:r>
          </a:p>
        </p:txBody>
      </p:sp>
      <p:pic>
        <p:nvPicPr>
          <p:cNvPr id="8194" name="Picture 2" descr="http://didaktor.ru/wp-content/uploads/2012/02/osborn-209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071546"/>
            <a:ext cx="3264478" cy="5257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http://clutch.kz/wp-content/uploads/2013/02/brainstorming-in-the-pa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65394"/>
            <a:ext cx="4857784" cy="3992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4442" y="642918"/>
            <a:ext cx="7772400" cy="1509712"/>
          </a:xfrm>
        </p:spPr>
        <p:txBody>
          <a:bodyPr/>
          <a:lstStyle/>
          <a:p>
            <a:r>
              <a:rPr lang="ru-RU" b="1" u="sng" dirty="0" smtClean="0"/>
              <a:t> </a:t>
            </a:r>
            <a:r>
              <a:rPr lang="ru-RU" sz="2800" b="1" u="sng" dirty="0" smtClean="0"/>
              <a:t>Метод </a:t>
            </a:r>
            <a:r>
              <a:rPr lang="ru-RU" sz="2800" b="1" u="sng" dirty="0" err="1" smtClean="0"/>
              <a:t>синектики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8586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/>
              <a:t>Синектика</a:t>
            </a:r>
            <a:r>
              <a:rPr lang="ru-RU" sz="2000" b="1" dirty="0" smtClean="0"/>
              <a:t> </a:t>
            </a:r>
            <a:r>
              <a:rPr lang="ru-RU" sz="2000" b="1" dirty="0"/>
              <a:t>(</a:t>
            </a:r>
            <a:r>
              <a:rPr lang="ru-RU" sz="2000" b="1" dirty="0" err="1"/>
              <a:t>із</a:t>
            </a:r>
            <a:r>
              <a:rPr lang="ru-RU" sz="2000" b="1" dirty="0"/>
              <a:t> гр. — «</a:t>
            </a:r>
            <a:r>
              <a:rPr lang="ru-RU" sz="2000" b="1" dirty="0" err="1"/>
              <a:t>сполучення</a:t>
            </a:r>
            <a:r>
              <a:rPr lang="ru-RU" sz="2000" b="1" dirty="0"/>
              <a:t> </a:t>
            </a:r>
            <a:r>
              <a:rPr lang="ru-RU" sz="2000" b="1" dirty="0" err="1"/>
              <a:t>різнорідних</a:t>
            </a:r>
            <a:r>
              <a:rPr lang="ru-RU" sz="2000" b="1" dirty="0"/>
              <a:t> </a:t>
            </a:r>
            <a:r>
              <a:rPr lang="ru-RU" sz="2000" b="1" dirty="0" err="1"/>
              <a:t>елементів</a:t>
            </a:r>
            <a:r>
              <a:rPr lang="ru-RU" sz="2000" b="1" dirty="0"/>
              <a:t>») — вид </a:t>
            </a:r>
            <a:r>
              <a:rPr lang="ru-RU" sz="2000" b="1" dirty="0" err="1"/>
              <a:t>мозкового</a:t>
            </a:r>
            <a:r>
              <a:rPr lang="ru-RU" sz="2000" b="1" dirty="0"/>
              <a:t> штурму при </a:t>
            </a:r>
            <a:r>
              <a:rPr lang="ru-RU" sz="2000" b="1" dirty="0" err="1"/>
              <a:t>допущенні</a:t>
            </a:r>
            <a:r>
              <a:rPr lang="ru-RU" sz="2000" b="1" dirty="0"/>
              <a:t> </a:t>
            </a:r>
            <a:r>
              <a:rPr lang="ru-RU" sz="2000" b="1" dirty="0" err="1"/>
              <a:t>обговорення</a:t>
            </a:r>
            <a:r>
              <a:rPr lang="ru-RU" sz="2000" b="1" dirty="0"/>
              <a:t> </a:t>
            </a:r>
            <a:r>
              <a:rPr lang="ru-RU" sz="2000" b="1" dirty="0" err="1"/>
              <a:t>й</a:t>
            </a:r>
            <a:r>
              <a:rPr lang="ru-RU" sz="2000" b="1" dirty="0"/>
              <a:t> </a:t>
            </a:r>
            <a:r>
              <a:rPr lang="ru-RU" sz="2000" b="1" dirty="0" err="1"/>
              <a:t>відсівання</a:t>
            </a:r>
            <a:r>
              <a:rPr lang="ru-RU" sz="2000" b="1" dirty="0"/>
              <a:t> </a:t>
            </a:r>
            <a:r>
              <a:rPr lang="ru-RU" sz="2000" b="1" dirty="0" err="1"/>
              <a:t>ідей</a:t>
            </a:r>
            <a:r>
              <a:rPr lang="ru-RU" sz="2000" b="1" dirty="0"/>
              <a:t> на </a:t>
            </a:r>
            <a:r>
              <a:rPr lang="ru-RU" sz="2000" b="1" dirty="0" err="1"/>
              <a:t>стадії</a:t>
            </a:r>
            <a:r>
              <a:rPr lang="ru-RU" sz="2000" b="1" dirty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 </a:t>
            </a:r>
            <a:r>
              <a:rPr lang="ru-RU" sz="2000" b="1" dirty="0" err="1"/>
              <a:t>висування</a:t>
            </a:r>
            <a:r>
              <a:rPr lang="ru-RU" sz="2000" b="1" dirty="0"/>
              <a:t> </a:t>
            </a:r>
            <a:r>
              <a:rPr lang="ru-RU" sz="2000" b="1" dirty="0" err="1"/>
              <a:t>й</a:t>
            </a:r>
            <a:r>
              <a:rPr lang="ru-RU" sz="2000" b="1" dirty="0"/>
              <a:t> </a:t>
            </a:r>
            <a:r>
              <a:rPr lang="ru-RU" sz="2000" b="1" dirty="0" err="1"/>
              <a:t>визначення</a:t>
            </a:r>
            <a:r>
              <a:rPr lang="ru-RU" sz="2000" b="1" dirty="0"/>
              <a:t> </a:t>
            </a:r>
            <a:r>
              <a:rPr lang="ru-RU" sz="2000" b="1" dirty="0" err="1"/>
              <a:t>прийомів</a:t>
            </a:r>
            <a:r>
              <a:rPr lang="ru-RU" sz="2000" b="1" dirty="0"/>
              <a:t> </a:t>
            </a:r>
            <a:r>
              <a:rPr lang="ru-RU" sz="2000" b="1" dirty="0" err="1"/>
              <a:t>генерування</a:t>
            </a:r>
            <a:r>
              <a:rPr lang="ru-RU" sz="2000" b="1" dirty="0"/>
              <a:t> </a:t>
            </a:r>
            <a:r>
              <a:rPr lang="ru-RU" dirty="0" err="1"/>
              <a:t>ідей</a:t>
            </a:r>
            <a:r>
              <a:rPr lang="ru-RU" dirty="0"/>
              <a:t>.</a:t>
            </a:r>
          </a:p>
        </p:txBody>
      </p:sp>
      <p:pic>
        <p:nvPicPr>
          <p:cNvPr id="7170" name="Picture 2" descr="http://rostbiznesa.com/wp-content/uploads/2013/04/mozgovoy_shtu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196826"/>
            <a:ext cx="4500594" cy="3375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http://korysne.ostriv.in.ua/images/publications/4/12949/1348502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3786214" cy="3180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http://s44.radikal.ru/i106/1104/74/041e279f9b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847229"/>
            <a:ext cx="3929090" cy="2224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628" y="928670"/>
            <a:ext cx="4000528" cy="5775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Синектика</a:t>
            </a:r>
            <a:r>
              <a:rPr lang="ru-RU" sz="2000" b="1" dirty="0" smtClean="0"/>
              <a:t> (</a:t>
            </a:r>
            <a:r>
              <a:rPr lang="en-US" sz="2000" b="1" dirty="0" err="1" smtClean="0"/>
              <a:t>Synectics</a:t>
            </a:r>
            <a:r>
              <a:rPr lang="en-US" sz="2000" b="1" dirty="0" smtClean="0"/>
              <a:t>) — </a:t>
            </a:r>
            <a:r>
              <a:rPr lang="ru-RU" sz="2000" b="1" dirty="0" smtClean="0"/>
              <a:t>методика </a:t>
            </a:r>
            <a:r>
              <a:rPr lang="ru-RU" sz="2000" b="1" dirty="0" err="1" smtClean="0"/>
              <a:t>психологічної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активізації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творчості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запропонована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Вільямом</a:t>
            </a:r>
            <a:r>
              <a:rPr lang="ru-RU" sz="2000" b="1" dirty="0" smtClean="0"/>
              <a:t> Дж. Гордоном у 50-ті </a:t>
            </a:r>
            <a:r>
              <a:rPr lang="ru-RU" sz="2000" b="1" dirty="0" err="1" smtClean="0"/>
              <a:t>рр</a:t>
            </a:r>
            <a:r>
              <a:rPr lang="ru-RU" sz="2000" b="1" dirty="0" smtClean="0"/>
              <a:t>. </a:t>
            </a:r>
            <a:r>
              <a:rPr lang="en-US" sz="2000" b="1" dirty="0" smtClean="0"/>
              <a:t>XX </a:t>
            </a:r>
            <a:r>
              <a:rPr lang="ru-RU" sz="2000" b="1" dirty="0" smtClean="0"/>
              <a:t>ст.. </a:t>
            </a:r>
          </a:p>
          <a:p>
            <a:r>
              <a:rPr lang="ru-RU" sz="2000" b="1" dirty="0" smtClean="0"/>
              <a:t>При </a:t>
            </a:r>
            <a:r>
              <a:rPr lang="ru-RU" sz="2000" b="1" dirty="0" err="1" smtClean="0"/>
              <a:t>організації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пошуку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рішень</a:t>
            </a:r>
            <a:r>
              <a:rPr lang="ru-RU" sz="2000" b="1" dirty="0" smtClean="0"/>
              <a:t> методом </a:t>
            </a:r>
            <a:r>
              <a:rPr lang="ru-RU" sz="2000" b="1" dirty="0" err="1" smtClean="0"/>
              <a:t>синектики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дотримують</a:t>
            </a:r>
            <a:r>
              <a:rPr lang="ru-RU" sz="2000" b="1" dirty="0" smtClean="0"/>
              <a:t> тих самих правил,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використанні</a:t>
            </a:r>
            <a:r>
              <a:rPr lang="ru-RU" sz="2000" b="1" dirty="0" smtClean="0"/>
              <a:t> методу </a:t>
            </a:r>
            <a:r>
              <a:rPr lang="ru-RU" sz="2000" b="1" dirty="0" err="1" smtClean="0"/>
              <a:t>мозкового</a:t>
            </a:r>
            <a:r>
              <a:rPr lang="ru-RU" sz="2000" b="1" dirty="0" smtClean="0"/>
              <a:t> штурму. При </a:t>
            </a:r>
            <a:r>
              <a:rPr lang="ru-RU" sz="2000" b="1" dirty="0" err="1" smtClean="0"/>
              <a:t>цьому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варто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враховувати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відмінність</a:t>
            </a:r>
            <a:r>
              <a:rPr lang="ru-RU" sz="2000" b="1" dirty="0" smtClean="0"/>
              <a:t> методу </a:t>
            </a:r>
            <a:r>
              <a:rPr lang="ru-RU" sz="2000" b="1" dirty="0" err="1" smtClean="0"/>
              <a:t>синектики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полягає</a:t>
            </a:r>
            <a:r>
              <a:rPr lang="ru-RU" sz="2000" b="1" dirty="0" smtClean="0"/>
              <a:t> в тому,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стадії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ідей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заохочуються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критика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відсівання</a:t>
            </a:r>
            <a:r>
              <a:rPr lang="ru-RU" sz="2000" b="1" dirty="0" smtClean="0"/>
              <a:t> тих </a:t>
            </a:r>
            <a:r>
              <a:rPr lang="ru-RU" sz="2000" b="1" dirty="0" err="1" smtClean="0"/>
              <a:t>ідей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відповідають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поставленому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завданню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122" name="Picture 2" descr="http://www.managementnews.ru/images/article/sinekt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152921"/>
            <a:ext cx="4643470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://ic.pics.livejournal.com/dmytrovoytko/23683685/51090/51090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54847"/>
            <a:ext cx="4572032" cy="2874219"/>
          </a:xfrm>
          <a:prstGeom prst="rect">
            <a:avLst/>
          </a:prstGeom>
          <a:noFill/>
        </p:spPr>
      </p:pic>
      <p:pic>
        <p:nvPicPr>
          <p:cNvPr id="5126" name="Picture 6" descr="http://dc14.arabsh.com/i/03251/gjw6qlvwlzp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00108"/>
            <a:ext cx="4680982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480" y="642918"/>
            <a:ext cx="5412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/>
              <a:t>Метод </a:t>
            </a:r>
            <a:r>
              <a:rPr lang="ru-RU" sz="2800" b="1" u="sng" dirty="0" err="1" smtClean="0"/>
              <a:t>контрольних</a:t>
            </a:r>
            <a:r>
              <a:rPr lang="ru-RU" sz="2800" b="1" u="sng" dirty="0" smtClean="0"/>
              <a:t> </a:t>
            </a:r>
            <a:r>
              <a:rPr lang="ru-RU" sz="2800" b="1" u="sng" dirty="0" err="1" smtClean="0"/>
              <a:t>запитань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214422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Суть методу </a:t>
            </a:r>
            <a:r>
              <a:rPr lang="ru-RU" sz="2000" dirty="0" err="1"/>
              <a:t>контрольних</a:t>
            </a:r>
            <a:r>
              <a:rPr lang="ru-RU" sz="2000" dirty="0"/>
              <a:t> </a:t>
            </a:r>
            <a:r>
              <a:rPr lang="ru-RU" sz="2000" dirty="0" err="1"/>
              <a:t>запитань</a:t>
            </a:r>
            <a:r>
              <a:rPr lang="ru-RU" sz="2000" dirty="0"/>
              <a:t> </a:t>
            </a:r>
            <a:r>
              <a:rPr lang="ru-RU" sz="2000" dirty="0" err="1"/>
              <a:t>полягає</a:t>
            </a:r>
            <a:r>
              <a:rPr lang="ru-RU" sz="2000" dirty="0"/>
              <a:t> у </a:t>
            </a:r>
            <a:r>
              <a:rPr lang="ru-RU" sz="2000" dirty="0" err="1"/>
              <a:t>використанні</a:t>
            </a:r>
            <a:r>
              <a:rPr lang="ru-RU" sz="2000" dirty="0"/>
              <a:t> при </a:t>
            </a:r>
            <a:r>
              <a:rPr lang="ru-RU" sz="2000" dirty="0" err="1"/>
              <a:t>пошуку</a:t>
            </a:r>
            <a:r>
              <a:rPr lang="ru-RU" sz="2000" dirty="0"/>
              <a:t> </a:t>
            </a:r>
            <a:r>
              <a:rPr lang="ru-RU" sz="2000" dirty="0" err="1"/>
              <a:t>розв’язань</a:t>
            </a:r>
            <a:r>
              <a:rPr lang="ru-RU" sz="2000" dirty="0"/>
              <a:t> </a:t>
            </a:r>
            <a:r>
              <a:rPr lang="ru-RU" sz="2000" dirty="0" err="1"/>
              <a:t>творчих</a:t>
            </a:r>
            <a:r>
              <a:rPr lang="ru-RU" sz="2000" dirty="0"/>
              <a:t> </a:t>
            </a:r>
            <a:r>
              <a:rPr lang="ru-RU" sz="2000" dirty="0" err="1"/>
              <a:t>завдань</a:t>
            </a:r>
            <a:r>
              <a:rPr lang="ru-RU" sz="2000" dirty="0"/>
              <a:t> списку </a:t>
            </a:r>
            <a:r>
              <a:rPr lang="ru-RU" sz="2000" dirty="0" err="1"/>
              <a:t>спеціально</a:t>
            </a:r>
            <a:r>
              <a:rPr lang="ru-RU" sz="2000" dirty="0"/>
              <a:t> </a:t>
            </a:r>
            <a:r>
              <a:rPr lang="ru-RU" sz="2000" dirty="0" err="1"/>
              <a:t>підготовлених</a:t>
            </a:r>
            <a:r>
              <a:rPr lang="ru-RU" sz="2000" dirty="0"/>
              <a:t> </a:t>
            </a:r>
            <a:r>
              <a:rPr lang="ru-RU" sz="2000" dirty="0" err="1"/>
              <a:t>запитань</a:t>
            </a:r>
            <a:r>
              <a:rPr lang="ru-RU" sz="2000" dirty="0"/>
              <a:t>. Цей метод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застосовувати</a:t>
            </a:r>
            <a:r>
              <a:rPr lang="ru-RU" sz="2000" dirty="0"/>
              <a:t> в </a:t>
            </a:r>
            <a:r>
              <a:rPr lang="ru-RU" sz="2000" dirty="0" err="1"/>
              <a:t>комбінації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методом </a:t>
            </a:r>
            <a:r>
              <a:rPr lang="ru-RU" sz="2000" dirty="0" err="1"/>
              <a:t>мозкового</a:t>
            </a:r>
            <a:r>
              <a:rPr lang="ru-RU" sz="2000" dirty="0"/>
              <a:t> штурму </a:t>
            </a:r>
            <a:r>
              <a:rPr lang="ru-RU" sz="2000" dirty="0" smtClean="0"/>
              <a:t>для </a:t>
            </a:r>
            <a:r>
              <a:rPr lang="ru-RU" sz="2000" dirty="0" err="1" smtClean="0"/>
              <a:t>генерування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ідей</a:t>
            </a:r>
            <a:r>
              <a:rPr lang="ru-RU" sz="2000" dirty="0" smtClean="0"/>
              <a:t>, </a:t>
            </a:r>
            <a:r>
              <a:rPr lang="ru-RU" sz="2000" dirty="0" err="1" smtClean="0"/>
              <a:t>формулювання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відповідей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4100" name="Picture 4" descr="https://encrypted-tbn1.gstatic.com/images?q=tbn:ANd9GcSTyml3H_Yhz3hWX6EwUeVIF64mSSL_UDJcZBJcTMAiU5mgJ88k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643446"/>
            <a:ext cx="4143404" cy="203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http://amvon.info/wp-content/uploads/2013/02/wopros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14620"/>
            <a:ext cx="4143404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http://assets.kingletas.com/wp-content/uploads/2013/04/Question-Peo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714620"/>
            <a:ext cx="3929090" cy="4013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918504"/>
            <a:ext cx="4643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 </a:t>
            </a:r>
            <a:r>
              <a:rPr lang="ru-RU" sz="2000" b="1" dirty="0" err="1" smtClean="0"/>
              <a:t>практиці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набули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поширення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універсальні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опитувальники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складені</a:t>
            </a:r>
            <a:r>
              <a:rPr lang="ru-RU" sz="2000" b="1" dirty="0" smtClean="0"/>
              <a:t> Л.Осборном, </a:t>
            </a:r>
            <a:r>
              <a:rPr lang="ru-RU" sz="2000" b="1" dirty="0" err="1" smtClean="0"/>
              <a:t>Д.Пірсоном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Д.Пойя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досить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багато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але</a:t>
            </a:r>
            <a:r>
              <a:rPr lang="ru-RU" sz="2000" b="1" dirty="0" smtClean="0"/>
              <a:t> по </a:t>
            </a:r>
            <a:r>
              <a:rPr lang="ru-RU" sz="2000" b="1" dirty="0" err="1" smtClean="0"/>
              <a:t>своїй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суті</a:t>
            </a:r>
            <a:r>
              <a:rPr lang="ru-RU" sz="2000" b="1" dirty="0" smtClean="0"/>
              <a:t> вони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своєрідними</a:t>
            </a:r>
            <a:r>
              <a:rPr lang="ru-RU" sz="2000" b="1" dirty="0" smtClean="0"/>
              <a:t> шпаргалками для </a:t>
            </a:r>
            <a:r>
              <a:rPr lang="ru-RU" sz="2000" b="1" dirty="0" err="1" smtClean="0"/>
              <a:t>винахідників</a:t>
            </a:r>
            <a:r>
              <a:rPr lang="ru-RU" sz="2000" b="1" dirty="0" smtClean="0"/>
              <a:t>. </a:t>
            </a:r>
            <a:endParaRPr lang="ru-RU" sz="2000" b="1" dirty="0"/>
          </a:p>
        </p:txBody>
      </p:sp>
      <p:pic>
        <p:nvPicPr>
          <p:cNvPr id="3074" name="Picture 2" descr="http://www.koob.ru/images/osborn_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000107"/>
            <a:ext cx="3718505" cy="5500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://www.math.ru/history/people/portrait/110.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928934"/>
            <a:ext cx="3429024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143240" y="6488668"/>
            <a:ext cx="1026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Д.Пойя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00958" y="6488668"/>
            <a:ext cx="1290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Л.Осборн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7252" y="704842"/>
            <a:ext cx="7772400" cy="1509712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Метод </a:t>
            </a:r>
            <a:r>
              <a:rPr lang="ru-RU" sz="2800" b="1" u="sng" dirty="0" err="1" smtClean="0"/>
              <a:t>фокальних</a:t>
            </a:r>
            <a:r>
              <a:rPr lang="ru-RU" sz="2800" b="1" u="sng" dirty="0" smtClean="0"/>
              <a:t> </a:t>
            </a:r>
            <a:r>
              <a:rPr lang="ru-RU" sz="2800" b="1" u="sng" dirty="0" err="1" smtClean="0"/>
              <a:t>об’єктів</a:t>
            </a:r>
            <a:r>
              <a:rPr lang="ru-RU" sz="2800" b="1" u="sng" dirty="0" smtClean="0"/>
              <a:t> (МФО), </a:t>
            </a:r>
            <a:r>
              <a:rPr lang="ru-RU" sz="2800" b="1" u="sng" dirty="0" err="1" smtClean="0"/>
              <a:t>або</a:t>
            </a:r>
            <a:r>
              <a:rPr lang="ru-RU" sz="2800" b="1" u="sng" dirty="0" smtClean="0"/>
              <a:t> метод </a:t>
            </a:r>
            <a:r>
              <a:rPr lang="ru-RU" sz="2800" b="1" u="sng" dirty="0" err="1" smtClean="0"/>
              <a:t>випадковостей</a:t>
            </a:r>
            <a:endParaRPr lang="ru-RU" sz="2800" dirty="0"/>
          </a:p>
        </p:txBody>
      </p:sp>
      <p:pic>
        <p:nvPicPr>
          <p:cNvPr id="2050" name="Picture 2" descr="http://blog-pro-photo.ru/images/kreative/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928802"/>
            <a:ext cx="4643429" cy="435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1785927"/>
            <a:ext cx="39290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Метод </a:t>
            </a:r>
            <a:r>
              <a:rPr lang="ru-RU" sz="2000" b="1" dirty="0" err="1"/>
              <a:t>фокальних</a:t>
            </a:r>
            <a:r>
              <a:rPr lang="ru-RU" sz="2000" b="1" dirty="0"/>
              <a:t> </a:t>
            </a:r>
            <a:r>
              <a:rPr lang="ru-RU" sz="2000" b="1" dirty="0" err="1"/>
              <a:t>об’єктів</a:t>
            </a:r>
            <a:r>
              <a:rPr lang="ru-RU" sz="2000" b="1" dirty="0"/>
              <a:t> (МФО) — </a:t>
            </a:r>
            <a:r>
              <a:rPr lang="ru-RU" sz="2000" b="1" dirty="0" err="1"/>
              <a:t>це</a:t>
            </a:r>
            <a:r>
              <a:rPr lang="ru-RU" sz="2000" b="1" dirty="0"/>
              <a:t> метод </a:t>
            </a:r>
            <a:r>
              <a:rPr lang="ru-RU" sz="2000" b="1" dirty="0" err="1"/>
              <a:t>пошуку</a:t>
            </a:r>
            <a:r>
              <a:rPr lang="ru-RU" sz="2000" b="1" dirty="0"/>
              <a:t> </a:t>
            </a:r>
            <a:r>
              <a:rPr lang="ru-RU" sz="2000" b="1" dirty="0" err="1"/>
              <a:t>нових</a:t>
            </a:r>
            <a:r>
              <a:rPr lang="ru-RU" sz="2000" b="1" dirty="0"/>
              <a:t> </a:t>
            </a:r>
            <a:r>
              <a:rPr lang="ru-RU" sz="2000" b="1" dirty="0" err="1"/>
              <a:t>ідей</a:t>
            </a:r>
            <a:r>
              <a:rPr lang="ru-RU" sz="2000" b="1" dirty="0"/>
              <a:t> шляхом </a:t>
            </a:r>
            <a:r>
              <a:rPr lang="ru-RU" sz="2000" b="1" dirty="0" err="1"/>
              <a:t>приєднання</a:t>
            </a:r>
            <a:r>
              <a:rPr lang="ru-RU" sz="2000" b="1" dirty="0"/>
              <a:t> до </a:t>
            </a:r>
            <a:r>
              <a:rPr lang="ru-RU" sz="2000" b="1" dirty="0" err="1"/>
              <a:t>вихідного</a:t>
            </a:r>
            <a:r>
              <a:rPr lang="ru-RU" sz="2000" b="1" dirty="0"/>
              <a:t> </a:t>
            </a:r>
            <a:r>
              <a:rPr lang="ru-RU" sz="2000" b="1" dirty="0" err="1"/>
              <a:t>об’єкта</a:t>
            </a:r>
            <a:r>
              <a:rPr lang="ru-RU" sz="2000" b="1" dirty="0"/>
              <a:t> </a:t>
            </a:r>
            <a:r>
              <a:rPr lang="ru-RU" sz="2000" b="1" dirty="0" err="1"/>
              <a:t>властивостей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ознак</a:t>
            </a:r>
            <a:r>
              <a:rPr lang="ru-RU" sz="2000" b="1" dirty="0"/>
              <a:t> </a:t>
            </a:r>
            <a:r>
              <a:rPr lang="ru-RU" sz="2000" b="1" dirty="0" err="1"/>
              <a:t>випадкових</a:t>
            </a:r>
            <a:r>
              <a:rPr lang="ru-RU" sz="2000" b="1" dirty="0"/>
              <a:t> </a:t>
            </a:r>
            <a:r>
              <a:rPr lang="ru-RU" sz="2000" b="1" dirty="0" err="1"/>
              <a:t>об’єктів</a:t>
            </a:r>
            <a:r>
              <a:rPr lang="ru-RU" sz="2000" b="1" dirty="0"/>
              <a:t>. </a:t>
            </a:r>
            <a:r>
              <a:rPr lang="ru-RU" sz="2000" b="1" dirty="0" err="1"/>
              <a:t>Застосовується</a:t>
            </a:r>
            <a:r>
              <a:rPr lang="ru-RU" sz="2000" b="1" dirty="0"/>
              <a:t> при </a:t>
            </a:r>
            <a:r>
              <a:rPr lang="ru-RU" sz="2000" b="1" dirty="0" err="1"/>
              <a:t>пошуку</a:t>
            </a:r>
            <a:r>
              <a:rPr lang="ru-RU" sz="2000" b="1" dirty="0"/>
              <a:t> </a:t>
            </a:r>
            <a:r>
              <a:rPr lang="ru-RU" sz="2000" b="1" dirty="0" err="1"/>
              <a:t>нових</a:t>
            </a:r>
            <a:r>
              <a:rPr lang="ru-RU" sz="2000" b="1" dirty="0"/>
              <a:t> </a:t>
            </a:r>
            <a:r>
              <a:rPr lang="ru-RU" sz="2000" b="1" dirty="0" err="1"/>
              <a:t>модифікацій</a:t>
            </a:r>
            <a:r>
              <a:rPr lang="ru-RU" sz="2000" b="1" dirty="0"/>
              <a:t> </a:t>
            </a:r>
            <a:r>
              <a:rPr lang="ru-RU" sz="2000" b="1" dirty="0" err="1"/>
              <a:t>відомих</a:t>
            </a:r>
            <a:r>
              <a:rPr lang="ru-RU" sz="2000" b="1" dirty="0"/>
              <a:t> </a:t>
            </a:r>
            <a:r>
              <a:rPr lang="ru-RU" sz="2000" b="1" dirty="0" err="1"/>
              <a:t>пристроїв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способів</a:t>
            </a:r>
            <a:r>
              <a:rPr lang="ru-RU" sz="2000" b="1" dirty="0"/>
              <a:t>, </a:t>
            </a:r>
            <a:r>
              <a:rPr lang="ru-RU" sz="2000" b="1" dirty="0" err="1"/>
              <a:t>розширенні</a:t>
            </a:r>
            <a:r>
              <a:rPr lang="ru-RU" sz="2000" b="1" dirty="0"/>
              <a:t> </a:t>
            </a:r>
            <a:r>
              <a:rPr lang="ru-RU" sz="2000" b="1" dirty="0" err="1"/>
              <a:t>асортиментів</a:t>
            </a:r>
            <a:r>
              <a:rPr lang="ru-RU" sz="2000" b="1" dirty="0"/>
              <a:t> </a:t>
            </a:r>
            <a:r>
              <a:rPr lang="ru-RU" sz="2000" b="1" dirty="0" err="1"/>
              <a:t>товарів</a:t>
            </a:r>
            <a:r>
              <a:rPr lang="ru-RU" sz="2000" b="1" dirty="0"/>
              <a:t>, </a:t>
            </a:r>
            <a:r>
              <a:rPr lang="ru-RU" sz="2000" b="1" dirty="0" err="1"/>
              <a:t>створенні</a:t>
            </a:r>
            <a:r>
              <a:rPr lang="ru-RU" sz="2000" b="1" dirty="0"/>
              <a:t> </a:t>
            </a:r>
            <a:r>
              <a:rPr lang="ru-RU" sz="2000" b="1" dirty="0" err="1"/>
              <a:t>реклами</a:t>
            </a:r>
            <a:r>
              <a:rPr lang="ru-RU" sz="2000" b="1" dirty="0"/>
              <a:t> </a:t>
            </a:r>
            <a:r>
              <a:rPr lang="ru-RU" sz="2000" b="1" dirty="0" err="1"/>
              <a:t>товарів</a:t>
            </a:r>
            <a:r>
              <a:rPr lang="ru-RU" sz="2000" b="1" dirty="0"/>
              <a:t>, сфер </a:t>
            </a:r>
            <a:r>
              <a:rPr lang="ru-RU" sz="2000" b="1" dirty="0" err="1"/>
              <a:t>застосування</a:t>
            </a:r>
            <a:r>
              <a:rPr lang="ru-RU" sz="2000" b="1" dirty="0"/>
              <a:t> </a:t>
            </a:r>
            <a:r>
              <a:rPr lang="ru-RU" sz="2000" b="1" dirty="0" err="1"/>
              <a:t>відомих</a:t>
            </a:r>
            <a:r>
              <a:rPr lang="ru-RU" sz="2000" b="1" dirty="0"/>
              <a:t> </a:t>
            </a:r>
            <a:r>
              <a:rPr lang="ru-RU" sz="2000" b="1" dirty="0" err="1"/>
              <a:t>речовин</a:t>
            </a:r>
            <a:r>
              <a:rPr lang="ru-RU" sz="2000" b="1" dirty="0"/>
              <a:t>, </a:t>
            </a:r>
            <a:r>
              <a:rPr lang="ru-RU" sz="2000" b="1" dirty="0" err="1"/>
              <a:t>відходів</a:t>
            </a:r>
            <a:r>
              <a:rPr lang="ru-RU" sz="2000" b="1" dirty="0"/>
              <a:t> </a:t>
            </a:r>
            <a:r>
              <a:rPr lang="ru-RU" sz="2000" b="1" dirty="0" err="1"/>
              <a:t>виробництва</a:t>
            </a:r>
            <a:r>
              <a:rPr lang="ru-RU" sz="2000" b="1" dirty="0"/>
              <a:t>, а </a:t>
            </a:r>
            <a:r>
              <a:rPr lang="ru-RU" sz="2000" b="1" dirty="0" err="1"/>
              <a:t>також</a:t>
            </a:r>
            <a:r>
              <a:rPr lang="ru-RU" sz="2000" b="1" dirty="0"/>
              <a:t> для </a:t>
            </a:r>
            <a:r>
              <a:rPr lang="ru-RU" sz="2000" b="1" dirty="0" err="1"/>
              <a:t>тренування</a:t>
            </a:r>
            <a:r>
              <a:rPr lang="ru-RU" sz="2000" b="1" dirty="0"/>
              <a:t> </a:t>
            </a:r>
            <a:r>
              <a:rPr lang="ru-RU" sz="2000" b="1" dirty="0" err="1"/>
              <a:t>уяви</a:t>
            </a:r>
            <a:r>
              <a:rPr lang="ru-RU" sz="2000" b="1" dirty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90" y="984010"/>
            <a:ext cx="38576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Метод </a:t>
            </a:r>
            <a:r>
              <a:rPr lang="ru-RU" sz="2000" b="1" dirty="0" err="1"/>
              <a:t>фокальних</a:t>
            </a:r>
            <a:r>
              <a:rPr lang="ru-RU" sz="2000" b="1" dirty="0"/>
              <a:t> </a:t>
            </a:r>
            <a:r>
              <a:rPr lang="ru-RU" sz="2000" b="1" dirty="0" err="1"/>
              <a:t>об’єктів</a:t>
            </a:r>
            <a:r>
              <a:rPr lang="ru-RU" sz="2000" b="1" dirty="0"/>
              <a:t> (МФО) створив у 1923 р. </a:t>
            </a:r>
            <a:r>
              <a:rPr lang="ru-RU" sz="2000" b="1" dirty="0" err="1"/>
              <a:t>Е.Кунце</a:t>
            </a:r>
            <a:r>
              <a:rPr lang="ru-RU" sz="2000" b="1" dirty="0"/>
              <a:t> — </a:t>
            </a:r>
            <a:r>
              <a:rPr lang="ru-RU" sz="2000" b="1" dirty="0" err="1"/>
              <a:t>професор</a:t>
            </a:r>
            <a:r>
              <a:rPr lang="ru-RU" sz="2000" b="1" dirty="0"/>
              <a:t> </a:t>
            </a:r>
            <a:r>
              <a:rPr lang="ru-RU" sz="2000" b="1" dirty="0" err="1"/>
              <a:t>Берлінського</a:t>
            </a:r>
            <a:r>
              <a:rPr lang="ru-RU" sz="2000" b="1" dirty="0"/>
              <a:t> </a:t>
            </a:r>
            <a:r>
              <a:rPr lang="ru-RU" sz="2000" b="1" dirty="0" err="1"/>
              <a:t>університету</a:t>
            </a:r>
            <a:r>
              <a:rPr lang="ru-RU" sz="2000" b="1" dirty="0"/>
              <a:t>, в 1950-х </a:t>
            </a:r>
            <a:r>
              <a:rPr lang="ru-RU" sz="2000" b="1" dirty="0" err="1"/>
              <a:t>рр</a:t>
            </a:r>
            <a:r>
              <a:rPr lang="ru-RU" sz="2000" b="1" dirty="0"/>
              <a:t>.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удосконалив</a:t>
            </a:r>
            <a:r>
              <a:rPr lang="ru-RU" sz="2000" b="1" dirty="0"/>
              <a:t> </a:t>
            </a:r>
            <a:r>
              <a:rPr lang="ru-RU" sz="2000" b="1" dirty="0" err="1"/>
              <a:t>Ч.Вайтинг</a:t>
            </a:r>
            <a:r>
              <a:rPr lang="ru-RU" sz="2000" b="1" dirty="0"/>
              <a:t> у США. Цей метод </a:t>
            </a:r>
            <a:r>
              <a:rPr lang="ru-RU" sz="2000" b="1" dirty="0" err="1"/>
              <a:t>відзначається</a:t>
            </a:r>
            <a:r>
              <a:rPr lang="ru-RU" sz="2000" b="1" dirty="0"/>
              <a:t> простотою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значними</a:t>
            </a:r>
            <a:r>
              <a:rPr lang="ru-RU" sz="2000" b="1" dirty="0"/>
              <a:t>, практично </a:t>
            </a:r>
            <a:r>
              <a:rPr lang="ru-RU" sz="2000" b="1" dirty="0" err="1"/>
              <a:t>необмеженими</a:t>
            </a:r>
            <a:r>
              <a:rPr lang="ru-RU" sz="2000" b="1" dirty="0"/>
              <a:t> </a:t>
            </a:r>
            <a:r>
              <a:rPr lang="ru-RU" sz="2000" b="1" dirty="0" err="1"/>
              <a:t>можливостями</a:t>
            </a:r>
            <a:r>
              <a:rPr lang="ru-RU" sz="2000" b="1" dirty="0"/>
              <a:t> </a:t>
            </a:r>
            <a:r>
              <a:rPr lang="ru-RU" sz="2000" b="1" dirty="0" err="1"/>
              <a:t>пошуку</a:t>
            </a:r>
            <a:r>
              <a:rPr lang="ru-RU" sz="2000" b="1" dirty="0"/>
              <a:t> </a:t>
            </a:r>
            <a:r>
              <a:rPr lang="ru-RU" sz="2000" b="1" dirty="0" err="1"/>
              <a:t>нових</a:t>
            </a:r>
            <a:r>
              <a:rPr lang="ru-RU" sz="2000" b="1" dirty="0"/>
              <a:t> </a:t>
            </a:r>
            <a:r>
              <a:rPr lang="ru-RU" sz="2000" b="1" dirty="0" err="1"/>
              <a:t>точок</a:t>
            </a:r>
            <a:r>
              <a:rPr lang="ru-RU" sz="2000" b="1" dirty="0"/>
              <a:t> </a:t>
            </a:r>
            <a:r>
              <a:rPr lang="ru-RU" sz="2000" b="1" dirty="0" err="1"/>
              <a:t>зору</a:t>
            </a:r>
            <a:r>
              <a:rPr lang="ru-RU" sz="2000" b="1" dirty="0"/>
              <a:t> </a:t>
            </a:r>
            <a:r>
              <a:rPr lang="ru-RU" sz="2000" b="1" dirty="0" err="1"/>
              <a:t>щодо</a:t>
            </a:r>
            <a:r>
              <a:rPr lang="ru-RU" sz="2000" b="1" dirty="0"/>
              <a:t> </a:t>
            </a:r>
            <a:r>
              <a:rPr lang="ru-RU" sz="2000" b="1" dirty="0" err="1"/>
              <a:t>вирішуваної</a:t>
            </a:r>
            <a:r>
              <a:rPr lang="ru-RU" sz="2000" b="1" dirty="0"/>
              <a:t> </a:t>
            </a:r>
            <a:r>
              <a:rPr lang="ru-RU" sz="2000" b="1" dirty="0" err="1"/>
              <a:t>проблеми</a:t>
            </a:r>
            <a:r>
              <a:rPr lang="ru-RU" sz="2000" b="1" dirty="0"/>
              <a:t>. У </a:t>
            </a:r>
            <a:r>
              <a:rPr lang="ru-RU" sz="2000" b="1" dirty="0" err="1"/>
              <a:t>методі</a:t>
            </a:r>
            <a:r>
              <a:rPr lang="ru-RU" sz="2000" b="1" dirty="0"/>
              <a:t> </a:t>
            </a:r>
            <a:r>
              <a:rPr lang="ru-RU" sz="2000" b="1" dirty="0" err="1"/>
              <a:t>використовуються</a:t>
            </a:r>
            <a:r>
              <a:rPr lang="ru-RU" sz="2000" b="1" dirty="0"/>
              <a:t> </a:t>
            </a:r>
            <a:r>
              <a:rPr lang="ru-RU" sz="2000" b="1" dirty="0" err="1"/>
              <a:t>асоціативний</a:t>
            </a:r>
            <a:r>
              <a:rPr lang="ru-RU" sz="2000" b="1" dirty="0"/>
              <a:t> </a:t>
            </a:r>
            <a:r>
              <a:rPr lang="ru-RU" sz="2000" b="1" dirty="0" err="1"/>
              <a:t>пошук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евристичні</a:t>
            </a:r>
            <a:r>
              <a:rPr lang="ru-RU" sz="2000" b="1" dirty="0"/>
              <a:t> </a:t>
            </a:r>
            <a:r>
              <a:rPr lang="ru-RU" sz="2000" b="1" dirty="0" err="1"/>
              <a:t>властивості</a:t>
            </a:r>
            <a:r>
              <a:rPr lang="ru-RU" sz="2000" b="1" dirty="0"/>
              <a:t> </a:t>
            </a:r>
            <a:r>
              <a:rPr lang="ru-RU" sz="2000" b="1" dirty="0" err="1"/>
              <a:t>випадковості</a:t>
            </a:r>
            <a:r>
              <a:rPr lang="ru-RU" sz="2000" b="1" dirty="0"/>
              <a:t>.</a:t>
            </a:r>
          </a:p>
        </p:txBody>
      </p:sp>
      <p:pic>
        <p:nvPicPr>
          <p:cNvPr id="1026" name="Picture 2" descr="http://do.gendocs.ru/pars_docs/tw_refs/188/187716/187716_html_295458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857232"/>
            <a:ext cx="4618836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</TotalTime>
  <Words>390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Методи творчого та критичного мислення в проектній технології </vt:lpstr>
      <vt:lpstr>Методи творчого мислення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         Кінець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TOSHIBA</cp:lastModifiedBy>
  <cp:revision>15</cp:revision>
  <dcterms:created xsi:type="dcterms:W3CDTF">2013-09-11T18:14:13Z</dcterms:created>
  <dcterms:modified xsi:type="dcterms:W3CDTF">2013-09-11T20:42:49Z</dcterms:modified>
</cp:coreProperties>
</file>