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56" autoAdjust="0"/>
  </p:normalViewPr>
  <p:slideViewPr>
    <p:cSldViewPr>
      <p:cViewPr varScale="1">
        <p:scale>
          <a:sx n="85" d="100"/>
          <a:sy n="85" d="100"/>
        </p:scale>
        <p:origin x="-13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5%D0%B8" TargetMode="External"/><Relationship Id="rId13" Type="http://schemas.openxmlformats.org/officeDocument/2006/relationships/hyperlink" Target="http://uk.wikipedia.org/wiki/%D0%9F%D0%BE%D0%BB%D1%8F%D0%BA%D0%B8" TargetMode="External"/><Relationship Id="rId3" Type="http://schemas.openxmlformats.org/officeDocument/2006/relationships/hyperlink" Target="http://uk.wikipedia.org/wiki/%D0%A1%D0%BE%D0%BD%D1%86%D0%B5%D1%81%D1%82%D0%BE%D1%8F%D0%BD%D0%BD%D1%8F" TargetMode="External"/><Relationship Id="rId7" Type="http://schemas.openxmlformats.org/officeDocument/2006/relationships/hyperlink" Target="http://uk.wikipedia.org/wiki/%D0%86%D0%B2%D0%B0%D0%BD_%D0%A5%D1%80%D0%B5%D1%81%D1%82%D0%B8%D1%82%D0%B5%D0%BB%D1%8C" TargetMode="External"/><Relationship Id="rId12" Type="http://schemas.openxmlformats.org/officeDocument/2006/relationships/hyperlink" Target="http://uk.wikipedia.org/wiki/%D0%91%D0%BE%D0%BB%D0%B3%D0%B0%D1%80%D0%B8" TargetMode="External"/><Relationship Id="rId2" Type="http://schemas.openxmlformats.org/officeDocument/2006/relationships/hyperlink" Target="http://uk.wikipedia.org/wiki/%D0%A1%D0%B2%D1%8F%D1%82%D0%BE" TargetMode="External"/><Relationship Id="rId16" Type="http://schemas.openxmlformats.org/officeDocument/2006/relationships/hyperlink" Target="http://uk.wikipedia.org/wiki/%D0%A0%D0%BE%D1%81%D1%96%D1%8F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7_%D0%BB%D0%B8%D0%BF%D0%BD%D1%8F" TargetMode="External"/><Relationship Id="rId11" Type="http://schemas.openxmlformats.org/officeDocument/2006/relationships/hyperlink" Target="http://uk.wikipedia.org/wiki/%D0%A1%D0%B5%D1%80%D0%B1%D0%B8" TargetMode="External"/><Relationship Id="rId5" Type="http://schemas.openxmlformats.org/officeDocument/2006/relationships/hyperlink" Target="http://uk.wikipedia.org/wiki/%D0%93%D1%80%D0%B8%D0%B3%D0%BE%D1%80%D1%96%D0%B0%D0%BD%D1%81%D1%8C%D0%BA%D0%B8%D0%B9_%D0%BA%D0%B0%D0%BB%D0%B5%D0%BD%D0%B4%D0%B0%D1%80" TargetMode="External"/><Relationship Id="rId15" Type="http://schemas.openxmlformats.org/officeDocument/2006/relationships/hyperlink" Target="http://uk.wikipedia.org/wiki/%D0%91%D1%96%D0%BB%D0%BE%D1%80%D1%83%D1%81%D0%B8" TargetMode="External"/><Relationship Id="rId10" Type="http://schemas.openxmlformats.org/officeDocument/2006/relationships/hyperlink" Target="http://uk.wikipedia.org/wiki/%D0%90%D0%B2%D1%81%D1%82%D1%80%D1%96%D0%B9%D1%86%D1%96" TargetMode="External"/><Relationship Id="rId4" Type="http://schemas.openxmlformats.org/officeDocument/2006/relationships/hyperlink" Target="http://uk.wikipedia.org/wiki/UTC" TargetMode="External"/><Relationship Id="rId9" Type="http://schemas.openxmlformats.org/officeDocument/2006/relationships/hyperlink" Target="http://uk.wikipedia.org/wiki/%D0%9D%D1%96%D0%BC%D1%86%D1%96" TargetMode="External"/><Relationship Id="rId14" Type="http://schemas.openxmlformats.org/officeDocument/2006/relationships/hyperlink" Target="http://uk.wikipedia.org/wiki/%D0%90%D0%BD%D0%B3%D0%BB%D1%96%D0%B9%D1%86%D1%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83%D1%81%D0%B0%D0%BB%D1%8C%D0%BD%D0%B8%D0%B9_%D1%82%D0%B8%D0%B6%D0%B4%D0%B5%D0%BD%D1%8C" TargetMode="External"/><Relationship Id="rId2" Type="http://schemas.openxmlformats.org/officeDocument/2006/relationships/hyperlink" Target="http://uk.wikipedia.org/wiki/%D0%AF%D1%80%D0%B8%D0%BB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1%83%D0%BF%D1%96%D0%B4%D0%BE%D0%BD" TargetMode="External"/><Relationship Id="rId4" Type="http://schemas.openxmlformats.org/officeDocument/2006/relationships/hyperlink" Target="http://uk.wikipedia.org/wiki/%D0%9A%D0%B0%D0%BC%D0%B0%D0%B4%D0%B5%D0%B2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7%D0%BE%D1%80%D0%BD%D0%BE%D0%BA%D0%BB%D0%B5%D0%BD&amp;action=edit&amp;redlink=1" TargetMode="External"/><Relationship Id="rId3" Type="http://schemas.openxmlformats.org/officeDocument/2006/relationships/hyperlink" Target="http://uk.wikipedia.org/wiki/%D0%9C%D0%B0%D1%80%D0%B0" TargetMode="External"/><Relationship Id="rId7" Type="http://schemas.openxmlformats.org/officeDocument/2006/relationships/hyperlink" Target="http://uk.wikipedia.org/wiki/%D0%9F%D0%BE%D0%BB%D1%82%D0%B0%D0%B2%D1%89%D0%B8%D0%BD%D0%B0" TargetMode="External"/><Relationship Id="rId2" Type="http://schemas.openxmlformats.org/officeDocument/2006/relationships/hyperlink" Target="http://uk.wikipedia.org/wiki/%D0%9A%D1%83%D0%BF%D0%B0%D0%BB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E%D0%BB%D0%B8%D0%BD%D1%8C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uk.wikipedia.org/wiki/%D0%9F%D0%BE%D0%B4%D1%96%D0%BB%D0%BB%D1%8F" TargetMode="External"/><Relationship Id="rId10" Type="http://schemas.openxmlformats.org/officeDocument/2006/relationships/hyperlink" Target="http://uk.wikipedia.org/wiki/%D0%A1%D0%BE%D0%BB%D0%BE%D0%BC%D0%B0" TargetMode="External"/><Relationship Id="rId4" Type="http://schemas.openxmlformats.org/officeDocument/2006/relationships/hyperlink" Target="http://uk.wikipedia.org/wiki/%D0%A1%D0%BB%D0%BE%D0%B1%D0%BE%D0%B6%D0%B0%D0%BD%D1%89%D0%B8%D0%BD%D0%B0" TargetMode="External"/><Relationship Id="rId9" Type="http://schemas.openxmlformats.org/officeDocument/2006/relationships/hyperlink" Target="http://uk.wikipedia.org/wiki/%D0%92%D0%B8%D1%88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%D0%9C%D1%96%D1%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0%BA%D0%BE%D0%BB%D0%B0_%D0%93%D0%BE%D0%B3%D0%BE%D0%BB%D1%8C" TargetMode="External"/><Relationship Id="rId2" Type="http://schemas.openxmlformats.org/officeDocument/2006/relationships/hyperlink" Target="http://uk.wikipedia.org/wiki/%D0%92%D0%B5%D1%87%D1%96%D1%80_%D0%BD%D0%B0%D0%BF%D0%B5%D1%80%D0%B5%D0%B4%D0%BE%D0%B4%D0%BD%D1%96_%D0%86%D0%B2%D0%B0%D0%BD%D0%B0_%D0%9A%D1%83%D0%BF%D0%B0%D0%BB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857232"/>
            <a:ext cx="5214974" cy="1571636"/>
          </a:xfrm>
          <a:scene3d>
            <a:camera prst="orthographicFront"/>
            <a:lightRig rig="glow" dir="t">
              <a:rot lat="0" lon="0" rev="5400000"/>
            </a:lightRig>
          </a:scene3d>
          <a:sp3d prstMaterial="metal">
            <a:bevelT/>
            <a:bevelB prst="convex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uk-UA" sz="614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Івана Купала</a:t>
            </a:r>
            <a:endParaRPr lang="ru-RU" sz="614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 descr="ivana_kupala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496"/>
            <a:ext cx="5104590" cy="339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372476" cy="4817748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Купала,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Купайла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традиційне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українське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Свято"/>
              </a:rPr>
              <a:t>свято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яке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відзначали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вночі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перед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Івановим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днем (24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червня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за старим стилем). Зараз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прив'язують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Сонцестояння"/>
              </a:rPr>
              <a:t>сонцевороту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(21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червня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у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високосний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рік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20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червня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за часом</a:t>
            </a:r>
            <a:r>
              <a:rPr lang="en-US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4" tooltip="UTC"/>
              </a:rPr>
              <a:t>UTC</a:t>
            </a:r>
            <a:r>
              <a:rPr lang="en-US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зв'язку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введенням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5" tooltip="Григоріанський календар"/>
              </a:rPr>
              <a:t>григоріанського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5" tooltip="Григоріанський календар"/>
              </a:rPr>
              <a:t> календаря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у 01.03.1918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церковне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свято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Різдво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Предтечі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припадає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 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6" tooltip="7 липня"/>
              </a:rPr>
              <a:t>7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6" tooltip="7 липня"/>
              </a:rPr>
              <a:t>липня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Свято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отримало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свою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назву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імені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християнського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 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7" tooltip="Іван Хреститель"/>
              </a:rPr>
              <a:t>святого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7" tooltip="Іван Хреститель"/>
              </a:rPr>
              <a:t>Івана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Святкували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здавна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по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всій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україні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щоправда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певними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відмінностями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регіонах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За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радянського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панування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частина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притаманних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святу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регіональних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звичаїв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відмерла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Подібні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звичаї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існують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багатьох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особливо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індоєвропейських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: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8" tooltip="Чехи"/>
              </a:rPr>
              <a:t>чехів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9" tooltip="Німці"/>
              </a:rPr>
              <a:t>німців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0" tooltip="Австрійці"/>
              </a:rPr>
              <a:t>австрійців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1" tooltip="Серби"/>
              </a:rPr>
              <a:t>сербів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2" tooltip="Болгари"/>
              </a:rPr>
              <a:t>болгар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3" tooltip="Поляки"/>
              </a:rPr>
              <a:t>поляків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4" tooltip="Англійці"/>
              </a:rPr>
              <a:t>англійців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5" tooltip="Білоруси"/>
              </a:rPr>
              <a:t>білорусів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та 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6" tooltip="Росіяни"/>
              </a:rPr>
              <a:t>росіян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Найбільшого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розмаху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свято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набуло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Іспанії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де 19-24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червня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проводиться фестиваль «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Вогнища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Сан Хуана» та в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Бразилії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«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Феста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Юніна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» 13-29 </a:t>
            </a:r>
            <a:r>
              <a:rPr lang="ru-RU" sz="28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червня</a:t>
            </a:r>
            <a:r>
              <a:rPr lang="ru-RU" sz="28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2800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472386" cy="78581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824426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Назва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народно-християнське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походження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слов'янським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варіантом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імені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Іоанн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Хреститель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грец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l-GR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Ιωάννης ο Βαπτιστής),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оскільки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епітет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Іоанна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грец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l-GR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βαπτιστής — «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баптістіс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перекладається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як «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купатель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занурювач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».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назва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була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обумовлена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власне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слов'янськими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уявленнями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праславлавне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kǫpati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позначало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ритуальне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обмивання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очищення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яке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здійснювалося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відкритих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водоймах.Тому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одного боку,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дієслово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застосовано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для перекладу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епітета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хреститель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», 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іншого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боку,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назва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пізніше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переосмислено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народною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етимологією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ув'язано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ритуальними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купаннями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річках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час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цього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Деякі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науково-популярні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неоязичницькі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видання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пов'язують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язичницьким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божеством» Купала. Дана точка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зору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достовірних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підтверджень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оскільки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сумнівне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існування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слов'янському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язичництві самого цього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божества.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ділі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ж Купала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міг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з'явитися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народних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уявленнях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лише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як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фольклорна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персоніфікація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відбилася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наприклад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піснях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Натомість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деяких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регіонах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Русі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називали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свято — 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Ярило"/>
              </a:rPr>
              <a:t>Ярилин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день,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хоча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не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виключено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весняне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рівнодення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новий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пов'язане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Ярилом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останній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день 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Русальний тиждень"/>
              </a:rPr>
              <a:t>русального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Русальний тиждень"/>
              </a:rPr>
              <a:t>тижня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Ярило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божеством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весни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кохання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тому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відповідниками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4" tooltip="Камадева"/>
              </a:rPr>
              <a:t>Камадева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5" tooltip="Купідон"/>
              </a:rPr>
              <a:t>Купідон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купальських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ігор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визначалися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пари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суджених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наступний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день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Февронії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Русальниці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протегував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сім'ї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любові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давнину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цього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дня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 Петра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гралися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весілля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 err="1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Початок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святкування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752988"/>
          </a:xfrm>
        </p:spPr>
        <p:txBody>
          <a:bodyPr/>
          <a:lstStyle/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Святкування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розпочиналося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заздалегідь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домовлених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місцях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переважно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біля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річок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плетуть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польових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квітів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перед заходом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сонця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збираються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вигонах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біля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річок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Часто на свято Купала молодь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запрошувала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музикантів-виконавців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народних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інструментах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скрипці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цимбалах,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сопілці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окремо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взятих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ансамблі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разом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бубном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супроводжували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пісенну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мелодію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vana-Kup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928934"/>
            <a:ext cx="4893887" cy="325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Купало та Марена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857520"/>
          </a:xfrm>
        </p:spPr>
        <p:txBody>
          <a:bodyPr>
            <a:normAutofit lnSpcReduction="10000"/>
          </a:bodyPr>
          <a:lstStyle/>
          <a:p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Головні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атрибути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 —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Купало"/>
              </a:rPr>
              <a:t>Купало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Мара"/>
              </a:rPr>
              <a:t>Марена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(Марена,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Мара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Марина).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Згідно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слов'янським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міфом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зимове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божество,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морить землю стужею, 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людину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хворобою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голодом. Але в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зокрема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4" tooltip="Слобожанщина"/>
              </a:rPr>
              <a:t>Слобожанщині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вважали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старшою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русалкою.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Власне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святкування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починалося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виготовлення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опудала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головних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персонажів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 — 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Купало"/>
              </a:rPr>
              <a:t>Купала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Мара"/>
              </a:rPr>
              <a:t>Марени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Так, на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5" tooltip="Поділля"/>
              </a:rPr>
              <a:t>Поділлі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6" tooltip="Волинь"/>
              </a:rPr>
              <a:t>Волині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виготовляють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гілки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верби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прикрашають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квітами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вінками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На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7" tooltip="Полтавщина"/>
              </a:rPr>
              <a:t>Полтавщині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в одних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населених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пунктах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опудало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виготовляють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соломи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прикрашають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стрічками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намистом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в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інших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замість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солом'яного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опудала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садовлять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дитя, яке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виконує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роль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КупалаНа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Київщині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Одещині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виготовляють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гілок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будь-якого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дерева.</a:t>
            </a:r>
          </a:p>
          <a:p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Опудало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Марени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робили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регіонах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України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залежності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традицій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там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склалися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На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Полтавщині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наприклад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виготовляють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гілок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8" tooltip="Чорноклен (ще не написана)"/>
              </a:rPr>
              <a:t>чорноклену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9" tooltip="Вишня"/>
              </a:rPr>
              <a:t>вишні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10" tooltip="Солома"/>
              </a:rPr>
              <a:t>соломи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На 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4" tooltip="Слобожанщина"/>
              </a:rPr>
              <a:t>Слобожанщині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—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гілок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чорноклену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трави.</a:t>
            </a:r>
          </a:p>
          <a:p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Взявшись за руки,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ходять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навколо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Марени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співають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пісень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Основною темою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цих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хороводів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кохання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Чоловіки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жінки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теж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сходяться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видовище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співах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участі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беруть</a:t>
            </a:r>
            <a:r>
              <a:rPr lang="ru-RU" sz="14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1400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vana-kupala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57422" y="3643314"/>
            <a:ext cx="4356620" cy="291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Вогнище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824426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Обов'язково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розкладається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велике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вогнище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через яке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стрибають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хлопці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поодинці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парі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Купальське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вогнище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згідно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переказами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велику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Міф"/>
              </a:rPr>
              <a:t>міфічну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силу. Через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купальське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вогнище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стрибають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всі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проходячи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таким чином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своєрідний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ритуал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очищення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Так,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вважалось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коли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дівчина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хлопець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кохають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один одного,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узявшись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за руки,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стрибають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парі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через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вогнище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руки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залишаються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з'єднаними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то вони,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побравшись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все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проживуть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разом.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Проте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цьому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видовищі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бачити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інший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бік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спортивний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Кожний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намагався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стрибнути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через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вогнище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якнайвище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якнайдалі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не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забуваючи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про те,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стрибок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красивим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kupa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14752"/>
            <a:ext cx="4038600" cy="2689860"/>
          </a:xfrm>
          <a:prstGeom prst="rect">
            <a:avLst/>
          </a:prstGeom>
        </p:spPr>
      </p:pic>
      <p:pic>
        <p:nvPicPr>
          <p:cNvPr id="5" name="Рисунок 4" descr="6bela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14752"/>
            <a:ext cx="4028498" cy="263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Дівочі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втоплення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Марени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інколи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топили Купала)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тікають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хлопців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 води,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ворожити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(«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заворожувати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вроду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»). Вони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дістають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свічки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запалюють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прилаштувавши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своїх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вінків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пускають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 воду.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пливуть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ідуть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понад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річкою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співають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Часто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хлопці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намагаються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зловити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Пара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заздалегідь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домовляються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про те,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яким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буде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Кожна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дівчина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плете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так,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впізнати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вплітали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яскраву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свічку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велику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квітку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хлопцю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вдається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зловити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коханої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діставшись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нього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вплав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човні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вважається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доброю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прикметою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подальшої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спільної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долі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Згідно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народним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повір'ям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пливе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добре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гарно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горить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свічка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то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дівчина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вийде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заміж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крутиться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місці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 — то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дівуватиме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а як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потоне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заміж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вийде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взагалі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ж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відпливе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далеко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пристане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якогось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берега, то значить,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туди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дівчина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заміж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піде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Полтавщині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пущений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воду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переймає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наречений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дівчини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нею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хоче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одружитися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народним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повір'ям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беруть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Участь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святкуванні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купальського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свята,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наділені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цілющою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силою. Тому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закидали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дівчата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через голову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дах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хати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зберігали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горищі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вірячи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зілля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сплетений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вінок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вилікує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усяких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хвороб.</a:t>
            </a:r>
          </a:p>
          <a:p>
            <a:endParaRPr lang="ru-RU" sz="1800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vana_kupala_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00108"/>
            <a:ext cx="4078764" cy="2714644"/>
          </a:xfrm>
          <a:prstGeom prst="rect">
            <a:avLst/>
          </a:prstGeom>
        </p:spPr>
      </p:pic>
      <p:pic>
        <p:nvPicPr>
          <p:cNvPr id="10" name="Рисунок 9" descr="ivana-kupal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2964645" cy="1976430"/>
          </a:xfrm>
          <a:prstGeom prst="rect">
            <a:avLst/>
          </a:prstGeom>
        </p:spPr>
      </p:pic>
      <p:pic>
        <p:nvPicPr>
          <p:cNvPr id="12" name="Рисунок 11" descr="89090494_prazdnik_ivana_kup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04"/>
            <a:ext cx="3917157" cy="2611438"/>
          </a:xfrm>
          <a:prstGeom prst="rect">
            <a:avLst/>
          </a:prstGeom>
        </p:spPr>
      </p:pic>
      <p:pic>
        <p:nvPicPr>
          <p:cNvPr id="13" name="Рисунок 12" descr="f_na-ivana-kupala_tomashevskiy_vladimir_1358677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000504"/>
            <a:ext cx="3762380" cy="225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Папороть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Існує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повір'я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цвіт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папороті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котрий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нібито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з'являється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купальську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ніч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За легендою,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папороть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цвіте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лише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одну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коротку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мить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найкоротшої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році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ночі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під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Здобути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цю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квітку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досить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важко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оскільки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береже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людей нечиста сила.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Страхітливі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народні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перекази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витівки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використав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своєму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оповіданні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«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Вечір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напередодні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Івана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tooltip="Вечір напередодні Івана Купала"/>
              </a:rPr>
              <a:t> Купала»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видатний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український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російський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письменник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Микола Гоголь"/>
              </a:rPr>
              <a:t>Микола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3" tooltip="Микола Гоголь"/>
              </a:rPr>
              <a:t> Гоголь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Той,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хто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цвіт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папороті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розуміти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мову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будь-якого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створіння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бачити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заховані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 землю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скарби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Володар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заповітної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квітки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міг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ніч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напередодні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Івана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Купала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бачити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як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ходять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лісом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дерева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стиха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розмовляють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1600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собою.</a:t>
            </a:r>
          </a:p>
          <a:p>
            <a:endParaRPr lang="ru-RU" sz="1600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449px-Dryopteris_filix-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429000"/>
            <a:ext cx="2428892" cy="3240326"/>
          </a:xfrm>
          <a:prstGeom prst="rect">
            <a:avLst/>
          </a:prstGeom>
        </p:spPr>
      </p:pic>
      <p:pic>
        <p:nvPicPr>
          <p:cNvPr id="5" name="Рисунок 4" descr="Paporotnik-c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357562"/>
            <a:ext cx="4010020" cy="300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FFFF"/>
      </a:dk1>
      <a:lt1>
        <a:srgbClr val="C9DA91"/>
      </a:lt1>
      <a:dk2>
        <a:srgbClr val="CAE9C0"/>
      </a:dk2>
      <a:lt2>
        <a:srgbClr val="54A838"/>
      </a:lt2>
      <a:accent1>
        <a:srgbClr val="59A9F2"/>
      </a:accent1>
      <a:accent2>
        <a:srgbClr val="C4EEF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DBF0D4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313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Івана Купала</vt:lpstr>
      <vt:lpstr>Слайд 2</vt:lpstr>
      <vt:lpstr>     Походження назви </vt:lpstr>
      <vt:lpstr>Початок святкування </vt:lpstr>
      <vt:lpstr>Купало та Марена</vt:lpstr>
      <vt:lpstr>Вогнище</vt:lpstr>
      <vt:lpstr>Дівочі вінки </vt:lpstr>
      <vt:lpstr>Слайд 8</vt:lpstr>
      <vt:lpstr>Папороть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Івана Купала</dc:title>
  <cp:lastModifiedBy>Admin</cp:lastModifiedBy>
  <cp:revision>15</cp:revision>
  <dcterms:modified xsi:type="dcterms:W3CDTF">2015-02-01T23:24:17Z</dcterms:modified>
</cp:coreProperties>
</file>