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8" r:id="rId2"/>
    <p:sldId id="257" r:id="rId3"/>
    <p:sldId id="268" r:id="rId4"/>
    <p:sldId id="269" r:id="rId5"/>
    <p:sldId id="259" r:id="rId6"/>
    <p:sldId id="270" r:id="rId7"/>
    <p:sldId id="271" r:id="rId8"/>
    <p:sldId id="272" r:id="rId9"/>
    <p:sldId id="273" r:id="rId10"/>
    <p:sldId id="261" r:id="rId11"/>
    <p:sldId id="262" r:id="rId12"/>
    <p:sldId id="263" r:id="rId13"/>
    <p:sldId id="264" r:id="rId14"/>
    <p:sldId id="265" r:id="rId15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70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2933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0" y="2925286"/>
            <a:ext cx="9144000" cy="158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2514600" y="2362200"/>
            <a:ext cx="4114800" cy="112776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 defTabSz="914400" rtl="0" eaLnBrk="1" latinLnBrk="0" hangingPunct="1">
              <a:spcBef>
                <a:spcPts val="400"/>
              </a:spcBef>
              <a:buNone/>
            </a:pPr>
            <a:endParaRPr lang="en-US" sz="1800" b="1" kern="1200" cap="all" spc="0" baseline="0" smtClean="0">
              <a:solidFill>
                <a:schemeClr val="bg1"/>
              </a:solidFill>
              <a:latin typeface="+mj-lt"/>
              <a:ea typeface="+mj-ea"/>
              <a:cs typeface="Tunga" pitchFamily="2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65400" y="3045460"/>
            <a:ext cx="4013200" cy="428625"/>
          </a:xfrm>
        </p:spPr>
        <p:txBody>
          <a:bodyPr tIns="0" anchor="t">
            <a:noAutofit/>
          </a:bodyPr>
          <a:lstStyle>
            <a:lvl1pPr marL="0" indent="0" algn="ctr">
              <a:buNone/>
              <a:defRPr sz="1600" b="0" i="0" cap="none" spc="0" baseline="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565400" y="2397760"/>
            <a:ext cx="4013200" cy="599440"/>
          </a:xfrm>
          <a:noFill/>
          <a:ln>
            <a:noFill/>
          </a:ln>
        </p:spPr>
        <p:txBody>
          <a:bodyPr bIns="0" anchor="b"/>
          <a:lstStyle>
            <a:lvl1pPr>
              <a:defRPr>
                <a:effectLst>
                  <a:glow rad="88900">
                    <a:schemeClr val="tx1">
                      <a:alpha val="60000"/>
                    </a:schemeClr>
                  </a:glo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5033E2C2-7FE5-41E8-AEDF-C719EF8809B6}" type="datetimeFigureOut">
              <a:rPr lang="uk-UA" smtClean="0"/>
              <a:t>30.01.2015</a:t>
            </a:fld>
            <a:endParaRPr lang="uk-UA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2B4F92-5E1D-4B89-BF46-810853450B22}" type="slidenum">
              <a:rPr lang="uk-UA" smtClean="0"/>
              <a:t>‹#›</a:t>
            </a:fld>
            <a:endParaRPr lang="uk-UA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3E2C2-7FE5-41E8-AEDF-C719EF8809B6}" type="datetimeFigureOut">
              <a:rPr lang="uk-UA" smtClean="0"/>
              <a:t>30.01.2015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B4F92-5E1D-4B89-BF46-810853450B22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 rot="5400000">
            <a:off x="4267200" y="3429000"/>
            <a:ext cx="6858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 bwMode="hidden">
          <a:xfrm>
            <a:off x="0" y="1"/>
            <a:ext cx="7696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629400" cy="5029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3E2C2-7FE5-41E8-AEDF-C719EF8809B6}" type="datetimeFigureOut">
              <a:rPr lang="uk-UA" smtClean="0"/>
              <a:t>30.01.2015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B4F92-5E1D-4B89-BF46-810853450B22}" type="slidenum">
              <a:rPr lang="uk-UA" smtClean="0"/>
              <a:t>‹#›</a:t>
            </a:fld>
            <a:endParaRPr lang="uk-UA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39000" y="914401"/>
            <a:ext cx="926980" cy="5029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457200" y="2020824"/>
            <a:ext cx="8229600" cy="40751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033E2C2-7FE5-41E8-AEDF-C719EF8809B6}" type="datetimeFigureOut">
              <a:rPr lang="uk-UA" smtClean="0"/>
              <a:t>30.01.2015</a:t>
            </a:fld>
            <a:endParaRPr lang="uk-UA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92B4F92-5E1D-4B89-BF46-810853450B22}" type="slidenum">
              <a:rPr lang="uk-UA" smtClean="0"/>
              <a:t>‹#›</a:t>
            </a:fld>
            <a:endParaRPr lang="uk-UA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922776"/>
            <a:ext cx="9144000" cy="29352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3921760"/>
            <a:ext cx="9144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2514600" y="3368040"/>
            <a:ext cx="4114800" cy="112776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 defTabSz="914400" rtl="0" eaLnBrk="1" latinLnBrk="0" hangingPunct="1">
              <a:spcBef>
                <a:spcPts val="400"/>
              </a:spcBef>
              <a:buNone/>
            </a:pPr>
            <a:endParaRPr lang="en-US" sz="1800" b="1" kern="1200" cap="all" spc="0" baseline="0" smtClean="0">
              <a:solidFill>
                <a:schemeClr val="bg1"/>
              </a:solidFill>
              <a:latin typeface="+mj-lt"/>
              <a:ea typeface="+mj-ea"/>
              <a:cs typeface="Tunga" pitchFamily="2"/>
            </a:endParaRP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 bwMode="black">
          <a:xfrm>
            <a:off x="2529052" y="3367246"/>
            <a:ext cx="4085897" cy="706821"/>
          </a:xfrm>
          <a:prstGeom prst="rect">
            <a:avLst/>
          </a:prstGeom>
          <a:noFill/>
          <a:ln w="98425" cmpd="thinThick">
            <a:noFill/>
            <a:miter lim="800000"/>
          </a:ln>
        </p:spPr>
        <p:txBody>
          <a:bodyPr vert="horz" lIns="91440" tIns="45720" rIns="91440" bIns="0" rtlCol="0" anchor="b" anchorCtr="0">
            <a:normAutofit/>
          </a:bodyPr>
          <a:lstStyle>
            <a:lvl1pPr>
              <a:defRPr kumimoji="0" lang="en-US" sz="1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 bwMode="black">
          <a:xfrm>
            <a:off x="2518542" y="4084577"/>
            <a:ext cx="4106917" cy="397094"/>
          </a:xfrm>
        </p:spPr>
        <p:txBody>
          <a:bodyPr tIns="0" anchor="t" anchorCtr="0">
            <a:normAutofit/>
          </a:bodyPr>
          <a:lstStyle>
            <a:lvl1pPr marL="0" indent="0" algn="ctr">
              <a:buNone/>
              <a:def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Tahom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3E2C2-7FE5-41E8-AEDF-C719EF8809B6}" type="datetimeFigureOut">
              <a:rPr lang="uk-UA" smtClean="0"/>
              <a:t>30.01.2015</a:t>
            </a:fld>
            <a:endParaRPr lang="uk-UA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2B4F92-5E1D-4B89-BF46-810853450B22}" type="slidenum">
              <a:rPr lang="uk-UA" smtClean="0"/>
              <a:t>‹#›</a:t>
            </a:fld>
            <a:endParaRPr lang="uk-UA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uk-UA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0"/>
          <p:cNvSpPr>
            <a:spLocks noGrp="1"/>
          </p:cNvSpPr>
          <p:nvPr>
            <p:ph sz="quarter" idx="13"/>
          </p:nvPr>
        </p:nvSpPr>
        <p:spPr>
          <a:xfrm>
            <a:off x="457201" y="2020824"/>
            <a:ext cx="4023360" cy="40050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5" name="Content Placeholder 30"/>
          <p:cNvSpPr>
            <a:spLocks noGrp="1"/>
          </p:cNvSpPr>
          <p:nvPr>
            <p:ph sz="quarter" idx="14"/>
          </p:nvPr>
        </p:nvSpPr>
        <p:spPr>
          <a:xfrm>
            <a:off x="4663440" y="2020824"/>
            <a:ext cx="4023360" cy="40050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5033E2C2-7FE5-41E8-AEDF-C719EF8809B6}" type="datetimeFigureOut">
              <a:rPr lang="uk-UA" smtClean="0"/>
              <a:t>30.01.2015</a:t>
            </a:fld>
            <a:endParaRPr lang="uk-UA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92B4F92-5E1D-4B89-BF46-810853450B22}" type="slidenum">
              <a:rPr lang="uk-UA" smtClean="0"/>
              <a:t>‹#›</a:t>
            </a:fld>
            <a:endParaRPr lang="uk-UA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30"/>
          <p:cNvSpPr>
            <a:spLocks noGrp="1"/>
          </p:cNvSpPr>
          <p:nvPr>
            <p:ph sz="quarter" idx="13"/>
          </p:nvPr>
        </p:nvSpPr>
        <p:spPr>
          <a:xfrm>
            <a:off x="457201" y="2819400"/>
            <a:ext cx="4023360" cy="32095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4" name="Content Placeholder 30"/>
          <p:cNvSpPr>
            <a:spLocks noGrp="1"/>
          </p:cNvSpPr>
          <p:nvPr>
            <p:ph sz="quarter" idx="14"/>
          </p:nvPr>
        </p:nvSpPr>
        <p:spPr>
          <a:xfrm>
            <a:off x="4663440" y="2816352"/>
            <a:ext cx="4023360" cy="32095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020824"/>
            <a:ext cx="4023360" cy="704088"/>
          </a:xfrm>
          <a:noFill/>
          <a:ln w="98425" cmpd="thinThick">
            <a:noFill/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1" kern="1200" cap="none" spc="200" baseline="0" smtClean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5"/>
          </p:nvPr>
        </p:nvSpPr>
        <p:spPr>
          <a:xfrm>
            <a:off x="4663440" y="2020824"/>
            <a:ext cx="4023360" cy="704088"/>
          </a:xfrm>
          <a:noFill/>
          <a:ln w="98425" cmpd="thinThick">
            <a:noFill/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1" i="0" kern="1200" cap="none" spc="200" baseline="0" dirty="0" smtClean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Tx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5033E2C2-7FE5-41E8-AEDF-C719EF8809B6}" type="datetimeFigureOut">
              <a:rPr lang="uk-UA" smtClean="0"/>
              <a:t>30.01.2015</a:t>
            </a:fld>
            <a:endParaRPr lang="uk-UA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92B4F92-5E1D-4B89-BF46-810853450B22}" type="slidenum">
              <a:rPr lang="uk-UA" smtClean="0"/>
              <a:t>‹#›</a:t>
            </a:fld>
            <a:endParaRPr lang="uk-UA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3E2C2-7FE5-41E8-AEDF-C719EF8809B6}" type="datetimeFigureOut">
              <a:rPr lang="uk-UA" smtClean="0"/>
              <a:t>30.01.2015</a:t>
            </a:fld>
            <a:endParaRPr lang="uk-UA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2B4F92-5E1D-4B89-BF46-810853450B22}" type="slidenum">
              <a:rPr lang="uk-UA" smtClean="0"/>
              <a:t>‹#›</a:t>
            </a:fld>
            <a:endParaRPr lang="uk-UA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3E2C2-7FE5-41E8-AEDF-C719EF8809B6}" type="datetimeFigureOut">
              <a:rPr lang="uk-UA" smtClean="0"/>
              <a:t>30.01.2015</a:t>
            </a:fld>
            <a:endParaRPr lang="uk-UA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2B4F92-5E1D-4B89-BF46-810853450B22}" type="slidenum">
              <a:rPr lang="uk-UA" smtClean="0"/>
              <a:t>‹#›</a:t>
            </a:fld>
            <a:endParaRPr lang="uk-UA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0"/>
          <p:cNvSpPr>
            <a:spLocks noGrp="1"/>
          </p:cNvSpPr>
          <p:nvPr>
            <p:ph sz="quarter" idx="14"/>
          </p:nvPr>
        </p:nvSpPr>
        <p:spPr>
          <a:xfrm>
            <a:off x="1485900" y="1914525"/>
            <a:ext cx="6172200" cy="351091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1737360" y="5513832"/>
            <a:ext cx="5669280" cy="548640"/>
          </a:xfrm>
        </p:spPr>
        <p:txBody>
          <a:bodyPr vert="horz" lIns="91440" tIns="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Arial" pitchFamily="34" charset="0"/>
              <a:buNone/>
              <a:defRPr lang="en-US" sz="1400" b="0" i="0" kern="1200" cap="none" spc="0" baseline="0" smtClean="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5033E2C2-7FE5-41E8-AEDF-C719EF8809B6}" type="datetimeFigureOut">
              <a:rPr lang="uk-UA" smtClean="0"/>
              <a:t>30.01.2015</a:t>
            </a:fld>
            <a:endParaRPr lang="uk-UA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92B4F92-5E1D-4B89-BF46-810853450B22}" type="slidenum">
              <a:rPr lang="uk-UA" smtClean="0"/>
              <a:t>‹#›</a:t>
            </a:fld>
            <a:endParaRPr lang="uk-UA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852209" y="2026918"/>
            <a:ext cx="5439582" cy="3263750"/>
          </a:xfrm>
          <a:solidFill>
            <a:schemeClr val="tx1"/>
          </a:solidFill>
          <a:ln w="69850" cmpd="dbl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0" kern="1200" cap="none" spc="0" baseline="0" dirty="0">
                <a:solidFill>
                  <a:schemeClr val="bg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737360" y="5516880"/>
            <a:ext cx="5669280" cy="548640"/>
          </a:xfrm>
        </p:spPr>
        <p:txBody>
          <a:bodyPr vert="horz" lIns="91440" tIns="0" rIns="91440" bIns="0" rtlCol="0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lang="en-US" sz="1400" b="0" i="0" kern="1200" cap="none" spc="30" baseline="0" smtClean="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marL="0" lvl="0" indent="0" algn="ctr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514600" y="975360"/>
            <a:ext cx="4114800" cy="70104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4"/>
          </p:nvPr>
        </p:nvSpPr>
        <p:spPr>
          <a:xfrm>
            <a:off x="2981325" y="273180"/>
            <a:ext cx="3181350" cy="292100"/>
          </a:xfrm>
        </p:spPr>
        <p:txBody>
          <a:bodyPr/>
          <a:lstStyle/>
          <a:p>
            <a:fld id="{5033E2C2-7FE5-41E8-AEDF-C719EF8809B6}" type="datetimeFigureOut">
              <a:rPr lang="uk-UA" smtClean="0"/>
              <a:t>30.01.2015</a:t>
            </a:fld>
            <a:endParaRPr lang="uk-UA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5"/>
          </p:nvPr>
        </p:nvSpPr>
        <p:spPr>
          <a:xfrm>
            <a:off x="4038600" y="6172200"/>
            <a:ext cx="1066800" cy="304800"/>
          </a:xfrm>
        </p:spPr>
        <p:txBody>
          <a:bodyPr/>
          <a:lstStyle/>
          <a:p>
            <a:fld id="{692B4F92-5E1D-4B89-BF46-810853450B22}" type="slidenum">
              <a:rPr lang="uk-UA" smtClean="0"/>
              <a:t>‹#›</a:t>
            </a:fld>
            <a:endParaRPr lang="uk-UA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6"/>
          </p:nvPr>
        </p:nvSpPr>
        <p:spPr>
          <a:xfrm>
            <a:off x="1447800" y="6486525"/>
            <a:ext cx="6248400" cy="292100"/>
          </a:xfrm>
        </p:spPr>
        <p:txBody>
          <a:bodyPr/>
          <a:lstStyle/>
          <a:p>
            <a:endParaRPr 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hidden">
          <a:xfrm>
            <a:off x="0" y="1335973"/>
            <a:ext cx="9144000" cy="55220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19301"/>
            <a:ext cx="8229600" cy="41173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981325" y="273180"/>
            <a:ext cx="318135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 b="0" cap="all" spc="300" baseline="0">
                <a:solidFill>
                  <a:schemeClr val="tx1"/>
                </a:solidFill>
              </a:defRPr>
            </a:lvl1pPr>
          </a:lstStyle>
          <a:p>
            <a:fld id="{5033E2C2-7FE5-41E8-AEDF-C719EF8809B6}" type="datetimeFigureOut">
              <a:rPr lang="uk-UA" smtClean="0"/>
              <a:t>30.01.2015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47800" y="6486525"/>
            <a:ext cx="62484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100" b="0" cap="all" spc="300" baseline="0">
                <a:solidFill>
                  <a:schemeClr val="tx1"/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38600" y="6172200"/>
            <a:ext cx="1066800" cy="30480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ctr">
            <a:normAutofit/>
          </a:bodyPr>
          <a:lstStyle>
            <a:lvl1pPr algn="ctr">
              <a:defRPr sz="1200" b="1">
                <a:solidFill>
                  <a:schemeClr val="tx1"/>
                </a:solidFill>
              </a:defRPr>
            </a:lvl1pPr>
          </a:lstStyle>
          <a:p>
            <a:fld id="{692B4F92-5E1D-4B89-BF46-810853450B22}" type="slidenum">
              <a:rPr lang="uk-UA" smtClean="0"/>
              <a:t>‹#›</a:t>
            </a:fld>
            <a:endParaRPr lang="uk-UA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1331436"/>
            <a:ext cx="9144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14600" y="975360"/>
            <a:ext cx="4114800" cy="70104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ts val="400"/>
        </a:spcBef>
        <a:buNone/>
        <a:defRPr sz="1800" b="1" kern="1200" cap="all" spc="0" baseline="0">
          <a:solidFill>
            <a:schemeClr val="bg1">
              <a:lumMod val="75000"/>
              <a:lumOff val="25000"/>
            </a:schemeClr>
          </a:solidFill>
          <a:effectLst/>
          <a:latin typeface="+mj-lt"/>
          <a:ea typeface="+mj-ea"/>
          <a:cs typeface="Tunga" pitchFamily="2"/>
        </a:defRPr>
      </a:lvl1pPr>
    </p:titleStyle>
    <p:bodyStyle>
      <a:lvl1pPr marL="0" indent="0" algn="ctr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chemeClr val="accent1"/>
        </a:buClr>
        <a:buFontTx/>
        <a:buNone/>
        <a:defRPr sz="2000" b="0" i="0" kern="1200" cap="none" spc="30" baseline="0">
          <a:solidFill>
            <a:schemeClr val="tx1"/>
          </a:solidFill>
          <a:latin typeface="+mn-lt"/>
          <a:ea typeface="+mn-ea"/>
          <a:cs typeface="Tahoma" pitchFamily="34" charset="0"/>
        </a:defRPr>
      </a:lvl1pPr>
      <a:lvl2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800" kern="1200">
          <a:solidFill>
            <a:schemeClr val="tx2"/>
          </a:solidFill>
          <a:latin typeface="+mn-lt"/>
          <a:ea typeface="+mn-ea"/>
          <a:cs typeface="Tahoma" pitchFamily="34" charset="0"/>
        </a:defRPr>
      </a:lvl2pPr>
      <a:lvl3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3pPr>
      <a:lvl4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400" kern="1200">
          <a:solidFill>
            <a:schemeClr val="tx2"/>
          </a:solidFill>
          <a:latin typeface="+mn-lt"/>
          <a:ea typeface="+mn-ea"/>
          <a:cs typeface="Tahoma" pitchFamily="34" charset="0"/>
        </a:defRPr>
      </a:lvl4pPr>
      <a:lvl5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400" kern="1200" baseline="0">
          <a:solidFill>
            <a:schemeClr val="tx1"/>
          </a:solidFill>
          <a:latin typeface="+mn-lt"/>
          <a:ea typeface="+mn-ea"/>
          <a:cs typeface="Tahoma" pitchFamily="34" charset="0"/>
        </a:defRPr>
      </a:lvl5pPr>
      <a:lvl6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2050" name="Picture 2" descr="C:\Users\Viktorr\Desktop\Картинки\FL02-0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15251" y="-715252"/>
            <a:ext cx="7713497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277997" y="980728"/>
            <a:ext cx="684076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9600" b="1" i="0" dirty="0" smtClean="0">
                <a:solidFill>
                  <a:schemeClr val="bg2">
                    <a:lumMod val="25000"/>
                  </a:schemeClr>
                </a:solidFill>
                <a:effectLst/>
                <a:latin typeface="Monotype Corsiva" pitchFamily="66" charset="0"/>
              </a:rPr>
              <a:t>Тайна вечеря (Леонардо </a:t>
            </a:r>
            <a:r>
              <a:rPr lang="uk-UA" sz="9600" b="1" i="0" dirty="0" err="1" smtClean="0">
                <a:solidFill>
                  <a:schemeClr val="bg2">
                    <a:lumMod val="25000"/>
                  </a:schemeClr>
                </a:solidFill>
                <a:effectLst/>
                <a:latin typeface="Monotype Corsiva" pitchFamily="66" charset="0"/>
              </a:rPr>
              <a:t>да</a:t>
            </a:r>
            <a:r>
              <a:rPr lang="uk-UA" sz="9600" b="1" i="0" dirty="0" smtClean="0">
                <a:solidFill>
                  <a:schemeClr val="bg2">
                    <a:lumMod val="25000"/>
                  </a:schemeClr>
                </a:solidFill>
                <a:effectLst/>
                <a:latin typeface="Monotype Corsiva" pitchFamily="66" charset="0"/>
              </a:rPr>
              <a:t> Вінчі)</a:t>
            </a:r>
            <a:endParaRPr lang="uk-UA" sz="9600" b="1" i="0" dirty="0">
              <a:solidFill>
                <a:schemeClr val="bg2">
                  <a:lumMod val="25000"/>
                </a:schemeClr>
              </a:solidFill>
              <a:effectLst/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81127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39552" y="5229200"/>
            <a:ext cx="8219256" cy="1514872"/>
          </a:xfrm>
        </p:spPr>
        <p:txBody>
          <a:bodyPr/>
          <a:lstStyle/>
          <a:p>
            <a:r>
              <a:rPr lang="uk-UA" b="1" i="1" dirty="0" smtClean="0">
                <a:solidFill>
                  <a:srgbClr val="002060"/>
                </a:solidFill>
              </a:rPr>
              <a:t>Деякі, вказуючи на себе, питали, чи не він то буде? А деякі почали перепитувати один одного, хто б це міг бути взагалі.</a:t>
            </a:r>
            <a:endParaRPr lang="uk-UA" b="1" i="1" dirty="0">
              <a:solidFill>
                <a:srgbClr val="002060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48072"/>
            <a:ext cx="7776864" cy="4821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83242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539" y="692695"/>
            <a:ext cx="8280920" cy="5700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96211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4824536" cy="6127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436096" y="1556792"/>
            <a:ext cx="341987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i="1" dirty="0">
                <a:solidFill>
                  <a:srgbClr val="002060"/>
                </a:solidFill>
              </a:rPr>
              <a:t>Але ось і сам зрадник: обличчя його, єдине на всій фресці, в тіні. Він переляканий; при ньому – гаманець. Задовго до Леонардо цю деталь в зображеннях «Таємної вечері» розуміли як знак зради, хоча спочатку вона вказувала на роль Іуди як добровільного економа при Христі і </a:t>
            </a:r>
            <a:r>
              <a:rPr lang="uk-UA" b="1" i="1" dirty="0" smtClean="0">
                <a:solidFill>
                  <a:srgbClr val="002060"/>
                </a:solidFill>
              </a:rPr>
              <a:t>учнях.</a:t>
            </a:r>
            <a:endParaRPr lang="uk-UA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6048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2050" name="Picture 2" descr="C:\Users\Viktorr\Desktop\Картинки\FL02-0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02652" y="-715251"/>
            <a:ext cx="7713497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187624" y="476672"/>
            <a:ext cx="7056784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 </a:t>
            </a:r>
            <a:r>
              <a:rPr lang="ru-RU" sz="4000" b="1" i="1" dirty="0">
                <a:solidFill>
                  <a:srgbClr val="002060"/>
                </a:solidFill>
              </a:rPr>
              <a:t>В тому і </a:t>
            </a:r>
            <a:r>
              <a:rPr lang="ru-RU" sz="4000" b="1" i="1" dirty="0" err="1">
                <a:solidFill>
                  <a:srgbClr val="002060"/>
                </a:solidFill>
              </a:rPr>
              <a:t>висока</a:t>
            </a:r>
            <a:r>
              <a:rPr lang="ru-RU" sz="4000" b="1" i="1" dirty="0">
                <a:solidFill>
                  <a:srgbClr val="002060"/>
                </a:solidFill>
              </a:rPr>
              <a:t> </a:t>
            </a:r>
            <a:r>
              <a:rPr lang="ru-RU" sz="4000" b="1" i="1" dirty="0" err="1">
                <a:solidFill>
                  <a:srgbClr val="002060"/>
                </a:solidFill>
              </a:rPr>
              <a:t>досконалість</a:t>
            </a:r>
            <a:r>
              <a:rPr lang="ru-RU" sz="4000" b="1" i="1" dirty="0">
                <a:solidFill>
                  <a:srgbClr val="002060"/>
                </a:solidFill>
              </a:rPr>
              <a:t> </a:t>
            </a:r>
            <a:r>
              <a:rPr lang="ru-RU" sz="4000" b="1" i="1" dirty="0" err="1">
                <a:solidFill>
                  <a:srgbClr val="002060"/>
                </a:solidFill>
              </a:rPr>
              <a:t>його</a:t>
            </a:r>
            <a:r>
              <a:rPr lang="ru-RU" sz="4000" b="1" i="1" dirty="0">
                <a:solidFill>
                  <a:srgbClr val="002060"/>
                </a:solidFill>
              </a:rPr>
              <a:t> шедевра, </a:t>
            </a:r>
            <a:r>
              <a:rPr lang="ru-RU" sz="4000" b="1" i="1" dirty="0" err="1">
                <a:solidFill>
                  <a:srgbClr val="002060"/>
                </a:solidFill>
              </a:rPr>
              <a:t>що</a:t>
            </a:r>
            <a:r>
              <a:rPr lang="ru-RU" sz="4000" b="1" i="1" dirty="0">
                <a:solidFill>
                  <a:srgbClr val="002060"/>
                </a:solidFill>
              </a:rPr>
              <a:t> тут </a:t>
            </a:r>
            <a:r>
              <a:rPr lang="ru-RU" sz="4000" b="1" i="1" dirty="0" err="1">
                <a:solidFill>
                  <a:srgbClr val="002060"/>
                </a:solidFill>
              </a:rPr>
              <a:t>блискуче</a:t>
            </a:r>
            <a:r>
              <a:rPr lang="ru-RU" sz="4000" b="1" i="1" dirty="0">
                <a:solidFill>
                  <a:srgbClr val="002060"/>
                </a:solidFill>
              </a:rPr>
              <a:t> </a:t>
            </a:r>
            <a:r>
              <a:rPr lang="ru-RU" sz="4000" b="1" i="1" dirty="0" err="1">
                <a:solidFill>
                  <a:srgbClr val="002060"/>
                </a:solidFill>
              </a:rPr>
              <a:t>з’єднуються</a:t>
            </a:r>
            <a:r>
              <a:rPr lang="ru-RU" sz="4000" b="1" i="1" dirty="0">
                <a:solidFill>
                  <a:srgbClr val="002060"/>
                </a:solidFill>
              </a:rPr>
              <a:t> </a:t>
            </a:r>
            <a:r>
              <a:rPr lang="ru-RU" sz="4000" b="1" i="1" dirty="0" err="1">
                <a:solidFill>
                  <a:srgbClr val="002060"/>
                </a:solidFill>
              </a:rPr>
              <a:t>можливості</a:t>
            </a:r>
            <a:r>
              <a:rPr lang="ru-RU" sz="4000" b="1" i="1" dirty="0">
                <a:solidFill>
                  <a:srgbClr val="002060"/>
                </a:solidFill>
              </a:rPr>
              <a:t> нового, </a:t>
            </a:r>
            <a:r>
              <a:rPr lang="ru-RU" sz="4000" b="1" i="1" dirty="0" err="1">
                <a:solidFill>
                  <a:srgbClr val="002060"/>
                </a:solidFill>
              </a:rPr>
              <a:t>реалістичного</a:t>
            </a:r>
            <a:r>
              <a:rPr lang="ru-RU" sz="4000" b="1" i="1" dirty="0">
                <a:solidFill>
                  <a:srgbClr val="002060"/>
                </a:solidFill>
              </a:rPr>
              <a:t> і </a:t>
            </a:r>
            <a:r>
              <a:rPr lang="ru-RU" sz="4000" b="1" i="1" dirty="0" err="1">
                <a:solidFill>
                  <a:srgbClr val="002060"/>
                </a:solidFill>
              </a:rPr>
              <a:t>психологічного</a:t>
            </a:r>
            <a:r>
              <a:rPr lang="ru-RU" sz="4000" b="1" i="1" dirty="0">
                <a:solidFill>
                  <a:srgbClr val="002060"/>
                </a:solidFill>
              </a:rPr>
              <a:t> </a:t>
            </a:r>
            <a:r>
              <a:rPr lang="ru-RU" sz="4000" b="1" i="1" dirty="0" err="1">
                <a:solidFill>
                  <a:srgbClr val="002060"/>
                </a:solidFill>
              </a:rPr>
              <a:t>мистецтва</a:t>
            </a:r>
            <a:r>
              <a:rPr lang="ru-RU" sz="4000" b="1" i="1" dirty="0">
                <a:solidFill>
                  <a:srgbClr val="002060"/>
                </a:solidFill>
              </a:rPr>
              <a:t>, з </a:t>
            </a:r>
            <a:r>
              <a:rPr lang="ru-RU" sz="4000" b="1" i="1" dirty="0" err="1">
                <a:solidFill>
                  <a:srgbClr val="002060"/>
                </a:solidFill>
              </a:rPr>
              <a:t>величезною</a:t>
            </a:r>
            <a:r>
              <a:rPr lang="ru-RU" sz="4000" b="1" i="1" dirty="0">
                <a:solidFill>
                  <a:srgbClr val="002060"/>
                </a:solidFill>
              </a:rPr>
              <a:t> </a:t>
            </a:r>
            <a:r>
              <a:rPr lang="ru-RU" sz="4000" b="1" i="1" dirty="0" err="1">
                <a:solidFill>
                  <a:srgbClr val="002060"/>
                </a:solidFill>
              </a:rPr>
              <a:t>узагальнюючою</a:t>
            </a:r>
            <a:r>
              <a:rPr lang="ru-RU" sz="4000" b="1" i="1" dirty="0">
                <a:solidFill>
                  <a:srgbClr val="002060"/>
                </a:solidFill>
              </a:rPr>
              <a:t> силою </a:t>
            </a:r>
            <a:r>
              <a:rPr lang="ru-RU" sz="4000" b="1" i="1" dirty="0" err="1">
                <a:solidFill>
                  <a:srgbClr val="002060"/>
                </a:solidFill>
              </a:rPr>
              <a:t>традиційного</a:t>
            </a:r>
            <a:r>
              <a:rPr lang="ru-RU" sz="4000" b="1" i="1" dirty="0">
                <a:solidFill>
                  <a:srgbClr val="002060"/>
                </a:solidFill>
              </a:rPr>
              <a:t>, </a:t>
            </a:r>
            <a:r>
              <a:rPr lang="ru-RU" sz="4000" b="1" i="1" dirty="0" err="1">
                <a:solidFill>
                  <a:srgbClr val="002060"/>
                </a:solidFill>
              </a:rPr>
              <a:t>умовно</a:t>
            </a:r>
            <a:r>
              <a:rPr lang="ru-RU" sz="4000" b="1" i="1" dirty="0">
                <a:solidFill>
                  <a:srgbClr val="002060"/>
                </a:solidFill>
              </a:rPr>
              <a:t>-знакового …</a:t>
            </a:r>
            <a:endParaRPr lang="uk-UA" sz="4000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509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2050" name="Picture 2" descr="C:\Users\Viktorr\Desktop\Картинки\FL02-0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15251" y="-715252"/>
            <a:ext cx="7713497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83667" y="1537836"/>
            <a:ext cx="597666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9600" b="1" i="1" dirty="0" smtClean="0">
                <a:solidFill>
                  <a:srgbClr val="002060"/>
                </a:solidFill>
              </a:rPr>
              <a:t>Дякую за увагу!</a:t>
            </a:r>
            <a:endParaRPr lang="uk-UA" sz="9600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8748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06" y="1696689"/>
            <a:ext cx="8901986" cy="4561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75555" y="132773"/>
            <a:ext cx="79928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i="1" dirty="0" smtClean="0">
                <a:solidFill>
                  <a:srgbClr val="002060"/>
                </a:solidFill>
                <a:effectLst/>
                <a:latin typeface="Arial"/>
              </a:rPr>
              <a:t>«Тайна вечеря» - відома фреска Леонардо </a:t>
            </a:r>
            <a:r>
              <a:rPr lang="uk-UA" sz="2400" b="1" i="1" dirty="0" err="1" smtClean="0">
                <a:solidFill>
                  <a:srgbClr val="002060"/>
                </a:solidFill>
                <a:effectLst/>
                <a:latin typeface="Arial"/>
              </a:rPr>
              <a:t>да</a:t>
            </a:r>
            <a:r>
              <a:rPr lang="uk-UA" sz="2400" b="1" i="1" dirty="0" smtClean="0">
                <a:solidFill>
                  <a:srgbClr val="002060"/>
                </a:solidFill>
                <a:effectLst/>
                <a:latin typeface="Arial"/>
              </a:rPr>
              <a:t> Вінчі, стінопис якої створено в період 1495–1497 років у монастирі домініканців </a:t>
            </a:r>
            <a:r>
              <a:rPr lang="uk-UA" sz="2400" b="1" i="1" dirty="0" err="1" smtClean="0">
                <a:solidFill>
                  <a:srgbClr val="002060"/>
                </a:solidFill>
                <a:effectLst/>
                <a:latin typeface="Arial"/>
              </a:rPr>
              <a:t>Санта</a:t>
            </a:r>
            <a:r>
              <a:rPr lang="uk-UA" sz="2400" b="1" i="1" dirty="0" smtClean="0">
                <a:solidFill>
                  <a:srgbClr val="002060"/>
                </a:solidFill>
                <a:effectLst/>
                <a:latin typeface="Arial"/>
              </a:rPr>
              <a:t> Марія </a:t>
            </a:r>
            <a:r>
              <a:rPr lang="uk-UA" sz="2400" b="1" i="1" dirty="0" err="1" smtClean="0">
                <a:solidFill>
                  <a:srgbClr val="002060"/>
                </a:solidFill>
                <a:effectLst/>
                <a:latin typeface="Arial"/>
              </a:rPr>
              <a:t>делле</a:t>
            </a:r>
            <a:r>
              <a:rPr lang="uk-UA" sz="2400" b="1" i="1" dirty="0" smtClean="0">
                <a:solidFill>
                  <a:srgbClr val="002060"/>
                </a:solidFill>
                <a:effectLst/>
                <a:latin typeface="Arial"/>
              </a:rPr>
              <a:t> </a:t>
            </a:r>
            <a:r>
              <a:rPr lang="uk-UA" sz="2400" b="1" i="1" dirty="0" err="1" smtClean="0">
                <a:solidFill>
                  <a:srgbClr val="002060"/>
                </a:solidFill>
                <a:effectLst/>
                <a:latin typeface="Arial"/>
              </a:rPr>
              <a:t>Ґраціє</a:t>
            </a:r>
            <a:r>
              <a:rPr lang="uk-UA" sz="2400" b="1" i="1" dirty="0" smtClean="0">
                <a:solidFill>
                  <a:srgbClr val="002060"/>
                </a:solidFill>
                <a:effectLst/>
                <a:latin typeface="Arial"/>
              </a:rPr>
              <a:t> в Мілані. </a:t>
            </a:r>
            <a:endParaRPr lang="uk-UA" sz="2400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01146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6328" y="145247"/>
            <a:ext cx="392620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i="1" dirty="0">
                <a:solidFill>
                  <a:srgbClr val="002060"/>
                </a:solidFill>
              </a:rPr>
              <a:t>Знаменита фреска знаходиться в церкві </a:t>
            </a:r>
            <a:r>
              <a:rPr lang="uk-UA" sz="2000" b="1" i="1" dirty="0" err="1">
                <a:solidFill>
                  <a:srgbClr val="002060"/>
                </a:solidFill>
              </a:rPr>
              <a:t>Санта-Марія-делле-Граціє</a:t>
            </a:r>
            <a:r>
              <a:rPr lang="uk-UA" sz="2000" b="1" i="1" dirty="0">
                <a:solidFill>
                  <a:srgbClr val="002060"/>
                </a:solidFill>
              </a:rPr>
              <a:t>, </a:t>
            </a:r>
            <a:r>
              <a:rPr lang="uk-UA" sz="2000" b="1" i="1" dirty="0" smtClean="0">
                <a:solidFill>
                  <a:srgbClr val="002060"/>
                </a:solidFill>
              </a:rPr>
              <a:t>розташованій </a:t>
            </a:r>
            <a:r>
              <a:rPr lang="uk-UA" sz="2000" b="1" i="1" dirty="0">
                <a:solidFill>
                  <a:srgbClr val="002060"/>
                </a:solidFill>
              </a:rPr>
              <a:t>на однойменній площі Мілана. А точніше - на одній зі стін трапезної. Як стверджують історики, художник спеціально зобразив на картині точно такі ж стіл і посуд, які були на той момент у церкві. Цим він намагався показати, що Ісус і Іуда (добро і зло) набагато ближче до людей, ніж здається.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5604" y="3429000"/>
            <a:ext cx="4998695" cy="3308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5604" y="116631"/>
            <a:ext cx="4998695" cy="3316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06148" y="6093296"/>
            <a:ext cx="29523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2000" i="1" dirty="0" smtClean="0">
                <a:solidFill>
                  <a:srgbClr val="002060"/>
                </a:solidFill>
              </a:rPr>
              <a:t>Церква </a:t>
            </a:r>
            <a:r>
              <a:rPr lang="uk-UA" sz="2000" i="1" dirty="0" err="1">
                <a:solidFill>
                  <a:srgbClr val="002060"/>
                </a:solidFill>
              </a:rPr>
              <a:t>Санта-Марія-делле-Граціє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5076888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728" y="4437112"/>
            <a:ext cx="911998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600" b="1" i="1" dirty="0" smtClean="0">
                <a:solidFill>
                  <a:srgbClr val="002060"/>
                </a:solidFill>
              </a:rPr>
              <a:t>Замовлення </a:t>
            </a:r>
            <a:r>
              <a:rPr lang="uk-UA" sz="1600" b="1" i="1" dirty="0">
                <a:solidFill>
                  <a:srgbClr val="002060"/>
                </a:solidFill>
              </a:rPr>
              <a:t>на написання твору живописець отримав від свого патрона - міланського герцога </a:t>
            </a:r>
            <a:r>
              <a:rPr lang="uk-UA" sz="1600" b="1" i="1" dirty="0" err="1">
                <a:solidFill>
                  <a:srgbClr val="002060"/>
                </a:solidFill>
              </a:rPr>
              <a:t>Людовіко</a:t>
            </a:r>
            <a:r>
              <a:rPr lang="uk-UA" sz="1600" b="1" i="1" dirty="0">
                <a:solidFill>
                  <a:srgbClr val="002060"/>
                </a:solidFill>
              </a:rPr>
              <a:t> </a:t>
            </a:r>
            <a:r>
              <a:rPr lang="uk-UA" sz="1600" b="1" i="1" dirty="0" err="1">
                <a:solidFill>
                  <a:srgbClr val="002060"/>
                </a:solidFill>
              </a:rPr>
              <a:t>Сфорца</a:t>
            </a:r>
            <a:r>
              <a:rPr lang="uk-UA" sz="1600" b="1" i="1" dirty="0">
                <a:solidFill>
                  <a:srgbClr val="002060"/>
                </a:solidFill>
              </a:rPr>
              <a:t> в 1495 році. Правитель славився розпусним </a:t>
            </a:r>
            <a:r>
              <a:rPr lang="uk-UA" sz="1600" b="1" i="1" dirty="0" smtClean="0">
                <a:solidFill>
                  <a:srgbClr val="002060"/>
                </a:solidFill>
              </a:rPr>
              <a:t>життям. </a:t>
            </a:r>
            <a:r>
              <a:rPr lang="uk-UA" sz="1600" b="1" i="1" dirty="0">
                <a:solidFill>
                  <a:srgbClr val="002060"/>
                </a:solidFill>
              </a:rPr>
              <a:t>Ситуацію аніскільки не </a:t>
            </a:r>
            <a:r>
              <a:rPr lang="uk-UA" sz="1600" b="1" i="1" dirty="0" smtClean="0">
                <a:solidFill>
                  <a:srgbClr val="002060"/>
                </a:solidFill>
              </a:rPr>
              <a:t>змінювала </a:t>
            </a:r>
            <a:r>
              <a:rPr lang="uk-UA" sz="1600" b="1" i="1" dirty="0">
                <a:solidFill>
                  <a:srgbClr val="002060"/>
                </a:solidFill>
              </a:rPr>
              <a:t>наявність у герцога </a:t>
            </a:r>
            <a:r>
              <a:rPr lang="uk-UA" sz="1600" b="1" i="1" dirty="0" smtClean="0">
                <a:solidFill>
                  <a:srgbClr val="002060"/>
                </a:solidFill>
              </a:rPr>
              <a:t>прекрасної </a:t>
            </a:r>
            <a:r>
              <a:rPr lang="uk-UA" sz="1600" b="1" i="1" dirty="0">
                <a:solidFill>
                  <a:srgbClr val="002060"/>
                </a:solidFill>
              </a:rPr>
              <a:t>і </a:t>
            </a:r>
            <a:r>
              <a:rPr lang="uk-UA" sz="1600" b="1" i="1" dirty="0" smtClean="0">
                <a:solidFill>
                  <a:srgbClr val="002060"/>
                </a:solidFill>
              </a:rPr>
              <a:t>скромної </a:t>
            </a:r>
            <a:r>
              <a:rPr lang="uk-UA" sz="1600" b="1" i="1" dirty="0">
                <a:solidFill>
                  <a:srgbClr val="002060"/>
                </a:solidFill>
              </a:rPr>
              <a:t>дружини </a:t>
            </a:r>
            <a:r>
              <a:rPr lang="uk-UA" sz="1600" b="1" i="1" dirty="0" err="1">
                <a:solidFill>
                  <a:srgbClr val="002060"/>
                </a:solidFill>
              </a:rPr>
              <a:t>Беатріче</a:t>
            </a:r>
            <a:r>
              <a:rPr lang="uk-UA" sz="1600" b="1" i="1" dirty="0">
                <a:solidFill>
                  <a:srgbClr val="002060"/>
                </a:solidFill>
              </a:rPr>
              <a:t> </a:t>
            </a:r>
            <a:r>
              <a:rPr lang="uk-UA" sz="1600" b="1" i="1" dirty="0" err="1">
                <a:solidFill>
                  <a:srgbClr val="002060"/>
                </a:solidFill>
              </a:rPr>
              <a:t>д'Есте</a:t>
            </a:r>
            <a:r>
              <a:rPr lang="uk-UA" sz="1600" b="1" i="1" dirty="0">
                <a:solidFill>
                  <a:srgbClr val="002060"/>
                </a:solidFill>
              </a:rPr>
              <a:t>, яка щиро любила </a:t>
            </a:r>
            <a:r>
              <a:rPr lang="uk-UA" sz="1600" b="1" i="1" dirty="0" smtClean="0">
                <a:solidFill>
                  <a:srgbClr val="002060"/>
                </a:solidFill>
              </a:rPr>
              <a:t>чоловіка. Але </a:t>
            </a:r>
            <a:r>
              <a:rPr lang="uk-UA" sz="1600" b="1" i="1" dirty="0">
                <a:solidFill>
                  <a:srgbClr val="002060"/>
                </a:solidFill>
              </a:rPr>
              <a:t>справжню силу любові розпусний герцог відчув тільки в момент раптової кончини своєї дружини. Скорбота чоловіка була настільки велика, що він на 15 днів не покидав своєї кімнати. А коли вийшов, то насамперед замовив Леонардо </a:t>
            </a:r>
            <a:r>
              <a:rPr lang="uk-UA" sz="1600" b="1" i="1" dirty="0" err="1">
                <a:solidFill>
                  <a:srgbClr val="002060"/>
                </a:solidFill>
              </a:rPr>
              <a:t>да</a:t>
            </a:r>
            <a:r>
              <a:rPr lang="uk-UA" sz="1600" b="1" i="1" dirty="0">
                <a:solidFill>
                  <a:srgbClr val="002060"/>
                </a:solidFill>
              </a:rPr>
              <a:t> Вінчі фреску, про яку колись просила його покійна дружина, і назавжди припинив всі розваги при дворі.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548680"/>
            <a:ext cx="2943744" cy="3833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548680"/>
            <a:ext cx="3029510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55576" y="44624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i="1" dirty="0" smtClean="0">
                <a:solidFill>
                  <a:srgbClr val="002060"/>
                </a:solidFill>
              </a:rPr>
              <a:t>Герцог </a:t>
            </a:r>
            <a:r>
              <a:rPr lang="uk-UA" i="1" dirty="0" err="1" smtClean="0">
                <a:solidFill>
                  <a:srgbClr val="002060"/>
                </a:solidFill>
              </a:rPr>
              <a:t>Людовіко</a:t>
            </a:r>
            <a:r>
              <a:rPr lang="uk-UA" i="1" dirty="0" smtClean="0">
                <a:solidFill>
                  <a:srgbClr val="002060"/>
                </a:solidFill>
              </a:rPr>
              <a:t> </a:t>
            </a:r>
            <a:r>
              <a:rPr lang="uk-UA" i="1" dirty="0" err="1" smtClean="0">
                <a:solidFill>
                  <a:srgbClr val="002060"/>
                </a:solidFill>
              </a:rPr>
              <a:t>Сфорца</a:t>
            </a:r>
            <a:endParaRPr lang="uk-UA" i="1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48064" y="73388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i="1" dirty="0" smtClean="0">
                <a:solidFill>
                  <a:srgbClr val="002060"/>
                </a:solidFill>
              </a:rPr>
              <a:t>«Таємна вечеря» у трапезній</a:t>
            </a:r>
            <a:endParaRPr lang="uk-UA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6044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2050" name="Picture 2" descr="C:\Users\Viktorr\Desktop\Картинки\FL02-0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15251" y="-715252"/>
            <a:ext cx="7713497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092" y="669534"/>
            <a:ext cx="8568952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99792" y="188640"/>
            <a:ext cx="6552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i="1" dirty="0">
                <a:solidFill>
                  <a:srgbClr val="002060"/>
                </a:solidFill>
                <a:latin typeface="Arial"/>
              </a:rPr>
              <a:t>«Тайна вечеря</a:t>
            </a:r>
            <a:r>
              <a:rPr lang="uk-UA" i="1" dirty="0" smtClean="0">
                <a:solidFill>
                  <a:srgbClr val="002060"/>
                </a:solidFill>
                <a:latin typeface="Arial"/>
              </a:rPr>
              <a:t>», репродукція</a:t>
            </a:r>
            <a:endParaRPr lang="uk-UA" i="1" dirty="0"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290568" y="602128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i="1" dirty="0" err="1">
                <a:solidFill>
                  <a:srgbClr val="002060"/>
                </a:solidFill>
              </a:rPr>
              <a:t>Твір</a:t>
            </a:r>
            <a:r>
              <a:rPr lang="ru-RU" b="1" i="1" dirty="0">
                <a:solidFill>
                  <a:srgbClr val="002060"/>
                </a:solidFill>
              </a:rPr>
              <a:t> </a:t>
            </a:r>
            <a:r>
              <a:rPr lang="ru-RU" b="1" i="1" dirty="0" err="1">
                <a:solidFill>
                  <a:srgbClr val="002060"/>
                </a:solidFill>
              </a:rPr>
              <a:t>було</a:t>
            </a:r>
            <a:r>
              <a:rPr lang="ru-RU" b="1" i="1" dirty="0">
                <a:solidFill>
                  <a:srgbClr val="002060"/>
                </a:solidFill>
              </a:rPr>
              <a:t> </a:t>
            </a:r>
            <a:r>
              <a:rPr lang="ru-RU" b="1" i="1" dirty="0" err="1">
                <a:solidFill>
                  <a:srgbClr val="002060"/>
                </a:solidFill>
              </a:rPr>
              <a:t>виконано</a:t>
            </a:r>
            <a:r>
              <a:rPr lang="ru-RU" b="1" i="1" dirty="0">
                <a:solidFill>
                  <a:srgbClr val="002060"/>
                </a:solidFill>
              </a:rPr>
              <a:t> в 1498 </a:t>
            </a:r>
            <a:r>
              <a:rPr lang="ru-RU" b="1" i="1" dirty="0" err="1">
                <a:solidFill>
                  <a:srgbClr val="002060"/>
                </a:solidFill>
              </a:rPr>
              <a:t>році</a:t>
            </a:r>
            <a:r>
              <a:rPr lang="ru-RU" b="1" i="1" dirty="0">
                <a:solidFill>
                  <a:srgbClr val="002060"/>
                </a:solidFill>
              </a:rPr>
              <a:t>. </a:t>
            </a:r>
            <a:r>
              <a:rPr lang="ru-RU" b="1" i="1" dirty="0" err="1">
                <a:solidFill>
                  <a:srgbClr val="002060"/>
                </a:solidFill>
              </a:rPr>
              <a:t>Його</a:t>
            </a:r>
            <a:r>
              <a:rPr lang="ru-RU" b="1" i="1" dirty="0">
                <a:solidFill>
                  <a:srgbClr val="002060"/>
                </a:solidFill>
              </a:rPr>
              <a:t> </a:t>
            </a:r>
            <a:r>
              <a:rPr lang="ru-RU" b="1" i="1" dirty="0" err="1">
                <a:solidFill>
                  <a:srgbClr val="002060"/>
                </a:solidFill>
              </a:rPr>
              <a:t>розміри</a:t>
            </a:r>
            <a:r>
              <a:rPr lang="ru-RU" b="1" i="1" dirty="0">
                <a:solidFill>
                  <a:srgbClr val="002060"/>
                </a:solidFill>
              </a:rPr>
              <a:t> </a:t>
            </a:r>
            <a:r>
              <a:rPr lang="ru-RU" b="1" i="1" dirty="0" err="1">
                <a:solidFill>
                  <a:srgbClr val="002060"/>
                </a:solidFill>
              </a:rPr>
              <a:t>склали</a:t>
            </a:r>
            <a:r>
              <a:rPr lang="ru-RU" b="1" i="1" dirty="0">
                <a:solidFill>
                  <a:srgbClr val="002060"/>
                </a:solidFill>
              </a:rPr>
              <a:t> 880 на 460 см.</a:t>
            </a:r>
            <a:endParaRPr lang="uk-UA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22650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788024" y="548680"/>
            <a:ext cx="428396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i="1" dirty="0">
                <a:solidFill>
                  <a:srgbClr val="002060"/>
                </a:solidFill>
              </a:rPr>
              <a:t>Фреска Леонардо. Чого вона тільки не зазнала! Спочатку ченцям знадобились в трапезній ще одні двері, і вони пробили її крізь нижню частину зображення. Під час наполеонівських воєн солдати влаштували тут стайню. Тоді ж сталася повінь. У 1943 році від бомбардування звалився звід … До того ж сам Леонардо настільки безоглядно експериментував з фарбами, що вони почали потроху обсипатися ще за його життя. Так що «Таємна вечеря» вціліла просто дивом. Але і пошкоджена, фреска залишається геніальною.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824" y="548680"/>
            <a:ext cx="4348228" cy="4941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67544" y="5733256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i="1" dirty="0" smtClean="0">
                <a:solidFill>
                  <a:srgbClr val="002060"/>
                </a:solidFill>
              </a:rPr>
              <a:t>Марія Магдалина на «Таємній вечері»</a:t>
            </a:r>
            <a:endParaRPr lang="uk-UA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8565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26754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b="1" i="1" dirty="0">
                <a:solidFill>
                  <a:srgbClr val="002060"/>
                </a:solidFill>
              </a:rPr>
              <a:t>На торцевій стіні трапезної Леонардо зобразив у перспективі зал, що як би продовжує справжній. Він і освітлений як би з тих же вікон, що сама трапезна. Виникає ілюзія реальної присутності персонажів в тому ж просторі, що і глядача.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204864"/>
            <a:ext cx="7776864" cy="4225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Стрелка вниз 2"/>
          <p:cNvSpPr/>
          <p:nvPr/>
        </p:nvSpPr>
        <p:spPr>
          <a:xfrm rot="17749508">
            <a:off x="1908678" y="1883381"/>
            <a:ext cx="377219" cy="2402288"/>
          </a:xfrm>
          <a:prstGeom prst="downArrow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Стрелка вниз 3"/>
          <p:cNvSpPr/>
          <p:nvPr/>
        </p:nvSpPr>
        <p:spPr>
          <a:xfrm rot="3737694">
            <a:off x="6614471" y="1920726"/>
            <a:ext cx="416687" cy="2378112"/>
          </a:xfrm>
          <a:prstGeom prst="downArrow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4475302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4248576"/>
            <a:ext cx="885698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i="1" dirty="0">
                <a:solidFill>
                  <a:srgbClr val="003366"/>
                </a:solidFill>
              </a:rPr>
              <a:t>Геометрія у фресці Леонардо не абстрактна, а емоційно-символічна. Прямокутники (килими?) на стінах схожі на вікна, але – сліпі. Зіставлення народжує асоціації: світло і темрява, простір і замкнутість, життя і смерть. Три далеких вікна служать обрамленням фігури Христа і за змістом як би єдині з нею. Сама їх кількість – три – явний натяк на троїчність божества</a:t>
            </a:r>
            <a:r>
              <a:rPr lang="uk-UA" b="1" i="1" dirty="0" smtClean="0">
                <a:solidFill>
                  <a:srgbClr val="003366"/>
                </a:solidFill>
              </a:rPr>
              <a:t>. </a:t>
            </a:r>
            <a:r>
              <a:rPr lang="ru-RU" b="1" i="1" dirty="0">
                <a:solidFill>
                  <a:srgbClr val="003366"/>
                </a:solidFill>
              </a:rPr>
              <a:t>Христос в </a:t>
            </a:r>
            <a:r>
              <a:rPr lang="ru-RU" b="1" i="1" dirty="0" err="1">
                <a:solidFill>
                  <a:srgbClr val="003366"/>
                </a:solidFill>
              </a:rPr>
              <a:t>зображенні</a:t>
            </a:r>
            <a:r>
              <a:rPr lang="ru-RU" b="1" i="1" dirty="0">
                <a:solidFill>
                  <a:srgbClr val="003366"/>
                </a:solidFill>
              </a:rPr>
              <a:t> Леонардо не </a:t>
            </a:r>
            <a:r>
              <a:rPr lang="ru-RU" b="1" i="1" dirty="0" err="1">
                <a:solidFill>
                  <a:srgbClr val="003366"/>
                </a:solidFill>
              </a:rPr>
              <a:t>має</a:t>
            </a:r>
            <a:r>
              <a:rPr lang="ru-RU" b="1" i="1" dirty="0">
                <a:solidFill>
                  <a:srgbClr val="003366"/>
                </a:solidFill>
              </a:rPr>
              <a:t> </a:t>
            </a:r>
            <a:r>
              <a:rPr lang="ru-RU" b="1" i="1" dirty="0" err="1">
                <a:solidFill>
                  <a:srgbClr val="003366"/>
                </a:solidFill>
              </a:rPr>
              <a:t>чіткого</a:t>
            </a:r>
            <a:r>
              <a:rPr lang="ru-RU" b="1" i="1" dirty="0">
                <a:solidFill>
                  <a:srgbClr val="003366"/>
                </a:solidFill>
              </a:rPr>
              <a:t> </a:t>
            </a:r>
            <a:r>
              <a:rPr lang="ru-RU" b="1" i="1" dirty="0" err="1">
                <a:solidFill>
                  <a:srgbClr val="003366"/>
                </a:solidFill>
              </a:rPr>
              <a:t>положення</a:t>
            </a:r>
            <a:r>
              <a:rPr lang="ru-RU" b="1" i="1" dirty="0">
                <a:solidFill>
                  <a:srgbClr val="003366"/>
                </a:solidFill>
              </a:rPr>
              <a:t> в </a:t>
            </a:r>
            <a:r>
              <a:rPr lang="ru-RU" b="1" i="1" dirty="0" err="1">
                <a:solidFill>
                  <a:srgbClr val="003366"/>
                </a:solidFill>
              </a:rPr>
              <a:t>просторі</a:t>
            </a:r>
            <a:r>
              <a:rPr lang="ru-RU" b="1" i="1" dirty="0">
                <a:solidFill>
                  <a:srgbClr val="003366"/>
                </a:solidFill>
              </a:rPr>
              <a:t>. </a:t>
            </a:r>
            <a:r>
              <a:rPr lang="ru-RU" b="1" i="1" dirty="0" err="1">
                <a:solidFill>
                  <a:srgbClr val="003366"/>
                </a:solidFill>
              </a:rPr>
              <a:t>Його</a:t>
            </a:r>
            <a:r>
              <a:rPr lang="ru-RU" b="1" i="1" dirty="0">
                <a:solidFill>
                  <a:srgbClr val="003366"/>
                </a:solidFill>
              </a:rPr>
              <a:t> особа </a:t>
            </a:r>
            <a:r>
              <a:rPr lang="ru-RU" b="1" i="1" dirty="0" err="1">
                <a:solidFill>
                  <a:srgbClr val="003366"/>
                </a:solidFill>
              </a:rPr>
              <a:t>перебуває</a:t>
            </a:r>
            <a:r>
              <a:rPr lang="ru-RU" b="1" i="1" dirty="0">
                <a:solidFill>
                  <a:srgbClr val="003366"/>
                </a:solidFill>
              </a:rPr>
              <a:t> на </a:t>
            </a:r>
            <a:r>
              <a:rPr lang="ru-RU" b="1" i="1" dirty="0" err="1">
                <a:solidFill>
                  <a:srgbClr val="003366"/>
                </a:solidFill>
              </a:rPr>
              <a:t>перетині</a:t>
            </a:r>
            <a:r>
              <a:rPr lang="ru-RU" b="1" i="1" dirty="0">
                <a:solidFill>
                  <a:srgbClr val="003366"/>
                </a:solidFill>
              </a:rPr>
              <a:t> </a:t>
            </a:r>
            <a:r>
              <a:rPr lang="ru-RU" b="1" i="1" dirty="0" err="1">
                <a:solidFill>
                  <a:srgbClr val="003366"/>
                </a:solidFill>
              </a:rPr>
              <a:t>ліній</a:t>
            </a:r>
            <a:r>
              <a:rPr lang="ru-RU" b="1" i="1" dirty="0">
                <a:solidFill>
                  <a:srgbClr val="003366"/>
                </a:solidFill>
              </a:rPr>
              <a:t> </a:t>
            </a:r>
            <a:r>
              <a:rPr lang="ru-RU" b="1" i="1" dirty="0" err="1">
                <a:solidFill>
                  <a:srgbClr val="003366"/>
                </a:solidFill>
              </a:rPr>
              <a:t>перспективи</a:t>
            </a:r>
            <a:r>
              <a:rPr lang="ru-RU" b="1" i="1" dirty="0">
                <a:solidFill>
                  <a:srgbClr val="003366"/>
                </a:solidFill>
              </a:rPr>
              <a:t> і </a:t>
            </a:r>
            <a:r>
              <a:rPr lang="ru-RU" b="1" i="1" dirty="0" err="1">
                <a:solidFill>
                  <a:srgbClr val="003366"/>
                </a:solidFill>
              </a:rPr>
              <a:t>може</a:t>
            </a:r>
            <a:r>
              <a:rPr lang="ru-RU" b="1" i="1" dirty="0">
                <a:solidFill>
                  <a:srgbClr val="003366"/>
                </a:solidFill>
              </a:rPr>
              <a:t> бути </a:t>
            </a:r>
            <a:r>
              <a:rPr lang="ru-RU" b="1" i="1" dirty="0" err="1">
                <a:solidFill>
                  <a:srgbClr val="003366"/>
                </a:solidFill>
              </a:rPr>
              <a:t>сприйнята</a:t>
            </a:r>
            <a:r>
              <a:rPr lang="ru-RU" b="1" i="1" dirty="0">
                <a:solidFill>
                  <a:srgbClr val="003366"/>
                </a:solidFill>
              </a:rPr>
              <a:t> </a:t>
            </a:r>
            <a:r>
              <a:rPr lang="ru-RU" b="1" i="1" dirty="0" err="1">
                <a:solidFill>
                  <a:srgbClr val="003366"/>
                </a:solidFill>
              </a:rPr>
              <a:t>якщо</a:t>
            </a:r>
            <a:r>
              <a:rPr lang="ru-RU" b="1" i="1" dirty="0">
                <a:solidFill>
                  <a:srgbClr val="003366"/>
                </a:solidFill>
              </a:rPr>
              <a:t> у </a:t>
            </a:r>
            <a:r>
              <a:rPr lang="ru-RU" b="1" i="1" dirty="0" err="1">
                <a:solidFill>
                  <a:srgbClr val="003366"/>
                </a:solidFill>
              </a:rPr>
              <a:t>самій</a:t>
            </a:r>
            <a:r>
              <a:rPr lang="ru-RU" b="1" i="1" dirty="0">
                <a:solidFill>
                  <a:srgbClr val="003366"/>
                </a:solidFill>
              </a:rPr>
              <a:t> </a:t>
            </a:r>
            <a:r>
              <a:rPr lang="ru-RU" b="1" i="1" dirty="0" err="1">
                <a:solidFill>
                  <a:srgbClr val="003366"/>
                </a:solidFill>
              </a:rPr>
              <a:t>точці</a:t>
            </a:r>
            <a:r>
              <a:rPr lang="ru-RU" b="1" i="1" dirty="0">
                <a:solidFill>
                  <a:srgbClr val="003366"/>
                </a:solidFill>
              </a:rPr>
              <a:t> сходу – у </a:t>
            </a:r>
            <a:r>
              <a:rPr lang="ru-RU" b="1" i="1" dirty="0" err="1">
                <a:solidFill>
                  <a:srgbClr val="003366"/>
                </a:solidFill>
              </a:rPr>
              <a:t>нескінченному</a:t>
            </a:r>
            <a:r>
              <a:rPr lang="ru-RU" b="1" i="1" dirty="0">
                <a:solidFill>
                  <a:srgbClr val="003366"/>
                </a:solidFill>
              </a:rPr>
              <a:t> </a:t>
            </a:r>
            <a:r>
              <a:rPr lang="ru-RU" b="1" i="1" dirty="0" err="1">
                <a:solidFill>
                  <a:srgbClr val="003366"/>
                </a:solidFill>
              </a:rPr>
              <a:t>віддаленні</a:t>
            </a:r>
            <a:r>
              <a:rPr lang="ru-RU" b="1" i="1" dirty="0">
                <a:solidFill>
                  <a:srgbClr val="003366"/>
                </a:solidFill>
              </a:rPr>
              <a:t>.</a:t>
            </a:r>
            <a:endParaRPr lang="uk-UA" b="1" i="1" dirty="0">
              <a:solidFill>
                <a:srgbClr val="003366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800" y="125878"/>
            <a:ext cx="8136904" cy="4122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45942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3583"/>
            <a:ext cx="806489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err="1">
                <a:solidFill>
                  <a:srgbClr val="002060"/>
                </a:solidFill>
              </a:rPr>
              <a:t>Вважається</a:t>
            </a:r>
            <a:r>
              <a:rPr lang="ru-RU" b="1" i="1" dirty="0">
                <a:solidFill>
                  <a:srgbClr val="002060"/>
                </a:solidFill>
              </a:rPr>
              <a:t>, </a:t>
            </a:r>
            <a:r>
              <a:rPr lang="ru-RU" b="1" i="1" dirty="0" err="1" smtClean="0">
                <a:solidFill>
                  <a:srgbClr val="002060"/>
                </a:solidFill>
              </a:rPr>
              <a:t>що</a:t>
            </a:r>
            <a:r>
              <a:rPr lang="ru-RU" b="1" i="1" dirty="0" smtClean="0">
                <a:solidFill>
                  <a:srgbClr val="002060"/>
                </a:solidFill>
              </a:rPr>
              <a:t> на </a:t>
            </a:r>
            <a:r>
              <a:rPr lang="ru-RU" b="1" i="1" dirty="0" err="1" smtClean="0">
                <a:solidFill>
                  <a:srgbClr val="002060"/>
                </a:solidFill>
              </a:rPr>
              <a:t>таємній</a:t>
            </a:r>
            <a:r>
              <a:rPr lang="ru-RU" b="1" i="1" dirty="0" smtClean="0">
                <a:solidFill>
                  <a:srgbClr val="002060"/>
                </a:solidFill>
              </a:rPr>
              <a:t> </a:t>
            </a:r>
            <a:r>
              <a:rPr lang="ru-RU" b="1" i="1" dirty="0" err="1" smtClean="0">
                <a:solidFill>
                  <a:srgbClr val="002060"/>
                </a:solidFill>
              </a:rPr>
              <a:t>вечері</a:t>
            </a:r>
            <a:r>
              <a:rPr lang="ru-RU" b="1" i="1" dirty="0" smtClean="0">
                <a:solidFill>
                  <a:srgbClr val="002060"/>
                </a:solidFill>
              </a:rPr>
              <a:t>, яка і є </a:t>
            </a:r>
            <a:r>
              <a:rPr lang="ru-RU" b="1" i="1" dirty="0" err="1" smtClean="0">
                <a:solidFill>
                  <a:srgbClr val="002060"/>
                </a:solidFill>
              </a:rPr>
              <a:t>головним</a:t>
            </a:r>
            <a:r>
              <a:rPr lang="ru-RU" b="1" i="1" dirty="0" smtClean="0">
                <a:solidFill>
                  <a:srgbClr val="002060"/>
                </a:solidFill>
              </a:rPr>
              <a:t> </a:t>
            </a:r>
            <a:r>
              <a:rPr lang="ru-RU" b="1" i="1" dirty="0" err="1" smtClean="0">
                <a:solidFill>
                  <a:srgbClr val="002060"/>
                </a:solidFill>
              </a:rPr>
              <a:t>дійством</a:t>
            </a:r>
            <a:r>
              <a:rPr lang="ru-RU" b="1" i="1" dirty="0" smtClean="0">
                <a:solidFill>
                  <a:srgbClr val="002060"/>
                </a:solidFill>
              </a:rPr>
              <a:t> </a:t>
            </a:r>
            <a:r>
              <a:rPr lang="ru-RU" b="1" i="1" dirty="0" err="1" smtClean="0">
                <a:solidFill>
                  <a:srgbClr val="002060"/>
                </a:solidFill>
              </a:rPr>
              <a:t>зображеного</a:t>
            </a:r>
            <a:r>
              <a:rPr lang="ru-RU" b="1" i="1" dirty="0" smtClean="0">
                <a:solidFill>
                  <a:srgbClr val="002060"/>
                </a:solidFill>
              </a:rPr>
              <a:t>,  </a:t>
            </a:r>
            <a:r>
              <a:rPr lang="ru-RU" b="1" i="1" dirty="0">
                <a:solidFill>
                  <a:srgbClr val="002060"/>
                </a:solidFill>
              </a:rPr>
              <a:t>Леонардо </a:t>
            </a:r>
            <a:r>
              <a:rPr lang="ru-RU" b="1" i="1" dirty="0" smtClean="0">
                <a:solidFill>
                  <a:srgbClr val="002060"/>
                </a:solidFill>
              </a:rPr>
              <a:t> описав </a:t>
            </a:r>
            <a:r>
              <a:rPr lang="ru-RU" b="1" i="1" dirty="0" err="1" smtClean="0">
                <a:solidFill>
                  <a:srgbClr val="002060"/>
                </a:solidFill>
              </a:rPr>
              <a:t>реакцію</a:t>
            </a:r>
            <a:r>
              <a:rPr lang="ru-RU" b="1" i="1" dirty="0" smtClean="0">
                <a:solidFill>
                  <a:srgbClr val="002060"/>
                </a:solidFill>
              </a:rPr>
              <a:t> </a:t>
            </a:r>
            <a:r>
              <a:rPr lang="ru-RU" b="1" i="1" dirty="0" err="1" smtClean="0">
                <a:solidFill>
                  <a:srgbClr val="002060"/>
                </a:solidFill>
              </a:rPr>
              <a:t>учнів</a:t>
            </a:r>
            <a:r>
              <a:rPr lang="ru-RU" b="1" i="1" dirty="0" smtClean="0">
                <a:solidFill>
                  <a:srgbClr val="002060"/>
                </a:solidFill>
              </a:rPr>
              <a:t> </a:t>
            </a:r>
            <a:r>
              <a:rPr lang="ru-RU" b="1" i="1" dirty="0" err="1" smtClean="0">
                <a:solidFill>
                  <a:srgbClr val="002060"/>
                </a:solidFill>
              </a:rPr>
              <a:t>Ісуса</a:t>
            </a:r>
            <a:r>
              <a:rPr lang="ru-RU" b="1" i="1" dirty="0" smtClean="0">
                <a:solidFill>
                  <a:srgbClr val="002060"/>
                </a:solidFill>
              </a:rPr>
              <a:t> Христа на </a:t>
            </a:r>
            <a:r>
              <a:rPr lang="ru-RU" b="1" i="1" dirty="0" err="1" smtClean="0">
                <a:solidFill>
                  <a:srgbClr val="002060"/>
                </a:solidFill>
              </a:rPr>
              <a:t>його</a:t>
            </a:r>
            <a:r>
              <a:rPr lang="ru-RU" b="1" i="1" dirty="0" smtClean="0">
                <a:solidFill>
                  <a:srgbClr val="002060"/>
                </a:solidFill>
              </a:rPr>
              <a:t> слова: </a:t>
            </a:r>
            <a:r>
              <a:rPr lang="ru-RU" b="1" i="1" dirty="0">
                <a:solidFill>
                  <a:srgbClr val="002060"/>
                </a:solidFill>
              </a:rPr>
              <a:t>«Один з вас </a:t>
            </a:r>
            <a:r>
              <a:rPr lang="ru-RU" b="1" i="1" dirty="0" err="1">
                <a:solidFill>
                  <a:srgbClr val="002060"/>
                </a:solidFill>
              </a:rPr>
              <a:t>зрадить</a:t>
            </a:r>
            <a:r>
              <a:rPr lang="ru-RU" b="1" i="1" dirty="0">
                <a:solidFill>
                  <a:srgbClr val="002060"/>
                </a:solidFill>
              </a:rPr>
              <a:t> Мене</a:t>
            </a:r>
            <a:r>
              <a:rPr lang="ru-RU" b="1" i="1" dirty="0" smtClean="0">
                <a:solidFill>
                  <a:srgbClr val="002060"/>
                </a:solidFill>
              </a:rPr>
              <a:t>». </a:t>
            </a:r>
            <a:r>
              <a:rPr lang="ru-RU" b="1" i="1" dirty="0" err="1" smtClean="0">
                <a:solidFill>
                  <a:srgbClr val="002060"/>
                </a:solidFill>
              </a:rPr>
              <a:t>Навколо</a:t>
            </a:r>
            <a:r>
              <a:rPr lang="ru-RU" b="1" i="1" dirty="0" smtClean="0">
                <a:solidFill>
                  <a:srgbClr val="002060"/>
                </a:solidFill>
              </a:rPr>
              <a:t> </a:t>
            </a:r>
            <a:r>
              <a:rPr lang="ru-RU" b="1" i="1" dirty="0" err="1" smtClean="0">
                <a:solidFill>
                  <a:srgbClr val="002060"/>
                </a:solidFill>
              </a:rPr>
              <a:t>цих</a:t>
            </a:r>
            <a:r>
              <a:rPr lang="ru-RU" b="1" i="1" dirty="0" smtClean="0">
                <a:solidFill>
                  <a:srgbClr val="002060"/>
                </a:solidFill>
              </a:rPr>
              <a:t> </a:t>
            </a:r>
            <a:r>
              <a:rPr lang="ru-RU" b="1" i="1" dirty="0" err="1" smtClean="0">
                <a:solidFill>
                  <a:srgbClr val="002060"/>
                </a:solidFill>
              </a:rPr>
              <a:t>слів</a:t>
            </a:r>
            <a:r>
              <a:rPr lang="ru-RU" b="1" i="1" dirty="0" smtClean="0">
                <a:solidFill>
                  <a:srgbClr val="002060"/>
                </a:solidFill>
              </a:rPr>
              <a:t> і </a:t>
            </a:r>
            <a:r>
              <a:rPr lang="ru-RU" b="1" i="1" dirty="0" err="1" smtClean="0">
                <a:solidFill>
                  <a:srgbClr val="002060"/>
                </a:solidFill>
              </a:rPr>
              <a:t>розкривається</a:t>
            </a:r>
            <a:r>
              <a:rPr lang="ru-RU" b="1" i="1" dirty="0" smtClean="0">
                <a:solidFill>
                  <a:srgbClr val="002060"/>
                </a:solidFill>
              </a:rPr>
              <a:t> вся суть фрески, </a:t>
            </a:r>
            <a:r>
              <a:rPr lang="ru-RU" b="1" i="1" dirty="0" err="1" smtClean="0">
                <a:solidFill>
                  <a:srgbClr val="002060"/>
                </a:solidFill>
              </a:rPr>
              <a:t>адже</a:t>
            </a:r>
            <a:r>
              <a:rPr lang="ru-RU" b="1" i="1" dirty="0" smtClean="0">
                <a:solidFill>
                  <a:srgbClr val="002060"/>
                </a:solidFill>
              </a:rPr>
              <a:t> </a:t>
            </a:r>
            <a:r>
              <a:rPr lang="ru-RU" b="1" i="1" dirty="0" err="1" smtClean="0">
                <a:solidFill>
                  <a:srgbClr val="002060"/>
                </a:solidFill>
              </a:rPr>
              <a:t>усі</a:t>
            </a:r>
            <a:r>
              <a:rPr lang="ru-RU" b="1" i="1" dirty="0" smtClean="0">
                <a:solidFill>
                  <a:srgbClr val="002060"/>
                </a:solidFill>
              </a:rPr>
              <a:t> </a:t>
            </a:r>
            <a:r>
              <a:rPr lang="ru-RU" b="1" i="1" dirty="0" err="1" smtClean="0">
                <a:solidFill>
                  <a:srgbClr val="002060"/>
                </a:solidFill>
              </a:rPr>
              <a:t>присутні</a:t>
            </a:r>
            <a:r>
              <a:rPr lang="ru-RU" b="1" i="1" dirty="0" smtClean="0">
                <a:solidFill>
                  <a:srgbClr val="002060"/>
                </a:solidFill>
              </a:rPr>
              <a:t> </a:t>
            </a:r>
            <a:r>
              <a:rPr lang="ru-RU" b="1" i="1" dirty="0" err="1" smtClean="0">
                <a:solidFill>
                  <a:srgbClr val="002060"/>
                </a:solidFill>
              </a:rPr>
              <a:t>відреагували</a:t>
            </a:r>
            <a:r>
              <a:rPr lang="ru-RU" b="1" i="1" dirty="0" smtClean="0">
                <a:solidFill>
                  <a:srgbClr val="002060"/>
                </a:solidFill>
              </a:rPr>
              <a:t> на них </a:t>
            </a:r>
            <a:r>
              <a:rPr lang="ru-RU" b="1" i="1" dirty="0" err="1" smtClean="0">
                <a:solidFill>
                  <a:srgbClr val="002060"/>
                </a:solidFill>
              </a:rPr>
              <a:t>по-різному</a:t>
            </a:r>
            <a:r>
              <a:rPr lang="ru-RU" b="1" i="1" dirty="0" smtClean="0">
                <a:solidFill>
                  <a:srgbClr val="002060"/>
                </a:solidFill>
              </a:rPr>
              <a:t>. </a:t>
            </a:r>
          </a:p>
          <a:p>
            <a:pPr algn="ctr"/>
            <a:r>
              <a:rPr lang="ru-RU" b="1" i="1" dirty="0" err="1" smtClean="0">
                <a:solidFill>
                  <a:srgbClr val="002060"/>
                </a:solidFill>
              </a:rPr>
              <a:t>Деякі</a:t>
            </a:r>
            <a:r>
              <a:rPr lang="ru-RU" b="1" i="1" dirty="0" smtClean="0">
                <a:solidFill>
                  <a:srgbClr val="002060"/>
                </a:solidFill>
              </a:rPr>
              <a:t>, як от на </a:t>
            </a:r>
            <a:r>
              <a:rPr lang="ru-RU" b="1" i="1" dirty="0" err="1" smtClean="0">
                <a:solidFill>
                  <a:srgbClr val="002060"/>
                </a:solidFill>
              </a:rPr>
              <a:t>цьому</a:t>
            </a:r>
            <a:r>
              <a:rPr lang="ru-RU" b="1" i="1" dirty="0" smtClean="0">
                <a:solidFill>
                  <a:srgbClr val="002060"/>
                </a:solidFill>
              </a:rPr>
              <a:t> </a:t>
            </a:r>
            <a:r>
              <a:rPr lang="ru-RU" b="1" i="1" dirty="0" err="1" smtClean="0">
                <a:solidFill>
                  <a:srgbClr val="002060"/>
                </a:solidFill>
              </a:rPr>
              <a:t>зображенні</a:t>
            </a:r>
            <a:r>
              <a:rPr lang="ru-RU" b="1" i="1" dirty="0" smtClean="0">
                <a:solidFill>
                  <a:srgbClr val="002060"/>
                </a:solidFill>
              </a:rPr>
              <a:t>, </a:t>
            </a:r>
            <a:r>
              <a:rPr lang="ru-RU" b="1" i="1" dirty="0" err="1" smtClean="0">
                <a:solidFill>
                  <a:srgbClr val="002060"/>
                </a:solidFill>
              </a:rPr>
              <a:t>були</a:t>
            </a:r>
            <a:r>
              <a:rPr lang="ru-RU" b="1" i="1" dirty="0" smtClean="0">
                <a:solidFill>
                  <a:srgbClr val="002060"/>
                </a:solidFill>
              </a:rPr>
              <a:t> </a:t>
            </a:r>
            <a:r>
              <a:rPr lang="ru-RU" b="1" i="1" dirty="0" err="1" smtClean="0">
                <a:solidFill>
                  <a:srgbClr val="002060"/>
                </a:solidFill>
              </a:rPr>
              <a:t>обурені</a:t>
            </a:r>
            <a:r>
              <a:rPr lang="ru-RU" b="1" i="1" dirty="0" smtClean="0">
                <a:solidFill>
                  <a:srgbClr val="002060"/>
                </a:solidFill>
              </a:rPr>
              <a:t> такими словами </a:t>
            </a:r>
            <a:r>
              <a:rPr lang="ru-RU" b="1" i="1" dirty="0" err="1" smtClean="0">
                <a:solidFill>
                  <a:srgbClr val="002060"/>
                </a:solidFill>
              </a:rPr>
              <a:t>вчителя</a:t>
            </a:r>
            <a:r>
              <a:rPr lang="ru-RU" b="1" i="1" dirty="0" smtClean="0">
                <a:solidFill>
                  <a:srgbClr val="002060"/>
                </a:solidFill>
              </a:rPr>
              <a:t>. </a:t>
            </a:r>
            <a:endParaRPr lang="uk-UA" b="1" i="1" dirty="0">
              <a:solidFill>
                <a:srgbClr val="00206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933" y="1767909"/>
            <a:ext cx="8645525" cy="593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25806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lackTie">
  <a:themeElements>
    <a:clrScheme name="Другая 12">
      <a:dk1>
        <a:srgbClr val="EBC576"/>
      </a:dk1>
      <a:lt1>
        <a:srgbClr val="FFFFFF"/>
      </a:lt1>
      <a:dk2>
        <a:srgbClr val="92D050"/>
      </a:dk2>
      <a:lt2>
        <a:srgbClr val="BDE296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BlackTie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BlackTie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20000"/>
              </a:schemeClr>
            </a:gs>
            <a:gs pos="30000">
              <a:schemeClr val="phClr">
                <a:tint val="61000"/>
                <a:satMod val="220000"/>
              </a:schemeClr>
            </a:gs>
            <a:gs pos="45000">
              <a:schemeClr val="phClr">
                <a:tint val="66000"/>
                <a:satMod val="240000"/>
              </a:schemeClr>
            </a:gs>
            <a:gs pos="55000">
              <a:schemeClr val="phClr">
                <a:tint val="66000"/>
                <a:satMod val="220000"/>
              </a:schemeClr>
            </a:gs>
            <a:gs pos="73000">
              <a:schemeClr val="phClr">
                <a:tint val="61000"/>
                <a:satMod val="220000"/>
              </a:schemeClr>
            </a:gs>
            <a:gs pos="100000">
              <a:schemeClr val="phClr">
                <a:tint val="45000"/>
                <a:satMod val="22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  <a:satMod val="110000"/>
              </a:schemeClr>
            </a:gs>
            <a:gs pos="30000">
              <a:schemeClr val="phClr">
                <a:shade val="90000"/>
                <a:satMod val="120000"/>
              </a:schemeClr>
            </a:gs>
            <a:gs pos="45000">
              <a:schemeClr val="phClr">
                <a:shade val="100000"/>
                <a:satMod val="128000"/>
              </a:schemeClr>
            </a:gs>
            <a:gs pos="55000">
              <a:schemeClr val="phClr">
                <a:shade val="100000"/>
                <a:satMod val="128000"/>
              </a:schemeClr>
            </a:gs>
            <a:gs pos="73000">
              <a:schemeClr val="phClr">
                <a:shade val="90000"/>
                <a:satMod val="120000"/>
              </a:schemeClr>
            </a:gs>
            <a:gs pos="100000">
              <a:schemeClr val="phClr">
                <a:shade val="63000"/>
                <a:satMod val="110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1909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7150" dist="38100" dir="5400000" algn="br" rotWithShape="0">
              <a:srgbClr val="000000">
                <a:alpha val="57000"/>
              </a:srgbClr>
            </a:outerShdw>
          </a:effectLst>
          <a:scene3d>
            <a:camera prst="orthographicFront">
              <a:rot lat="0" lon="0" rev="0"/>
            </a:camera>
            <a:lightRig rig="twoPt" dir="t">
              <a:rot lat="0" lon="0" rev="1800000"/>
            </a:lightRig>
          </a:scene3d>
          <a:sp3d>
            <a:bevelT w="44450" h="31750" prst="coolSlant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20000"/>
              </a:schemeClr>
            </a:duotone>
          </a:blip>
          <a:stretch/>
        </a:blip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30000"/>
                <a:satMod val="255000"/>
              </a:schemeClr>
            </a:gs>
          </a:gsLst>
          <a:path path="circle">
            <a:fillToRect l="50000" t="-80000" r="50000" b="18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Black Tie</Template>
  <TotalTime>57</TotalTime>
  <Words>653</Words>
  <Application>Microsoft Office PowerPoint</Application>
  <PresentationFormat>Экран (4:3)</PresentationFormat>
  <Paragraphs>19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BlackTie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Viktorr</dc:creator>
  <cp:lastModifiedBy>Viktorr</cp:lastModifiedBy>
  <cp:revision>7</cp:revision>
  <dcterms:created xsi:type="dcterms:W3CDTF">2014-09-23T16:55:52Z</dcterms:created>
  <dcterms:modified xsi:type="dcterms:W3CDTF">2015-01-30T16:39:05Z</dcterms:modified>
</cp:coreProperties>
</file>