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0"/>
    <a:srgbClr val="0D3E95"/>
    <a:srgbClr val="145CDE"/>
    <a:srgbClr val="001B4C"/>
    <a:srgbClr val="002560"/>
    <a:srgbClr val="2975FF"/>
    <a:srgbClr val="9CBCF6"/>
    <a:srgbClr val="6199FF"/>
    <a:srgbClr val="6DA1FF"/>
    <a:srgbClr val="93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7" autoAdjust="0"/>
    <p:restoredTop sz="94612" autoAdjust="0"/>
  </p:normalViewPr>
  <p:slideViewPr>
    <p:cSldViewPr>
      <p:cViewPr>
        <p:scale>
          <a:sx n="73" d="100"/>
          <a:sy n="73" d="100"/>
        </p:scale>
        <p:origin x="-1080" y="-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F84-E04E-4B0D-AB03-56F43819343C}" type="datetimeFigureOut">
              <a:rPr lang="uk-UA" smtClean="0"/>
              <a:t>27.01.2014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F14F5-A65C-460D-81E8-360C65C7BC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4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F14F5-A65C-460D-81E8-360C65C7BCF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02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35.w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71800" y="1268760"/>
            <a:ext cx="576064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Новий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8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Рік</a:t>
            </a:r>
            <a:endParaRPr kumimoji="0" lang="ru-RU" sz="8800" b="1" i="0" u="none" strike="noStrike" kern="120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B7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Хустського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 №1</a:t>
            </a:r>
          </a:p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Вакарова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7056784" cy="1728192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- Казковий персонаж святкування Нового року спочатку в СРСР</a:t>
            </a:r>
            <a:r>
              <a:rPr lang="ru-RU" sz="2800" dirty="0" smtClean="0"/>
              <a:t>,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пострадянських</a:t>
            </a:r>
            <a:r>
              <a:rPr lang="ru-RU" sz="2800" dirty="0" smtClean="0"/>
              <a:t> державах 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вручає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дітям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подарунки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кладе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ялинку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84" y="2924944"/>
            <a:ext cx="2664296" cy="3454705"/>
          </a:xfrm>
        </p:spPr>
      </p:pic>
      <p:sp>
        <p:nvSpPr>
          <p:cNvPr id="4" name="Прямоугольник 3"/>
          <p:cNvSpPr/>
          <p:nvPr/>
        </p:nvSpPr>
        <p:spPr>
          <a:xfrm>
            <a:off x="3347864" y="404664"/>
            <a:ext cx="3378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Мороз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6984776" cy="2232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 - різдвяний персонаж в західних країнах. Слово походить від імені Святого Миколая (</a:t>
            </a:r>
            <a:r>
              <a:rPr lang="uk-UA" dirty="0" err="1" smtClean="0"/>
              <a:t>сейнт</a:t>
            </a:r>
            <a:r>
              <a:rPr lang="uk-UA" dirty="0" smtClean="0"/>
              <a:t> Ніколас). До Америки його занесли </a:t>
            </a:r>
            <a:r>
              <a:rPr lang="uk-UA" dirty="0" err="1" smtClean="0"/>
              <a:t>переселенці-голандці</a:t>
            </a:r>
            <a:r>
              <a:rPr lang="uk-UA" dirty="0" smtClean="0"/>
              <a:t>, котрі на батьківщині відзначають свято </a:t>
            </a:r>
            <a:r>
              <a:rPr lang="uk-UA" dirty="0" err="1" smtClean="0"/>
              <a:t>Сінтер</a:t>
            </a:r>
            <a:r>
              <a:rPr lang="uk-UA" dirty="0" smtClean="0"/>
              <a:t> </a:t>
            </a:r>
            <a:r>
              <a:rPr lang="uk-UA" dirty="0" err="1" smtClean="0"/>
              <a:t>Клаас</a:t>
            </a:r>
            <a:r>
              <a:rPr lang="uk-UA" dirty="0" smtClean="0"/>
              <a:t> (6 грудня).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6309" y="548680"/>
            <a:ext cx="413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Санта Клаус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25709"/>
            <a:ext cx="3168352" cy="3168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3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27994"/>
            <a:ext cx="7604694" cy="1152129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- Традиційно припадає на перший молодик першого місяця року, між 12 січня і 19 лютого.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89386"/>
            <a:ext cx="3080404" cy="2049463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41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Китайський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02" y="3068960"/>
            <a:ext cx="3175000" cy="206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4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707747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Згідно з традиційними китайськими традиціями, роки об’єднуються в 12-річні цикли, причому кожен з років символізує певна тварина.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3451641" cy="343547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67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3960440" cy="122413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Мавпа 1992, 2004</a:t>
            </a:r>
            <a:endParaRPr lang="uk-UA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2060848"/>
            <a:ext cx="3604146" cy="36041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Півень 1993, 2005</a:t>
            </a:r>
            <a:endParaRPr lang="uk-UA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799458" cy="37994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78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101852" cy="1410171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Собака 1994, 2006</a:t>
            </a:r>
            <a:endParaRPr lang="uk-UA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31431" cy="1410171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Свиня</a:t>
            </a:r>
            <a:r>
              <a:rPr lang="uk-UA" sz="4000" dirty="0"/>
              <a:t> </a:t>
            </a:r>
            <a:r>
              <a:rPr lang="uk-UA" sz="4000" dirty="0" smtClean="0"/>
              <a:t>1995, 2007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55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2792" cy="13381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000" dirty="0" smtClean="0"/>
              <a:t>Щур 1996,</a:t>
            </a:r>
          </a:p>
          <a:p>
            <a:pPr algn="ctr"/>
            <a:r>
              <a:rPr lang="uk-UA" sz="4000" dirty="0" smtClean="0"/>
              <a:t>2008</a:t>
            </a:r>
            <a:endParaRPr lang="uk-UA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836712"/>
            <a:ext cx="4042792" cy="13381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000" dirty="0" smtClean="0"/>
              <a:t>Бик 1997,</a:t>
            </a:r>
          </a:p>
          <a:p>
            <a:pPr algn="ctr"/>
            <a:r>
              <a:rPr lang="uk-UA" sz="4000" dirty="0" smtClean="0"/>
              <a:t>2009</a:t>
            </a:r>
            <a:endParaRPr lang="uk-UA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53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2792" cy="1482179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Тигр 1998,</a:t>
            </a:r>
          </a:p>
          <a:p>
            <a:pPr algn="ctr"/>
            <a:r>
              <a:rPr lang="uk-UA" sz="4000" dirty="0" smtClean="0"/>
              <a:t>2010</a:t>
            </a:r>
            <a:endParaRPr lang="uk-UA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692696"/>
            <a:ext cx="4042792" cy="1482179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Заєць 1999,</a:t>
            </a:r>
          </a:p>
          <a:p>
            <a:pPr algn="ctr"/>
            <a:r>
              <a:rPr lang="uk-UA" sz="4000" dirty="0" smtClean="0"/>
              <a:t>2011</a:t>
            </a:r>
            <a:endParaRPr lang="uk-UA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35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2792" cy="1410171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Дракон 2000, 2012</a:t>
            </a:r>
            <a:endParaRPr lang="uk-UA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5" y="2199828"/>
            <a:ext cx="3821459" cy="38214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31431" cy="1410171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000" dirty="0" smtClean="0"/>
              <a:t>Змія 2001,</a:t>
            </a:r>
          </a:p>
          <a:p>
            <a:pPr algn="ctr"/>
            <a:r>
              <a:rPr lang="uk-UA" sz="4000" dirty="0" smtClean="0"/>
              <a:t> 2013</a:t>
            </a:r>
            <a:endParaRPr lang="uk-UA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77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2792" cy="12661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4000" dirty="0" smtClean="0"/>
              <a:t>Кінь 2002,</a:t>
            </a:r>
          </a:p>
          <a:p>
            <a:pPr algn="ctr"/>
            <a:r>
              <a:rPr lang="uk-UA" sz="4000" dirty="0" smtClean="0"/>
              <a:t>2014</a:t>
            </a:r>
            <a:endParaRPr lang="uk-UA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3959423" cy="12661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4000" dirty="0" smtClean="0"/>
              <a:t>Коза 2003,</a:t>
            </a:r>
          </a:p>
          <a:p>
            <a:pPr algn="ctr"/>
            <a:r>
              <a:rPr lang="uk-UA" sz="4000" dirty="0" smtClean="0"/>
              <a:t>2015</a:t>
            </a:r>
            <a:endParaRPr lang="uk-UA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21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1925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                                  </a:t>
            </a:r>
            <a:br>
              <a:rPr lang="uk-UA" sz="2800" dirty="0" smtClean="0"/>
            </a:br>
            <a:r>
              <a:rPr lang="uk-UA" sz="2800" dirty="0"/>
              <a:t> </a:t>
            </a:r>
            <a:r>
              <a:rPr lang="uk-UA" sz="2800" dirty="0" smtClean="0"/>
              <a:t>                                   - свято, яке відзначають багато народів відповідно до прийнятого календаря. 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4392488" cy="3294366"/>
          </a:xfrm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Новий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16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68566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– </a:t>
            </a:r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Коня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04" y="3501008"/>
            <a:ext cx="4995438" cy="2747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24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256584" cy="561662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/>
              <a:t>Кінь характеризується як «</a:t>
            </a:r>
            <a:r>
              <a:rPr lang="uk-UA" sz="2400" dirty="0" err="1" smtClean="0"/>
              <a:t>ян</a:t>
            </a:r>
            <a:r>
              <a:rPr lang="uk-UA" sz="2400" dirty="0" smtClean="0"/>
              <a:t>». Тому яскраво виражені «</a:t>
            </a:r>
            <a:r>
              <a:rPr lang="uk-UA" sz="2400" dirty="0" err="1" smtClean="0"/>
              <a:t>янські</a:t>
            </a:r>
            <a:r>
              <a:rPr lang="uk-UA" sz="2400" dirty="0" smtClean="0"/>
              <a:t>» якості є фундаментом характеру Коня. Вони допомагають йому без особливих втрат переживати життєві бурі, асоціюється з елементом «вогонь», символізує такі якості, як активність, радість, незалежність, витривалість, сприйнятливість, життєлюбство, але, з іншого боку, нетерплячість, марнославство і егоїзм. </a:t>
            </a:r>
            <a:br>
              <a:rPr lang="uk-UA" sz="2400" dirty="0" smtClean="0"/>
            </a:br>
            <a:r>
              <a:rPr lang="uk-UA" sz="2400" dirty="0" smtClean="0"/>
              <a:t>Час доби під управлінням Коня: 11.00-13.00.</a:t>
            </a:r>
            <a:br>
              <a:rPr lang="uk-UA" sz="2400" dirty="0" smtClean="0"/>
            </a:br>
            <a:r>
              <a:rPr lang="uk-UA" sz="2400" dirty="0" smtClean="0"/>
              <a:t>Відповідний знак Зодіаку: Близнюки.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2540000" cy="1835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70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396044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800" dirty="0" smtClean="0"/>
              <a:t>Новий рік, Новий рік</a:t>
            </a:r>
          </a:p>
          <a:p>
            <a:pPr marL="0" indent="0">
              <a:buNone/>
            </a:pPr>
            <a:r>
              <a:rPr lang="uk-UA" sz="2800" dirty="0" smtClean="0"/>
              <a:t>Вже ступає на поріг.</a:t>
            </a:r>
          </a:p>
          <a:p>
            <a:pPr marL="0" indent="0">
              <a:buNone/>
            </a:pPr>
            <a:r>
              <a:rPr lang="uk-UA" sz="2800" dirty="0" smtClean="0"/>
              <a:t>Бути танцям круг ялинки,</a:t>
            </a:r>
          </a:p>
          <a:p>
            <a:pPr marL="0" indent="0">
              <a:buNone/>
            </a:pPr>
            <a:r>
              <a:rPr lang="uk-UA" sz="2800" dirty="0" smtClean="0"/>
              <a:t>Бути пісням, бути грі.</a:t>
            </a:r>
          </a:p>
          <a:p>
            <a:pPr marL="0" indent="0">
              <a:buNone/>
            </a:pPr>
            <a:r>
              <a:rPr lang="uk-UA" sz="2800" dirty="0" smtClean="0"/>
              <a:t>Новий рік, Новий рік,</a:t>
            </a:r>
          </a:p>
          <a:p>
            <a:pPr marL="0" indent="0">
              <a:buNone/>
            </a:pPr>
            <a:r>
              <a:rPr lang="uk-UA" sz="2800" dirty="0" smtClean="0"/>
              <a:t>Ти з яких прийшов доріг?</a:t>
            </a:r>
          </a:p>
          <a:p>
            <a:pPr marL="0" indent="0">
              <a:buNone/>
            </a:pPr>
            <a:r>
              <a:rPr lang="uk-UA" sz="2800" dirty="0" smtClean="0"/>
              <a:t>Розкажи нам, що ти бачив,</a:t>
            </a:r>
          </a:p>
          <a:p>
            <a:pPr marL="0" indent="0">
              <a:buNone/>
            </a:pPr>
            <a:r>
              <a:rPr lang="uk-UA" sz="2800" dirty="0" smtClean="0"/>
              <a:t>Що у пам’яті зберіг?</a:t>
            </a:r>
          </a:p>
          <a:p>
            <a:pPr marL="0" indent="0">
              <a:buNone/>
            </a:pPr>
            <a:r>
              <a:rPr lang="uk-UA" sz="2800" dirty="0" smtClean="0"/>
              <a:t>- Я – веселий Новий рік,</a:t>
            </a:r>
          </a:p>
          <a:p>
            <a:pPr marL="0" indent="0">
              <a:buNone/>
            </a:pPr>
            <a:r>
              <a:rPr lang="uk-UA" sz="2800" dirty="0" smtClean="0"/>
              <a:t>З дальніх я прийшов доріг,</a:t>
            </a:r>
          </a:p>
          <a:p>
            <a:pPr marL="0" indent="0">
              <a:buNone/>
            </a:pPr>
            <a:r>
              <a:rPr lang="uk-UA" sz="2800" dirty="0" smtClean="0"/>
              <a:t>А тепер в гостях у вас</a:t>
            </a:r>
          </a:p>
          <a:p>
            <a:pPr marL="0" indent="0">
              <a:buNone/>
            </a:pPr>
            <a:r>
              <a:rPr lang="uk-UA" sz="2800" dirty="0" smtClean="0"/>
              <a:t>В гарний день, у добрий час.</a:t>
            </a:r>
          </a:p>
          <a:p>
            <a:pPr marL="0" indent="0">
              <a:buNone/>
            </a:pPr>
            <a:r>
              <a:rPr lang="uk-UA" sz="2800" dirty="0" smtClean="0"/>
              <a:t>Новий рік, Новий рік,</a:t>
            </a:r>
          </a:p>
          <a:p>
            <a:pPr marL="0" indent="0">
              <a:buNone/>
            </a:pPr>
            <a:r>
              <a:rPr lang="uk-UA" sz="2800" dirty="0" smtClean="0"/>
              <a:t>Подаруй нам білий сніг, </a:t>
            </a:r>
          </a:p>
          <a:p>
            <a:pPr marL="0" indent="0">
              <a:buNone/>
            </a:pPr>
            <a:r>
              <a:rPr lang="uk-UA" sz="2800" dirty="0" smtClean="0"/>
              <a:t>На ялинці угорі</a:t>
            </a:r>
          </a:p>
          <a:p>
            <a:pPr marL="0" indent="0">
              <a:buNone/>
            </a:pPr>
            <a:r>
              <a:rPr lang="uk-UA" sz="2800" dirty="0" smtClean="0"/>
              <a:t>Ясну зірку запали.</a:t>
            </a:r>
          </a:p>
          <a:p>
            <a:pPr>
              <a:buFontTx/>
              <a:buChar char="-"/>
            </a:pPr>
            <a:endParaRPr lang="uk-UA" sz="2800" dirty="0"/>
          </a:p>
        </p:txBody>
      </p:sp>
      <p:pic>
        <p:nvPicPr>
          <p:cNvPr id="3074" name="Picture 2" descr="C:\Users\123\AppData\Local\Microsoft\Windows\Temporary Internet Files\Content.IE5\ST2IUC36\dglxasset[1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020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63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29328">
        <p14:switch dir="r"/>
      </p:transition>
    </mc:Choice>
    <mc:Fallback>
      <p:transition spd="slow" advClick="0" advTm="293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18002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Свято </a:t>
            </a:r>
            <a:r>
              <a:rPr lang="ru-RU" sz="2800" dirty="0" err="1" smtClean="0"/>
              <a:t>наступа</a:t>
            </a:r>
            <a:r>
              <a:rPr lang="uk-UA" sz="2800" dirty="0" smtClean="0"/>
              <a:t>є в момент переходу останнього дня року в перший день наступного року.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2" y="2262430"/>
            <a:ext cx="5151644" cy="38637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63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408712" cy="230425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При всьому розмаїтті, новорічні свята в різних країнах мають спільні риси: це прощання зі старим роком, сподівання, що неприємності залишаться в минулому, а в новому році все зміниться на краще. Але, незважаючи на це, кожна країна дотримується своїх традицій.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143">
            <a:off x="467544" y="2204864"/>
            <a:ext cx="1944216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007">
            <a:off x="5713623" y="4280862"/>
            <a:ext cx="2756320" cy="1550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200">
            <a:off x="968165" y="4818811"/>
            <a:ext cx="2773362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47">
            <a:off x="3203848" y="3384576"/>
            <a:ext cx="2235323" cy="1661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09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47664" y="1255986"/>
            <a:ext cx="7149480" cy="1668958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/>
              <a:t>Італійці часом зустрічають новий рік надто емоційно: з вікон 31 грудня може летіти одяг, посуд і навіть меблі. Зате обновка в новому році забезпечена!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32656"/>
            <a:ext cx="211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Італія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123\AppData\Local\Microsoft\Windows\Temporary Internet Files\Content.IE5\MBGU5PCH\MC9004235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41" y="2714760"/>
            <a:ext cx="2580730" cy="35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344816" cy="194421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Ще жителі Італії опівночі з’їдають по декілька виноградин. Ця ягода – символ багатства і благополуччя, тому, хто більше встигне з’їсти виноградин під бій курантів – той більше запрацює в наступному році.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14" y="2694812"/>
            <a:ext cx="4575134" cy="343135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65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1484784"/>
            <a:ext cx="7488832" cy="266429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У цій країні теж шанують виноградну лозу, але поводяться з нею інакше. Рівно о 12 годині, поки б’ють годинники, кожен з’їдає 12 виноградин – рівно стільки заповітних бажань потрібно встигнути загадати в цей момент. Вони будуть виконуватися цілий рік: кожне бажання – кожен місяць.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76672"/>
            <a:ext cx="3744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Португалія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123\AppData\Local\Microsoft\Windows\Temporary Internet Files\Content.IE5\1FYH9JJT\MP9004237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630066" cy="21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95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 цих країнах жителі печуть свої особливі новорічні вафлі або печиво. А в Нідерландах роблять напій з молока, цедри лимона, кориці та інших приправ, п’ють «</a:t>
            </a:r>
            <a:r>
              <a:rPr lang="uk-UA" dirty="0" err="1" smtClean="0"/>
              <a:t>слем</a:t>
            </a:r>
            <a:r>
              <a:rPr lang="uk-UA" dirty="0" smtClean="0"/>
              <a:t>» тільки в Новий рік.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9309" y="476672"/>
            <a:ext cx="676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Бельгія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Нідерланди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653">
            <a:off x="1547664" y="4221088"/>
            <a:ext cx="2736304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667">
            <a:off x="5447144" y="4005064"/>
            <a:ext cx="3175000" cy="210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48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375476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 smtClean="0"/>
              <a:t>Манерні англійці люблять позначити «рубіж» нового і старого року, тобто «впускати» новонародженого в будинок. Здійснюється це так: коли лунає 12 ударів, відкриваються задні двері</a:t>
            </a:r>
          </a:p>
          <a:p>
            <a:pPr marL="0" indent="0">
              <a:buNone/>
            </a:pPr>
            <a:r>
              <a:rPr lang="uk-UA" sz="2800" dirty="0"/>
              <a:t>б</a:t>
            </a:r>
            <a:r>
              <a:rPr lang="uk-UA" sz="2800" dirty="0" smtClean="0"/>
              <a:t>удинку (старий рік іде) і відкриваються вхідні парадні двері – щоб встиг увійти Новий рік.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672"/>
            <a:ext cx="526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Великобританія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045753" cy="4512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59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9938">
        <p14:switch dir="r"/>
      </p:transition>
    </mc:Choice>
    <mc:Fallback>
      <p:transition spd="slow" advClick="0" advTm="9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|3.4|2.2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1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3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2.4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3|1.2|1.5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7|1.9|0.7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3.9|0.9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1.9|2.1|0.7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.1|1.2|1.3|1.3|1.1|1|1.2|1.1|1.2|1.2|1.2|1.1|1|1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1|2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.2|1.9"/>
</p:tagLst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597</Words>
  <Application>Microsoft Office PowerPoint</Application>
  <PresentationFormat>Экран (4:3)</PresentationFormat>
  <Paragraphs>64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                                                                      - свято, яке відзначають багато народів відповідно до прийнятого календаря. </vt:lpstr>
      <vt:lpstr>Свято наступає в момент переходу останнього дня року в перший день наступного року.</vt:lpstr>
      <vt:lpstr>При всьому розмаїтті, новорічні свята в різних країнах мають спільні риси: це прощання зі старим роком, сподівання, що неприємності залишаться в минулому, а в новому році все зміниться на краще. Але, незважаючи на це, кожна країна дотримується своїх традицій.</vt:lpstr>
      <vt:lpstr>Італійці часом зустрічають новий рік надто емоційно: з вікон 31 грудня може летіти одяг, посуд і навіть меблі. Зате обновка в новому році забезпечена!</vt:lpstr>
      <vt:lpstr>Ще жителі Італії опівночі з’їдають по декілька виноградин. Ця ягода – символ багатства і благополуччя, тому, хто більше встигне з’їсти виноградин під бій курантів – той більше запрацює в наступному році.</vt:lpstr>
      <vt:lpstr>У цій країні теж шанують виноградну лозу, але поводяться з нею інакше. Рівно о 12 годині, поки б’ють годинники, кожен з’їдає 12 виноградин – рівно стільки заповітних бажань потрібно встигнути загадати в цей момент. Вони будуть виконуватися цілий рік: кожне бажання – кожен місяць.</vt:lpstr>
      <vt:lpstr>Презентация PowerPoint</vt:lpstr>
      <vt:lpstr>Презентация PowerPoint</vt:lpstr>
      <vt:lpstr>- Казковий персонаж святкування Нового року спочатку в СРСР, згодом у пострадянських державах , який вручає дітям подарунки особисто або кладе їх під ялинку.</vt:lpstr>
      <vt:lpstr>Презентация PowerPoint</vt:lpstr>
      <vt:lpstr>- Традиційно припадає на перший молодик першого місяця року, між 12 січня і 19 лютого.</vt:lpstr>
      <vt:lpstr>Згідно з традиційними китайськими традиціями, роки об’єднуються в 12-річні цикли, причому кожен з років символізує певна тварина.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Кінь характеризується як «ян». Тому яскраво виражені «янські» якості є фундаментом характеру Коня. Вони допомагають йому без особливих втрат переживати життєві бурі, асоціюється з елементом «вогонь», символізує такі якості, як активність, радість, незалежність, витривалість, сприйнятливість, життєлюбство, але, з іншого боку, нетерплячість, марнославство і егоїзм.  Час доби під управлінням Коня: 11.00-13.00. Відповідний знак Зодіаку: Близнюки.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123</cp:lastModifiedBy>
  <cp:revision>43</cp:revision>
  <dcterms:created xsi:type="dcterms:W3CDTF">2013-08-17T08:34:50Z</dcterms:created>
  <dcterms:modified xsi:type="dcterms:W3CDTF">2014-01-27T22:29:10Z</dcterms:modified>
</cp:coreProperties>
</file>