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5" r:id="rId4"/>
    <p:sldId id="266" r:id="rId5"/>
    <p:sldId id="259" r:id="rId6"/>
    <p:sldId id="268" r:id="rId7"/>
    <p:sldId id="271" r:id="rId8"/>
    <p:sldId id="269" r:id="rId9"/>
    <p:sldId id="270" r:id="rId10"/>
    <p:sldId id="272" r:id="rId11"/>
    <p:sldId id="258" r:id="rId12"/>
    <p:sldId id="260" r:id="rId13"/>
    <p:sldId id="261" r:id="rId14"/>
    <p:sldId id="273" r:id="rId15"/>
    <p:sldId id="274" r:id="rId16"/>
    <p:sldId id="275" r:id="rId17"/>
    <p:sldId id="262" r:id="rId18"/>
    <p:sldId id="276" r:id="rId19"/>
    <p:sldId id="277" r:id="rId20"/>
    <p:sldId id="263" r:id="rId21"/>
    <p:sldId id="278" r:id="rId22"/>
    <p:sldId id="279" r:id="rId23"/>
    <p:sldId id="281" r:id="rId24"/>
    <p:sldId id="280" r:id="rId25"/>
    <p:sldId id="282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EF1A5-B115-401E-B646-1E7796947DF3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233D7-4A05-42DD-87E5-2C7EA8B3580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45C2D0-229B-4132-8BA0-035EB98DFA0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F334A-1D79-4049-848D-D4FE23FFA2D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0"/>
            <a:ext cx="72362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Прислівник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самостійна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незмінна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частина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мови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Тема 4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488668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Підготували: Андрій Шийка, Ярема Олег</a:t>
            </a:r>
            <a:endParaRPr lang="uk-UA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789040"/>
            <a:ext cx="561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Прислівник (</a:t>
            </a:r>
            <a:r>
              <a:rPr lang="uk-UA" sz="2400" i="1" dirty="0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лат. </a:t>
            </a:r>
            <a:r>
              <a:rPr lang="en-US" sz="2400" i="1" dirty="0" err="1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adverbium</a:t>
            </a:r>
            <a:r>
              <a:rPr lang="en-US" sz="2400" i="1" dirty="0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uk-UA" sz="2400" i="1" dirty="0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 дієслова</a:t>
            </a:r>
            <a:r>
              <a:rPr lang="uk-UA" sz="2400" dirty="0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— це незмінна самостійна частина мови, що виражає ознаку дії, стан предмета або ознаку якості і відповідає на питання як? де? звідки? наскільки? якою мірою?</a:t>
            </a:r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93979242_67192af9ee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0"/>
            <a:ext cx="4067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При додаванні суфікса -ш- у складі прислівників можуть виникати звукові сполуки (результат чергування), які на письмі позначаються буквами </a:t>
            </a:r>
            <a:r>
              <a:rPr lang="uk-UA" b="1" dirty="0" err="1" smtClean="0"/>
              <a:t>жч</a:t>
            </a:r>
            <a:r>
              <a:rPr lang="uk-UA" b="1" dirty="0" smtClean="0"/>
              <a:t> і щ. У вищому ступені прислівників літерами г, ж, з перед суфіксом -ш- змінюються на </a:t>
            </a:r>
            <a:r>
              <a:rPr lang="uk-UA" b="1" dirty="0" err="1" smtClean="0"/>
              <a:t>-жч-</a:t>
            </a:r>
            <a:r>
              <a:rPr lang="uk-UA" b="1" dirty="0" smtClean="0"/>
              <a:t>, а с + -ш- — на -щ-: високий — вищий, вузький — вужчий,, але: легкий — легший.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5" y="0"/>
            <a:ext cx="4531495" cy="283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14" y="3351751"/>
            <a:ext cx="4445786" cy="335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501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600" b="1" dirty="0" smtClean="0"/>
              <a:t>Для підсилення можуть вживатися префікси </a:t>
            </a:r>
            <a:r>
              <a:rPr lang="uk-UA" sz="3600" b="1" dirty="0" err="1" smtClean="0"/>
              <a:t>як-і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що-</a:t>
            </a:r>
            <a:r>
              <a:rPr lang="uk-UA" sz="3600" b="1" dirty="0" smtClean="0"/>
              <a:t>: якнайбільше, щонайбільше.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/>
              <a:t>Проста форма найвищого ступеня утворюється від форми вищого ступеня за допомогою префікса </a:t>
            </a:r>
            <a:r>
              <a:rPr lang="uk-UA" sz="2800" b="1" dirty="0" err="1" smtClean="0"/>
              <a:t>най-</a:t>
            </a:r>
            <a:r>
              <a:rPr lang="uk-UA" sz="2800" b="1" dirty="0" smtClean="0"/>
              <a:t>: менше — найменше;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16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3356992"/>
            <a:ext cx="68762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Правопис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прислівників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743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45024"/>
            <a:ext cx="7272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Кількість прислівників поповнюється переважно за рахунок прийменниково-іменникових сполучень.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 Деякі з цих сполучень перейшли у прислівники і пишуться разом або через дефіс.</a:t>
            </a:r>
          </a:p>
          <a:p>
            <a:endParaRPr lang="uk-UA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024973_1264019552_847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933056"/>
            <a:ext cx="85324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Разом пишуться: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рислівники, утворені сполученням прийменника з іменником, займенником, прикметником, числівником, прислівником: потім, занадто, вночі, надвечір, безвісти, вдосвіта, потихеньку, вперше, вдвічі, натроє (але: по двоє, по троє);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складні прислівники, утворені з кількох основ: праворуч, стрімголов, босоніж, обіруч.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96326880_1879253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Окремо пишуться: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рислівникові сполучення, утворені від іменника з прийменником.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Найуживаніші з них такі: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без: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без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кінця, без черги, без упину, без жалю;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на: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добраніч, на жаль, на щастя, на сьогодні, на початку;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до: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побачення, до речі, до краю, до діла;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з: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радості, з жалю, з горя, з розгону;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в/у: в разі, в міру, уві сні, в далечінь;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рислівникові сполучення, де повторюються основи, між якими стоїть прийменник: день у день, рік у рік, час від часу, раз у раз, один по одному, сам на сам.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Сполучення, утворені поєднанням слова в називному відмінку зі словом в орудному відмінку: кінець кінцем, один одним, сама самотою.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allpapers_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Через дефіс пишуться:</a:t>
            </a:r>
            <a:endParaRPr kumimoji="0" lang="uk-UA" sz="2400" b="1" i="0" u="none" strike="noStrike" cap="none" normalizeH="0" baseline="0" dirty="0" smtClean="0">
              <a:ln>
                <a:solidFill>
                  <a:srgbClr val="FFFF00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прислівники, утворені від прикметників, займенників і прийменника по: по-новому, по-батьківськи, по-домашньому, по-літньому, по-українськи, по-книжному, по-моєму, по-їх-ньому, по-нашому;</a:t>
            </a:r>
            <a:endParaRPr kumimoji="0" lang="uk-UA" sz="2400" b="1" i="0" u="none" strike="noStrike" cap="none" normalizeH="0" baseline="0" dirty="0" smtClean="0">
              <a:ln>
                <a:solidFill>
                  <a:srgbClr val="FFFF00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прислівники, утворені від порядкових числівників за допомогою префікса </a:t>
            </a:r>
            <a:r>
              <a:rPr kumimoji="0" lang="uk-UA" sz="2400" b="1" i="0" u="none" strike="noStrike" cap="none" normalizeH="0" baseline="0" dirty="0" err="1" smtClean="0">
                <a:ln>
                  <a:solidFill>
                    <a:srgbClr val="FFFF00"/>
                  </a:solidFill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по-</a:t>
            </a:r>
            <a:r>
              <a:rPr kumimoji="0" lang="uk-UA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по-перше, по-друге, по-третє;</a:t>
            </a:r>
            <a:endParaRPr kumimoji="0" lang="uk-UA" sz="2400" b="1" i="0" u="none" strike="noStrike" cap="none" normalizeH="0" baseline="0" dirty="0" smtClean="0">
              <a:ln>
                <a:solidFill>
                  <a:srgbClr val="FFFF00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прислівники, утворені від синонімічних або антонімічних слів: зроду-віку, видимо-невидимо, тишком-нишком, більш-менш, часто-густо, любо-дорого;</a:t>
            </a:r>
            <a:endParaRPr kumimoji="0" lang="uk-UA" sz="2400" b="1" i="0" u="none" strike="noStrike" cap="none" normalizeH="0" baseline="0" dirty="0" smtClean="0">
              <a:ln>
                <a:solidFill>
                  <a:srgbClr val="FFFF00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прислівники, в яких повторюються слова або корені (без службових слів або із службовими словами між ними): довго-довго, ледве-ледве, давним-давно, навіки-віків, віч-на-віч, всього-на-всього, як-не-як, де-не-де, коли-не-коли, хоч-не-хоч. Запам'ятайте правопис прислівників: з давніх-давен, з діда-прадіда, без кінця-краю, на-гора, по-латині, десь-колись.</a:t>
            </a:r>
            <a:endParaRPr kumimoji="0" lang="uk-UA" sz="2400" b="1" i="0" u="none" strike="noStrike" cap="none" normalizeH="0" baseline="0" dirty="0" smtClean="0">
              <a:ln>
                <a:solidFill>
                  <a:srgbClr val="FFFF00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llpapers_41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872020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Сполуки іменників із прийменниками, які відповідають на питання прислівника та є у реченнях обставинами, називають прислівниковими сполуками. Наприклад: без сумніву, на щастя, з переляку, по змозі, у вічі, як слід та ін.</a:t>
            </a:r>
            <a:endParaRPr kumimoji="0" lang="uk-UA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Прислівникові сполуки часто називають прислівниками. Це свідчить про те, що процес їхнього переходу в прислівники ще не завершився.</a:t>
            </a:r>
            <a:endParaRPr kumimoji="0" lang="uk-UA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Прислівникові сполуки пишуть окремо. Проте їхній правопис краще перевіряти за словником.   </a:t>
            </a:r>
            <a:endParaRPr kumimoji="0" lang="uk-UA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 прислівниках, утворених від прикметників із н, пишуть одну літеру ні слухняний — слухняно; несподіваний — несподівано.</a:t>
            </a:r>
            <a:endParaRPr kumimoji="0" lang="uk-UA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 прислівниках, утворених від пасивних дієприкметників, так само пишуть н: полегшений — полегшено; вихований — виховано.</a:t>
            </a:r>
            <a:endParaRPr kumimoji="0" lang="uk-UA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 прислівниках, утворених від прикметників із </a:t>
            </a:r>
            <a:r>
              <a:rPr kumimoji="0" lang="uk-UA" sz="20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нн</a:t>
            </a: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пишуть </a:t>
            </a:r>
            <a:r>
              <a:rPr kumimoji="0" lang="uk-UA" sz="20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нн</a:t>
            </a: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сонний — сонно; страшенний — страшенно; несказанний — несказанно.</a:t>
            </a:r>
            <a:endParaRPr kumimoji="0" lang="uk-UA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 </a:t>
            </a:r>
            <a:r>
              <a:rPr kumimoji="0" lang="uk-UA" sz="20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нн</a:t>
            </a:r>
            <a:r>
              <a:rPr kumimoji="0" lang="uk-UA" sz="2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пишуть прислівники зрання, спросоння, попідтинню, навмання, попідвіконню, востаннє.   </a:t>
            </a:r>
            <a:endParaRPr kumimoji="0" lang="uk-UA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324528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484784"/>
            <a:ext cx="740657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та І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кінці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прислівників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070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Прислівник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значення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морфологічні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ознаки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синтаксична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роль.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64681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СИНТАКСИЧНА РОЛЬ ПРИСЛІВНИКА</a:t>
            </a:r>
          </a:p>
          <a:p>
            <a:r>
              <a:rPr lang="uk-UA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Головною функцією прислівника в реченні є функція другорядного члена </a:t>
            </a:r>
            <a:r>
              <a:rPr lang="uk-UA" dirty="0" err="1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речення-</a:t>
            </a:r>
            <a:r>
              <a:rPr lang="uk-UA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обставини (Так жадібно раптом захотілося йому жити, що він навіть від однієї цієї думки задихнувся). Інколи прислівник виступає у ролі присудка (Сонце низенько, то й вечір близенько).</a:t>
            </a:r>
          </a:p>
          <a:p>
            <a:r>
              <a:rPr lang="uk-UA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реченні прислівник пов’язується з дієсловом, а також з прикметником і, рідше, з іменником. </a:t>
            </a:r>
          </a:p>
          <a:p>
            <a:r>
              <a:rPr lang="uk-UA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Прислівник, який пов’язується з дієсловом, виступає як обставина способу дії, місця, часу, міри, мети чи ступеня (Небо помітно (наскільки?) посвітлішало; Навкруги (де?) бриніла весна).</a:t>
            </a:r>
          </a:p>
          <a:p>
            <a:r>
              <a:rPr lang="uk-UA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Прислівник, що пов’язується з прикметником або іншим прислівником, служить для вираження ознаки </a:t>
            </a:r>
            <a:r>
              <a:rPr lang="uk-UA" dirty="0" err="1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якості-</a:t>
            </a:r>
            <a:r>
              <a:rPr lang="uk-UA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міри або ступеня її вияву і виступає в реченні обставиною міри (Ось зовсім (наскільки?) з-за гори з’явився корабель).</a:t>
            </a:r>
            <a:endParaRPr lang="uk-UA" dirty="0">
              <a:ln w="18415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36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7236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Літеру и пишуть у кінці прислівників після г, к, х: верхи, пішки; після к, ч, якщо прислівники мають префікс </a:t>
            </a:r>
            <a:r>
              <a:rPr lang="uk-UA" sz="2400" b="1" dirty="0" err="1" smtClean="0"/>
              <a:t>по-</a:t>
            </a:r>
            <a:r>
              <a:rPr lang="uk-UA" sz="2400" b="1" dirty="0" smtClean="0"/>
              <a:t>: по-ведмежи, по-українськи. З літерою и пишуться також прислівники восени, почасти, безвісти. Літеру і пишуть у кінці прислівника після літер, що позначають м’які та пом’якшені приголосні: двічі, вранці.</a:t>
            </a:r>
            <a:endParaRPr lang="uk-UA" sz="24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4556889_NATURE-WaitingForSunset_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7745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Літери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нн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прислівниках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80928"/>
            <a:ext cx="7092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 прислівниках, утворених від прикметників із н, пишуть одну літеру н: слухняний — слухняно. У прислівниках, утворених від пасивних дієприкметників, пишуть н: полегшено, виховано. У прислівниках, утворених від прикметників із </a:t>
            </a:r>
            <a:r>
              <a:rPr lang="uk-UA" sz="2400" b="1" dirty="0" err="1" smtClean="0">
                <a:solidFill>
                  <a:schemeClr val="bg1"/>
                </a:solidFill>
              </a:rPr>
              <a:t>нн</a:t>
            </a:r>
            <a:r>
              <a:rPr lang="uk-UA" sz="2400" b="1" dirty="0" smtClean="0">
                <a:solidFill>
                  <a:schemeClr val="bg1"/>
                </a:solidFill>
              </a:rPr>
              <a:t>, пишуть </a:t>
            </a:r>
            <a:r>
              <a:rPr lang="uk-UA" sz="2400" b="1" dirty="0" err="1" smtClean="0">
                <a:solidFill>
                  <a:schemeClr val="bg1"/>
                </a:solidFill>
              </a:rPr>
              <a:t>нн</a:t>
            </a:r>
            <a:r>
              <a:rPr lang="uk-UA" sz="2400" b="1" dirty="0" smtClean="0">
                <a:solidFill>
                  <a:schemeClr val="bg1"/>
                </a:solidFill>
              </a:rPr>
              <a:t>: сонно, несказанно. З </a:t>
            </a:r>
            <a:r>
              <a:rPr lang="uk-UA" sz="2400" b="1" dirty="0" err="1" smtClean="0">
                <a:solidFill>
                  <a:schemeClr val="bg1"/>
                </a:solidFill>
              </a:rPr>
              <a:t>нн</a:t>
            </a:r>
            <a:r>
              <a:rPr lang="uk-UA" sz="2400" b="1" dirty="0" smtClean="0">
                <a:solidFill>
                  <a:schemeClr val="bg1"/>
                </a:solidFill>
              </a:rPr>
              <a:t> пишуть прислівники зрання, спросоння, попідтинню, навмання, попідвіконню, востаннє.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201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76672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прислівниками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пишемо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разом: 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без не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прислівник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вживається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незабаром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непорушно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</a:t>
            </a:r>
          </a:p>
          <a:p>
            <a:pPr algn="ctr">
              <a:buFontTx/>
              <a:buChar char="-"/>
            </a:pP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прислівника-обставини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дібрати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синонім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невисоко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низько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прислівник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утворений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прикметника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наголошеними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суфіксами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-анн-, -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енн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-: несказанно, широченно.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прислівниками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пишемо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окремо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реченні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протиставлення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не дорого, а дешево;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прислівник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реченні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присудком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Цього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робити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не треба.</a:t>
            </a:r>
          </a:p>
          <a:p>
            <a:pPr algn="ctr"/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Ні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прислівниками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пишемо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разом. У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цьому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випадку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префіксом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ніде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нізащо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Ні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фразеологізмах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пишемо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прислівником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окремо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ні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туди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ні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сюди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uk-UA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77195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Розбір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прислівника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</a:t>
            </a:r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мови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T82jJq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93979242_67192af9ee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2913" y="0"/>
            <a:ext cx="4441087" cy="3416320"/>
          </a:xfrm>
          <a:prstGeom prst="rect">
            <a:avLst/>
          </a:prstGeom>
          <a:noFill/>
          <a:ln w="57150">
            <a:solidFill>
              <a:schemeClr val="accent5"/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54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Надіємося</a:t>
            </a:r>
            <a:r>
              <a:rPr lang="ru-RU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4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</a:t>
            </a:r>
            <a:r>
              <a:rPr lang="ru-RU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4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дізнались</a:t>
            </a:r>
            <a:r>
              <a:rPr lang="ru-RU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4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щось</a:t>
            </a:r>
            <a:r>
              <a:rPr lang="ru-RU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4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нове=</a:t>
            </a:r>
            <a:r>
              <a:rPr lang="ru-RU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ru-RU" sz="5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54544" y="5805264"/>
            <a:ext cx="9198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Способи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творення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прислівників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be7e367a65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83" y="0"/>
            <a:ext cx="9157566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443711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Прислівники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творяться</a:t>
            </a:r>
            <a:r>
              <a:rPr lang="ru-RU" sz="2000" b="1" dirty="0" smtClean="0">
                <a:solidFill>
                  <a:schemeClr val="bg1"/>
                </a:solidFill>
              </a:rPr>
              <a:t> такими способами: </a:t>
            </a:r>
            <a:r>
              <a:rPr lang="ru-RU" sz="2000" b="1" dirty="0" err="1" smtClean="0">
                <a:solidFill>
                  <a:schemeClr val="bg1"/>
                </a:solidFill>
              </a:rPr>
              <a:t>префіксальним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</a:rPr>
              <a:t>невисоко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замало</a:t>
            </a:r>
            <a:r>
              <a:rPr lang="ru-RU" sz="2000" b="1" dirty="0" smtClean="0">
                <a:solidFill>
                  <a:schemeClr val="bg1"/>
                </a:solidFill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</a:rPr>
              <a:t>суфіксальним</a:t>
            </a:r>
            <a:r>
              <a:rPr lang="ru-RU" sz="2000" b="1" dirty="0" smtClean="0">
                <a:solidFill>
                  <a:schemeClr val="bg1"/>
                </a:solidFill>
              </a:rPr>
              <a:t>: добре, </a:t>
            </a:r>
            <a:r>
              <a:rPr lang="ru-RU" sz="2000" b="1" dirty="0" err="1" smtClean="0">
                <a:solidFill>
                  <a:schemeClr val="bg1"/>
                </a:solidFill>
              </a:rPr>
              <a:t>гарнісінько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</a:rPr>
              <a:t>префіксально-суфіксальним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</a:rPr>
              <a:t>по-українськи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наодинці</a:t>
            </a:r>
            <a:r>
              <a:rPr lang="ru-RU" sz="2000" b="1" dirty="0" smtClean="0">
                <a:solidFill>
                  <a:schemeClr val="bg1"/>
                </a:solidFill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</a:rPr>
              <a:t>злиттям</a:t>
            </a:r>
            <a:r>
              <a:rPr lang="ru-RU" sz="2000" b="1" dirty="0" smtClean="0">
                <a:solidFill>
                  <a:schemeClr val="bg1"/>
                </a:solidFill>
              </a:rPr>
              <a:t> основ: </a:t>
            </a:r>
            <a:r>
              <a:rPr lang="ru-RU" sz="2000" b="1" dirty="0" err="1" smtClean="0">
                <a:solidFill>
                  <a:schemeClr val="bg1"/>
                </a:solidFill>
              </a:rPr>
              <a:t>ліворуч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босоніж</a:t>
            </a:r>
            <a:r>
              <a:rPr lang="ru-RU" sz="2000" b="1" dirty="0" smtClean="0">
                <a:solidFill>
                  <a:schemeClr val="bg1"/>
                </a:solidFill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</a:rPr>
              <a:t>складанням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однакових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близьких</a:t>
            </a:r>
            <a:r>
              <a:rPr lang="ru-RU" sz="2000" b="1" dirty="0" smtClean="0">
                <a:solidFill>
                  <a:schemeClr val="bg1"/>
                </a:solidFill>
              </a:rPr>
              <a:t> за </a:t>
            </a:r>
            <a:r>
              <a:rPr lang="ru-RU" sz="2000" b="1" dirty="0" err="1" smtClean="0">
                <a:solidFill>
                  <a:schemeClr val="bg1"/>
                </a:solidFill>
              </a:rPr>
              <a:t>значенням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слів</a:t>
            </a:r>
            <a:r>
              <a:rPr lang="ru-RU" sz="2000" b="1" dirty="0" smtClean="0">
                <a:solidFill>
                  <a:schemeClr val="bg1"/>
                </a:solidFill>
              </a:rPr>
              <a:t>: часто-густо, </a:t>
            </a:r>
            <a:r>
              <a:rPr lang="ru-RU" sz="2000" b="1" dirty="0" err="1" smtClean="0">
                <a:solidFill>
                  <a:schemeClr val="bg1"/>
                </a:solidFill>
              </a:rPr>
              <a:t>ледь-ледь</a:t>
            </a:r>
            <a:r>
              <a:rPr lang="ru-RU" sz="2000" b="1" dirty="0" smtClean="0">
                <a:solidFill>
                  <a:schemeClr val="bg1"/>
                </a:solidFill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перехід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інших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частин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мови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прислівники</a:t>
            </a:r>
            <a:r>
              <a:rPr lang="ru-RU" sz="2000" b="1" dirty="0" smtClean="0">
                <a:solidFill>
                  <a:schemeClr val="bg1"/>
                </a:solidFill>
              </a:rPr>
              <a:t>: жаль, зимою.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0" y="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Треба </a:t>
            </a:r>
            <a:r>
              <a:rPr lang="ru-RU" sz="2000" b="1" dirty="0" err="1" smtClean="0"/>
              <a:t>розрізняти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прислівники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пишемо</a:t>
            </a:r>
            <a:r>
              <a:rPr lang="ru-RU" sz="2000" b="1" dirty="0" smtClean="0"/>
              <a:t> разом, та </a:t>
            </a:r>
            <a:r>
              <a:rPr lang="ru-RU" sz="2000" b="1" dirty="0" err="1" smtClean="0"/>
              <a:t>однозвучні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ними </a:t>
            </a:r>
            <a:r>
              <a:rPr lang="ru-RU" sz="2000" b="1" dirty="0" err="1" smtClean="0"/>
              <a:t>іменники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прийменниками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утворено</a:t>
            </a:r>
            <a:r>
              <a:rPr lang="ru-RU" sz="2000" b="1" dirty="0" smtClean="0"/>
              <a:t>: А на </a:t>
            </a:r>
            <a:r>
              <a:rPr lang="ru-RU" sz="2000" b="1" dirty="0" err="1" smtClean="0"/>
              <a:t>горі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сніг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Нагорі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сніг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гарний</a:t>
            </a:r>
            <a:r>
              <a:rPr lang="ru-RU" sz="2000" b="1" dirty="0" smtClean="0"/>
              <a:t>, а внизу </a:t>
            </a:r>
            <a:r>
              <a:rPr lang="ru-RU" sz="2000" b="1" dirty="0" err="1" smtClean="0"/>
              <a:t>мокрий</a:t>
            </a:r>
            <a:r>
              <a:rPr lang="ru-RU" sz="2000" b="1" dirty="0" smtClean="0"/>
              <a:t>.</a:t>
            </a:r>
            <a:endParaRPr lang="uk-UA" sz="20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Ступені порівняння прислівників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Ступені порівняння мають тільки прислівники, утворені від якісних прикметників за допомогою суфіксів -о, -е: швидкий — швидко, добрий — добре.</a:t>
            </a:r>
          </a:p>
          <a:p>
            <a:pPr algn="ctr"/>
            <a:r>
              <a:rPr lang="uk-UA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Ступенів порівняння два: вищий і найвищий. Як і в прикметниках, форми ступенів порівняння прислівників вказують на більшу міру вияву названої ознаки.</a:t>
            </a:r>
          </a:p>
          <a:p>
            <a:pPr algn="ctr"/>
            <a:r>
              <a:rPr lang="uk-UA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Кожен зі ступенів порівняння має дві форми — просту і складену.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RqzZf9_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7246" y="0"/>
            <a:ext cx="1027849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188640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Проста форма вищого ступеня утворюється за допомогою суфіксів -ш-, </a:t>
            </a:r>
            <a:r>
              <a:rPr lang="uk-UA" sz="2000" b="1" dirty="0" err="1" smtClean="0"/>
              <a:t>-іш-</a:t>
            </a:r>
            <a:r>
              <a:rPr lang="uk-UA" sz="2000" b="1" dirty="0" smtClean="0"/>
              <a:t> та кінцевого прислівникового суфікса -е: тепло — тепліше, весело — веселіше.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17032"/>
            <a:ext cx="3491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Складена форма ступенів порівняння прислівників утворюється додаванням до звичайного прислівника:</a:t>
            </a:r>
          </a:p>
          <a:p>
            <a:pPr algn="just"/>
            <a:r>
              <a:rPr lang="uk-UA" b="1" dirty="0" smtClean="0"/>
              <a:t>— для вищого ступеня — слів більш, менш: більш популярно, менш вправно;</a:t>
            </a:r>
          </a:p>
          <a:p>
            <a:pPr algn="just"/>
            <a:r>
              <a:rPr lang="uk-UA" b="1" dirty="0" smtClean="0"/>
              <a:t>— для найвищого ступеня — слів найбільш, найменш: найбільш часто, найбільш глибоко.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0466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Проста форма найвищого ступеня утворюється від форми вищого ступеня за допомогою префікса </a:t>
            </a:r>
            <a:r>
              <a:rPr lang="uk-UA" b="1" dirty="0" err="1" smtClean="0"/>
              <a:t>най-</a:t>
            </a:r>
            <a:r>
              <a:rPr lang="uk-UA" b="1" dirty="0" smtClean="0"/>
              <a:t>: холодніше — найхолодніше, гірше — найгірше.</a:t>
            </a:r>
          </a:p>
          <a:p>
            <a:pPr algn="just"/>
            <a:r>
              <a:rPr lang="uk-UA" b="1" dirty="0" smtClean="0"/>
              <a:t>Для підсилення можуть вживатися префікси </a:t>
            </a:r>
            <a:r>
              <a:rPr lang="uk-UA" b="1" dirty="0" err="1" smtClean="0"/>
              <a:t>як-і</a:t>
            </a:r>
            <a:r>
              <a:rPr lang="uk-UA" b="1" dirty="0" smtClean="0"/>
              <a:t> </a:t>
            </a:r>
            <a:r>
              <a:rPr lang="uk-UA" b="1" dirty="0" err="1" smtClean="0"/>
              <a:t>що-</a:t>
            </a:r>
            <a:r>
              <a:rPr lang="uk-UA" b="1" dirty="0" smtClean="0"/>
              <a:t>: якнайкраще, щонайсильніше.</a:t>
            </a:r>
          </a:p>
        </p:txBody>
      </p:sp>
      <p:pic>
        <p:nvPicPr>
          <p:cNvPr id="6" name="Рисунок 5" descr="ав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7576" y="2852936"/>
            <a:ext cx="538642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4072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8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4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427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Деякі прислівники вищого ступеня мають інші, ніж звичайні прислівники, корені: погано — гірше, багато — більше, гарно — краще, мало — менше. </a:t>
            </a:r>
          </a:p>
          <a:p>
            <a:pPr algn="just"/>
            <a:r>
              <a:rPr lang="uk-UA" b="1" dirty="0" smtClean="0"/>
              <a:t>Значення вищої міри ознаки може підсилюватись додаванням слів ще, трохи, значно, куди: ще сильніше, куди швидше.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1409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Андрій</dc:creator>
  <cp:lastModifiedBy>Андрій</cp:lastModifiedBy>
  <cp:revision>32</cp:revision>
  <dcterms:created xsi:type="dcterms:W3CDTF">2013-02-16T10:46:33Z</dcterms:created>
  <dcterms:modified xsi:type="dcterms:W3CDTF">2013-02-19T17:46:04Z</dcterms:modified>
</cp:coreProperties>
</file>