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144016" cy="1584176"/>
          </a:xfrm>
        </p:spPr>
        <p:txBody>
          <a:bodyPr/>
          <a:lstStyle/>
          <a:p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3168352"/>
          </a:xfrm>
        </p:spPr>
        <p:txBody>
          <a:bodyPr>
            <a:normAutofit/>
          </a:bodyPr>
          <a:lstStyle/>
          <a:p>
            <a:r>
              <a:rPr lang="ru-RU" sz="9800" dirty="0" smtClean="0">
                <a:solidFill>
                  <a:srgbClr val="FF0000"/>
                </a:solidFill>
              </a:rPr>
              <a:t>П</a:t>
            </a:r>
            <a:r>
              <a:rPr lang="ru-RU" sz="9800" dirty="0" smtClean="0">
                <a:solidFill>
                  <a:srgbClr val="FFFF00"/>
                </a:solidFill>
              </a:rPr>
              <a:t>Р</a:t>
            </a:r>
            <a:r>
              <a:rPr lang="ru-RU" sz="9800" dirty="0" smtClean="0">
                <a:solidFill>
                  <a:srgbClr val="00B050"/>
                </a:solidFill>
              </a:rPr>
              <a:t>И</a:t>
            </a:r>
            <a:r>
              <a:rPr lang="ru-RU" sz="9800" dirty="0" smtClean="0">
                <a:solidFill>
                  <a:srgbClr val="00B0F0"/>
                </a:solidFill>
              </a:rPr>
              <a:t>К</a:t>
            </a:r>
            <a:r>
              <a:rPr lang="ru-RU" sz="9800" dirty="0" smtClean="0">
                <a:solidFill>
                  <a:srgbClr val="7030A0"/>
                </a:solidFill>
              </a:rPr>
              <a:t>М</a:t>
            </a:r>
            <a:r>
              <a:rPr lang="ru-RU" sz="9800" dirty="0" smtClean="0">
                <a:solidFill>
                  <a:schemeClr val="accent3"/>
                </a:solidFill>
              </a:rPr>
              <a:t>Е</a:t>
            </a:r>
            <a:r>
              <a:rPr lang="ru-RU" sz="9800" dirty="0" smtClean="0">
                <a:solidFill>
                  <a:schemeClr val="accent5">
                    <a:lumMod val="75000"/>
                  </a:schemeClr>
                </a:solidFill>
              </a:rPr>
              <a:t>Т</a:t>
            </a:r>
            <a:r>
              <a:rPr lang="ru-RU" sz="9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</a:t>
            </a:r>
            <a:r>
              <a:rPr lang="ru-RU" sz="9800" dirty="0" smtClean="0">
                <a:solidFill>
                  <a:srgbClr val="0070C0"/>
                </a:solidFill>
              </a:rPr>
              <a:t>И</a:t>
            </a:r>
            <a:r>
              <a:rPr lang="ru-RU" sz="9800" dirty="0" smtClean="0">
                <a:solidFill>
                  <a:schemeClr val="accent5">
                    <a:lumMod val="50000"/>
                  </a:schemeClr>
                </a:solidFill>
              </a:rPr>
              <a:t>К</a:t>
            </a:r>
            <a:endParaRPr lang="ru-RU" sz="9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108669">
            <a:off x="5292080" y="5367584"/>
            <a:ext cx="3204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chemeClr val="accent4">
                    <a:lumMod val="75000"/>
                  </a:schemeClr>
                </a:solidFill>
              </a:rPr>
              <a:t>Красивий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636562">
            <a:off x="1032" y="4029644"/>
            <a:ext cx="3094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Золота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51443">
            <a:off x="1115616" y="5661248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0070C0"/>
                </a:solidFill>
              </a:rPr>
              <a:t>Теплий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829065">
            <a:off x="2517011" y="1070044"/>
            <a:ext cx="2072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00B050"/>
                </a:solidFill>
              </a:rPr>
              <a:t>Щирий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14249">
            <a:off x="4153077" y="646534"/>
            <a:ext cx="2515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Добра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693702">
            <a:off x="2793147" y="4336819"/>
            <a:ext cx="2772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chemeClr val="accent3"/>
                </a:solidFill>
              </a:rPr>
              <a:t>Привітна</a:t>
            </a:r>
            <a:endParaRPr lang="ru-RU" sz="4000" dirty="0">
              <a:solidFill>
                <a:schemeClr val="accent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196973">
            <a:off x="107739" y="820513"/>
            <a:ext cx="2808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FFFF00"/>
                </a:solidFill>
              </a:rPr>
              <a:t>Б</a:t>
            </a:r>
            <a:r>
              <a:rPr lang="uk-UA" sz="4000" dirty="0" smtClean="0">
                <a:solidFill>
                  <a:srgbClr val="FFFF00"/>
                </a:solidFill>
              </a:rPr>
              <a:t>адьоре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248650">
            <a:off x="6184254" y="667435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Батькове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2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6500" b="1" i="1" dirty="0" smtClean="0">
                <a:solidFill>
                  <a:srgbClr val="FF0000"/>
                </a:solidFill>
              </a:rPr>
              <a:t>Гречаної </a:t>
            </a:r>
          </a:p>
          <a:p>
            <a:pPr marL="0" indent="0">
              <a:buNone/>
            </a:pPr>
            <a:r>
              <a:rPr lang="uk-UA" sz="6500" b="1" i="1" dirty="0" smtClean="0">
                <a:solidFill>
                  <a:srgbClr val="FF0000"/>
                </a:solidFill>
              </a:rPr>
              <a:t>Юлії </a:t>
            </a:r>
          </a:p>
          <a:p>
            <a:pPr marL="0" indent="0">
              <a:buNone/>
            </a:pPr>
            <a:r>
              <a:rPr lang="uk-UA" sz="6500" b="1" i="1" dirty="0" smtClean="0">
                <a:solidFill>
                  <a:srgbClr val="FF0000"/>
                </a:solidFill>
              </a:rPr>
              <a:t>6-а</a:t>
            </a:r>
          </a:p>
          <a:p>
            <a:pPr marL="0" indent="0">
              <a:buNone/>
            </a:pPr>
            <a:r>
              <a:rPr lang="uk-UA" sz="6500" b="1" i="1" dirty="0" smtClean="0">
                <a:solidFill>
                  <a:srgbClr val="FF0000"/>
                </a:solidFill>
              </a:rPr>
              <a:t>ДЯКУЮ ЗА УВАГУ! </a:t>
            </a:r>
            <a:endParaRPr lang="ru-RU" sz="65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1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600" b="1" dirty="0">
                <a:solidFill>
                  <a:srgbClr val="FF0000"/>
                </a:solidFill>
              </a:rPr>
              <a:t>Прикме́тник</a:t>
            </a:r>
            <a:r>
              <a:rPr lang="vi-VN" sz="3600" b="1" dirty="0"/>
              <a:t> </a:t>
            </a:r>
            <a:r>
              <a:rPr lang="vi-VN" sz="3600" dirty="0"/>
              <a:t>— самостійна частина мови, що виражає ознаку предмета, граматично виявлену в категоріях роду, числа і відмінка та відповідає на питання який? яка? яке? які? чий? чия? чиє? чиї?</a:t>
            </a:r>
          </a:p>
          <a:p>
            <a:endParaRPr lang="vi-VN" sz="3600" dirty="0"/>
          </a:p>
          <a:p>
            <a:pPr marL="0" indent="0">
              <a:buNone/>
            </a:pPr>
            <a:r>
              <a:rPr lang="vi-VN" sz="3600" dirty="0"/>
              <a:t>Наприклад: сміливий, щаслива, зелене, Васине, батькова, братове.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4966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19339" cy="555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85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741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1.Прикметники </a:t>
            </a:r>
            <a:r>
              <a:rPr lang="ru-RU" sz="2800" b="1" dirty="0">
                <a:solidFill>
                  <a:srgbClr val="FF0000"/>
                </a:solidFill>
              </a:rPr>
              <a:t>за </a:t>
            </a:r>
            <a:r>
              <a:rPr lang="ru-RU" sz="2800" b="1" dirty="0" err="1">
                <a:solidFill>
                  <a:srgbClr val="FF0000"/>
                </a:solidFill>
              </a:rPr>
              <a:t>значенням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поділяються</a:t>
            </a:r>
            <a:r>
              <a:rPr lang="ru-RU" sz="2800" b="1" dirty="0">
                <a:solidFill>
                  <a:srgbClr val="FF0000"/>
                </a:solidFill>
              </a:rPr>
              <a:t> на </a:t>
            </a:r>
            <a:r>
              <a:rPr lang="ru-RU" sz="2800" b="1" dirty="0" err="1">
                <a:solidFill>
                  <a:srgbClr val="FF0000"/>
                </a:solidFill>
              </a:rPr>
              <a:t>такі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розряди</a:t>
            </a:r>
            <a:r>
              <a:rPr lang="ru-RU" sz="28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Я</a:t>
            </a:r>
            <a:r>
              <a:rPr lang="ru-RU" b="1" dirty="0" err="1" smtClean="0">
                <a:solidFill>
                  <a:srgbClr val="FF0000"/>
                </a:solidFill>
              </a:rPr>
              <a:t>кісні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виражають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лексичним</a:t>
            </a:r>
            <a:r>
              <a:rPr lang="ru-RU" dirty="0"/>
              <a:t> </a:t>
            </a:r>
            <a:r>
              <a:rPr lang="ru-RU" dirty="0" err="1"/>
              <a:t>значенням</a:t>
            </a:r>
            <a:r>
              <a:rPr lang="ru-RU" dirty="0"/>
              <a:t>: </a:t>
            </a:r>
            <a:r>
              <a:rPr lang="ru-RU" dirty="0" err="1"/>
              <a:t>сумна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, </a:t>
            </a:r>
            <a:r>
              <a:rPr lang="ru-RU" dirty="0" err="1"/>
              <a:t>яскрава</a:t>
            </a:r>
            <a:r>
              <a:rPr lang="ru-RU" dirty="0"/>
              <a:t> </a:t>
            </a:r>
            <a:r>
              <a:rPr lang="ru-RU" dirty="0" err="1" smtClean="0"/>
              <a:t>особистість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В</a:t>
            </a:r>
            <a:r>
              <a:rPr lang="ru-RU" b="1" dirty="0" err="1" smtClean="0">
                <a:solidFill>
                  <a:srgbClr val="FF0000"/>
                </a:solidFill>
              </a:rPr>
              <a:t>ідносні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позначають</a:t>
            </a:r>
            <a:r>
              <a:rPr lang="ru-RU" dirty="0"/>
              <a:t> </a:t>
            </a:r>
            <a:r>
              <a:rPr lang="ru-RU" dirty="0" err="1"/>
              <a:t>ознаку</a:t>
            </a:r>
            <a:r>
              <a:rPr lang="ru-RU" dirty="0"/>
              <a:t> предмета не </a:t>
            </a:r>
            <a:r>
              <a:rPr lang="ru-RU" dirty="0" err="1"/>
              <a:t>безпосередньо</a:t>
            </a:r>
            <a:r>
              <a:rPr lang="ru-RU" dirty="0"/>
              <a:t>, а через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іншого</a:t>
            </a:r>
            <a:r>
              <a:rPr lang="ru-RU" dirty="0"/>
              <a:t> предмета, </a:t>
            </a:r>
            <a:r>
              <a:rPr lang="ru-RU" dirty="0" err="1"/>
              <a:t>явища</a:t>
            </a:r>
            <a:r>
              <a:rPr lang="ru-RU" dirty="0"/>
              <a:t>, </a:t>
            </a:r>
            <a:r>
              <a:rPr lang="ru-RU" dirty="0" err="1"/>
              <a:t>дій</a:t>
            </a:r>
            <a:r>
              <a:rPr lang="ru-RU" dirty="0"/>
              <a:t>: </a:t>
            </a:r>
            <a:r>
              <a:rPr lang="ru-RU" dirty="0" err="1"/>
              <a:t>вступний</a:t>
            </a:r>
            <a:r>
              <a:rPr lang="ru-RU" dirty="0"/>
              <a:t> тест, </a:t>
            </a:r>
            <a:r>
              <a:rPr lang="ru-RU" dirty="0" err="1"/>
              <a:t>прикордонний</a:t>
            </a:r>
            <a:r>
              <a:rPr lang="ru-RU" dirty="0"/>
              <a:t> </a:t>
            </a:r>
            <a:r>
              <a:rPr lang="ru-RU" dirty="0" smtClean="0"/>
              <a:t>пост;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П</a:t>
            </a:r>
            <a:r>
              <a:rPr lang="ru-RU" b="1" dirty="0" err="1" smtClean="0">
                <a:solidFill>
                  <a:srgbClr val="FF0000"/>
                </a:solidFill>
              </a:rPr>
              <a:t>рисвійні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виражають</a:t>
            </a:r>
            <a:r>
              <a:rPr lang="ru-RU" dirty="0"/>
              <a:t> </a:t>
            </a:r>
            <a:r>
              <a:rPr lang="ru-RU" dirty="0" err="1"/>
              <a:t>належність</a:t>
            </a:r>
            <a:r>
              <a:rPr lang="ru-RU" dirty="0"/>
              <a:t> предмета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істоті</a:t>
            </a:r>
            <a:r>
              <a:rPr lang="ru-RU" dirty="0"/>
              <a:t>: материн рушник, Мартин </a:t>
            </a:r>
            <a:r>
              <a:rPr lang="ru-RU" dirty="0" err="1"/>
              <a:t>зошит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Вживаючись</a:t>
            </a:r>
            <a:r>
              <a:rPr lang="ru-RU" dirty="0"/>
              <a:t> у переносному </a:t>
            </a:r>
            <a:r>
              <a:rPr lang="ru-RU" dirty="0" err="1"/>
              <a:t>значенні</a:t>
            </a:r>
            <a:r>
              <a:rPr lang="ru-RU" dirty="0"/>
              <a:t>, </a:t>
            </a:r>
            <a:r>
              <a:rPr lang="ru-RU" dirty="0" err="1"/>
              <a:t>відносні</a:t>
            </a:r>
            <a:r>
              <a:rPr lang="ru-RU" dirty="0"/>
              <a:t> та </a:t>
            </a:r>
            <a:r>
              <a:rPr lang="ru-RU" dirty="0" err="1"/>
              <a:t>присвійні</a:t>
            </a:r>
            <a:r>
              <a:rPr lang="ru-RU" dirty="0"/>
              <a:t> </a:t>
            </a:r>
            <a:r>
              <a:rPr lang="ru-RU" dirty="0" err="1"/>
              <a:t>прикметники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переходити</a:t>
            </a:r>
            <a:r>
              <a:rPr lang="ru-RU" dirty="0"/>
              <a:t> в </a:t>
            </a:r>
            <a:r>
              <a:rPr lang="ru-RU" dirty="0" err="1"/>
              <a:t>розряд</a:t>
            </a:r>
            <a:r>
              <a:rPr lang="ru-RU" dirty="0"/>
              <a:t> </a:t>
            </a:r>
            <a:r>
              <a:rPr lang="ru-RU" dirty="0" err="1"/>
              <a:t>якісних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Наприклад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 smtClean="0"/>
              <a:t>золотий</a:t>
            </a:r>
            <a:r>
              <a:rPr lang="ru-RU" dirty="0" smtClean="0"/>
              <a:t> </a:t>
            </a:r>
            <a:r>
              <a:rPr lang="ru-RU" dirty="0" err="1"/>
              <a:t>ланцюжок</a:t>
            </a:r>
            <a:r>
              <a:rPr lang="ru-RU" dirty="0"/>
              <a:t> (</a:t>
            </a:r>
            <a:r>
              <a:rPr lang="ru-RU" dirty="0" err="1"/>
              <a:t>відносний</a:t>
            </a:r>
            <a:r>
              <a:rPr lang="ru-RU" dirty="0"/>
              <a:t>) — золота душа (</a:t>
            </a:r>
            <a:r>
              <a:rPr lang="ru-RU" dirty="0" err="1"/>
              <a:t>якісний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 smtClean="0"/>
              <a:t>срібний</a:t>
            </a:r>
            <a:r>
              <a:rPr lang="ru-RU" dirty="0" smtClean="0"/>
              <a:t> </a:t>
            </a:r>
            <a:r>
              <a:rPr lang="ru-RU" dirty="0"/>
              <a:t>перстень (</a:t>
            </a:r>
            <a:r>
              <a:rPr lang="ru-RU" dirty="0" err="1"/>
              <a:t>відносний</a:t>
            </a:r>
            <a:r>
              <a:rPr lang="ru-RU" dirty="0"/>
              <a:t>) — </a:t>
            </a:r>
            <a:r>
              <a:rPr lang="ru-RU" dirty="0" err="1"/>
              <a:t>срібний</a:t>
            </a:r>
            <a:r>
              <a:rPr lang="ru-RU" dirty="0"/>
              <a:t> голос (</a:t>
            </a:r>
            <a:r>
              <a:rPr lang="ru-RU" dirty="0" err="1"/>
              <a:t>якісний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 smtClean="0"/>
              <a:t>лебединий</a:t>
            </a:r>
            <a:r>
              <a:rPr lang="ru-RU" dirty="0" smtClean="0"/>
              <a:t> </a:t>
            </a:r>
            <a:r>
              <a:rPr lang="ru-RU" dirty="0"/>
              <a:t>пух (</a:t>
            </a:r>
            <a:r>
              <a:rPr lang="ru-RU" dirty="0" err="1"/>
              <a:t>присвійний</a:t>
            </a:r>
            <a:r>
              <a:rPr lang="ru-RU" dirty="0"/>
              <a:t>) — </a:t>
            </a:r>
            <a:r>
              <a:rPr lang="ru-RU" dirty="0" err="1"/>
              <a:t>лебедина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 (</a:t>
            </a:r>
            <a:r>
              <a:rPr lang="ru-RU" dirty="0" err="1"/>
              <a:t>якісний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 smtClean="0"/>
              <a:t>зміїна</a:t>
            </a:r>
            <a:r>
              <a:rPr lang="ru-RU" dirty="0" smtClean="0"/>
              <a:t> </a:t>
            </a:r>
            <a:r>
              <a:rPr lang="ru-RU" dirty="0" err="1"/>
              <a:t>отрута</a:t>
            </a:r>
            <a:r>
              <a:rPr lang="ru-RU" dirty="0"/>
              <a:t> (</a:t>
            </a:r>
            <a:r>
              <a:rPr lang="ru-RU" dirty="0" err="1"/>
              <a:t>присвійний</a:t>
            </a:r>
            <a:r>
              <a:rPr lang="ru-RU" dirty="0"/>
              <a:t>) — </a:t>
            </a:r>
            <a:r>
              <a:rPr lang="ru-RU" dirty="0" err="1"/>
              <a:t>зміїний</a:t>
            </a:r>
            <a:r>
              <a:rPr lang="ru-RU" dirty="0"/>
              <a:t> характер (</a:t>
            </a:r>
            <a:r>
              <a:rPr lang="ru-RU" dirty="0" err="1"/>
              <a:t>якісний</a:t>
            </a:r>
            <a:r>
              <a:rPr lang="ru-RU" dirty="0"/>
              <a:t>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40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856984" cy="936103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2.Прикметник має групи</a:t>
            </a:r>
            <a:br>
              <a:rPr lang="uk-UA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903649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96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5"/>
            <a:ext cx="7917201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3.Ступенювання </a:t>
            </a:r>
            <a:r>
              <a:rPr lang="ru-RU" b="1" dirty="0" err="1">
                <a:solidFill>
                  <a:srgbClr val="FF0000"/>
                </a:solidFill>
              </a:rPr>
              <a:t>прикметників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764704"/>
            <a:ext cx="8748464" cy="609329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600" dirty="0" err="1"/>
              <a:t>Оскільки</a:t>
            </a:r>
            <a:r>
              <a:rPr lang="ru-RU" sz="2600" dirty="0"/>
              <a:t> </a:t>
            </a:r>
            <a:r>
              <a:rPr lang="ru-RU" sz="2600" dirty="0" err="1"/>
              <a:t>якісні</a:t>
            </a:r>
            <a:r>
              <a:rPr lang="ru-RU" sz="2600" dirty="0"/>
              <a:t> </a:t>
            </a:r>
            <a:r>
              <a:rPr lang="ru-RU" sz="2600" dirty="0" err="1"/>
              <a:t>прикметники</a:t>
            </a:r>
            <a:r>
              <a:rPr lang="ru-RU" sz="2600" dirty="0"/>
              <a:t> </a:t>
            </a:r>
            <a:r>
              <a:rPr lang="ru-RU" sz="2600" dirty="0" err="1"/>
              <a:t>виражають</a:t>
            </a:r>
            <a:r>
              <a:rPr lang="ru-RU" sz="2600" dirty="0"/>
              <a:t> </a:t>
            </a:r>
            <a:r>
              <a:rPr lang="ru-RU" sz="2600" dirty="0" err="1"/>
              <a:t>ознаки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можуть</a:t>
            </a:r>
            <a:r>
              <a:rPr lang="ru-RU" sz="2600" dirty="0"/>
              <a:t> </a:t>
            </a:r>
            <a:r>
              <a:rPr lang="ru-RU" sz="2600" dirty="0" err="1"/>
              <a:t>виявлятися</a:t>
            </a:r>
            <a:r>
              <a:rPr lang="ru-RU" sz="2600" dirty="0"/>
              <a:t> </a:t>
            </a:r>
            <a:r>
              <a:rPr lang="ru-RU" sz="2600" dirty="0" err="1"/>
              <a:t>більшою</a:t>
            </a:r>
            <a:r>
              <a:rPr lang="ru-RU" sz="2600" dirty="0"/>
              <a:t> </a:t>
            </a:r>
            <a:r>
              <a:rPr lang="ru-RU" sz="2600" dirty="0" err="1"/>
              <a:t>чи</a:t>
            </a:r>
            <a:r>
              <a:rPr lang="ru-RU" sz="2600" dirty="0"/>
              <a:t> </a:t>
            </a:r>
            <a:r>
              <a:rPr lang="ru-RU" sz="2600" dirty="0" err="1"/>
              <a:t>меншою</a:t>
            </a:r>
            <a:r>
              <a:rPr lang="ru-RU" sz="2600" dirty="0"/>
              <a:t> </a:t>
            </a:r>
            <a:r>
              <a:rPr lang="ru-RU" sz="2600" dirty="0" err="1"/>
              <a:t>мірою</a:t>
            </a:r>
            <a:r>
              <a:rPr lang="ru-RU" sz="2600" dirty="0"/>
              <a:t>, вони </a:t>
            </a:r>
            <a:r>
              <a:rPr lang="ru-RU" sz="2600" dirty="0" err="1"/>
              <a:t>мають</a:t>
            </a:r>
            <a:r>
              <a:rPr lang="ru-RU" sz="2600" dirty="0"/>
              <a:t> </a:t>
            </a:r>
            <a:r>
              <a:rPr lang="ru-RU" sz="2600" dirty="0" err="1"/>
              <a:t>ступені</a:t>
            </a:r>
            <a:r>
              <a:rPr lang="ru-RU" sz="2600" dirty="0"/>
              <a:t> </a:t>
            </a:r>
            <a:r>
              <a:rPr lang="ru-RU" sz="2600" dirty="0" err="1"/>
              <a:t>порівняння</a:t>
            </a:r>
            <a:r>
              <a:rPr lang="ru-RU" sz="2600" dirty="0"/>
              <a:t>: </a:t>
            </a:r>
            <a:r>
              <a:rPr lang="ru-RU" sz="2600" dirty="0" err="1"/>
              <a:t>вищий</a:t>
            </a:r>
            <a:r>
              <a:rPr lang="ru-RU" sz="2600" dirty="0"/>
              <a:t> і </a:t>
            </a:r>
            <a:r>
              <a:rPr lang="ru-RU" sz="2600" dirty="0" err="1"/>
              <a:t>найвищий</a:t>
            </a:r>
            <a:r>
              <a:rPr lang="ru-RU" sz="2600" dirty="0"/>
              <a:t>. </a:t>
            </a:r>
            <a:r>
              <a:rPr lang="ru-RU" sz="2600" dirty="0" err="1"/>
              <a:t>Кожен</a:t>
            </a:r>
            <a:r>
              <a:rPr lang="ru-RU" sz="2600" dirty="0"/>
              <a:t> </a:t>
            </a:r>
            <a:r>
              <a:rPr lang="ru-RU" sz="2600" dirty="0" err="1"/>
              <a:t>зі</a:t>
            </a:r>
            <a:r>
              <a:rPr lang="ru-RU" sz="2600" dirty="0"/>
              <a:t> </a:t>
            </a:r>
            <a:r>
              <a:rPr lang="ru-RU" sz="2600" dirty="0" err="1"/>
              <a:t>ступенів</a:t>
            </a:r>
            <a:r>
              <a:rPr lang="ru-RU" sz="2600" dirty="0"/>
              <a:t> </a:t>
            </a:r>
            <a:r>
              <a:rPr lang="ru-RU" sz="2600" dirty="0" err="1"/>
              <a:t>має</a:t>
            </a:r>
            <a:r>
              <a:rPr lang="ru-RU" sz="2600" dirty="0"/>
              <a:t> </a:t>
            </a:r>
            <a:r>
              <a:rPr lang="ru-RU" sz="2600" dirty="0" err="1"/>
              <a:t>дві</a:t>
            </a:r>
            <a:r>
              <a:rPr lang="ru-RU" sz="2600" dirty="0"/>
              <a:t> </a:t>
            </a:r>
            <a:r>
              <a:rPr lang="ru-RU" sz="2600" dirty="0" err="1"/>
              <a:t>форми</a:t>
            </a:r>
            <a:r>
              <a:rPr lang="ru-RU" sz="2600" dirty="0"/>
              <a:t>: </a:t>
            </a:r>
            <a:r>
              <a:rPr lang="ru-RU" sz="2600" dirty="0" err="1"/>
              <a:t>просту</a:t>
            </a:r>
            <a:r>
              <a:rPr lang="ru-RU" sz="2600" dirty="0"/>
              <a:t> і </a:t>
            </a:r>
            <a:r>
              <a:rPr lang="ru-RU" sz="2600" dirty="0" err="1"/>
              <a:t>складену</a:t>
            </a:r>
            <a:r>
              <a:rPr lang="ru-RU" sz="2600" dirty="0" smtClean="0"/>
              <a:t>.</a:t>
            </a:r>
            <a:endParaRPr lang="ru-RU" sz="2600" dirty="0"/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1.Вищий </a:t>
            </a:r>
            <a:r>
              <a:rPr lang="ru-RU" sz="2600" b="1" dirty="0" err="1">
                <a:solidFill>
                  <a:srgbClr val="FF0000"/>
                </a:solidFill>
              </a:rPr>
              <a:t>ступінь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порівняння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dirty="0" err="1"/>
              <a:t>вказує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в одному </a:t>
            </a:r>
            <a:r>
              <a:rPr lang="ru-RU" sz="2600" dirty="0" err="1"/>
              <a:t>предметі</a:t>
            </a:r>
            <a:r>
              <a:rPr lang="ru-RU" sz="2600" dirty="0"/>
              <a:t> </a:t>
            </a:r>
            <a:r>
              <a:rPr lang="ru-RU" sz="2600" dirty="0" err="1"/>
              <a:t>ознака</a:t>
            </a:r>
            <a:r>
              <a:rPr lang="ru-RU" sz="2600" dirty="0"/>
              <a:t> </a:t>
            </a:r>
            <a:r>
              <a:rPr lang="ru-RU" sz="2600" dirty="0" err="1"/>
              <a:t>виявляється</a:t>
            </a:r>
            <a:r>
              <a:rPr lang="ru-RU" sz="2600" dirty="0"/>
              <a:t> </a:t>
            </a:r>
            <a:r>
              <a:rPr lang="ru-RU" sz="2600" dirty="0" err="1"/>
              <a:t>більшою</a:t>
            </a:r>
            <a:r>
              <a:rPr lang="ru-RU" sz="2600" dirty="0"/>
              <a:t> </a:t>
            </a:r>
            <a:r>
              <a:rPr lang="ru-RU" sz="2600" dirty="0" err="1"/>
              <a:t>мірою</a:t>
            </a:r>
            <a:r>
              <a:rPr lang="ru-RU" sz="2600" dirty="0"/>
              <a:t>, </a:t>
            </a:r>
            <a:r>
              <a:rPr lang="ru-RU" sz="2600" dirty="0" err="1"/>
              <a:t>ніж</a:t>
            </a:r>
            <a:r>
              <a:rPr lang="ru-RU" sz="2600" dirty="0"/>
              <a:t> в </a:t>
            </a:r>
            <a:r>
              <a:rPr lang="ru-RU" sz="2600" dirty="0" err="1" smtClean="0"/>
              <a:t>іншомПроста</a:t>
            </a:r>
            <a:r>
              <a:rPr lang="ru-RU" sz="2600" dirty="0" smtClean="0"/>
              <a:t> </a:t>
            </a:r>
            <a:r>
              <a:rPr lang="ru-RU" sz="2600" dirty="0"/>
              <a:t>форма </a:t>
            </a:r>
            <a:r>
              <a:rPr lang="ru-RU" sz="2600" dirty="0" err="1"/>
              <a:t>вищого</a:t>
            </a:r>
            <a:r>
              <a:rPr lang="ru-RU" sz="2600" dirty="0"/>
              <a:t> </a:t>
            </a:r>
            <a:r>
              <a:rPr lang="ru-RU" sz="2600" dirty="0" err="1"/>
              <a:t>ступеня</a:t>
            </a:r>
            <a:r>
              <a:rPr lang="ru-RU" sz="2600" dirty="0"/>
              <a:t> </a:t>
            </a:r>
            <a:r>
              <a:rPr lang="ru-RU" sz="2600" dirty="0" err="1"/>
              <a:t>порівняння</a:t>
            </a:r>
            <a:r>
              <a:rPr lang="ru-RU" sz="2600" dirty="0"/>
              <a:t> </a:t>
            </a:r>
            <a:r>
              <a:rPr lang="ru-RU" sz="2600" dirty="0" err="1"/>
              <a:t>утворюється</a:t>
            </a:r>
            <a:r>
              <a:rPr lang="ru-RU" sz="2600" dirty="0"/>
              <a:t> за </a:t>
            </a:r>
            <a:r>
              <a:rPr lang="ru-RU" sz="2600" dirty="0" err="1"/>
              <a:t>допомогою</a:t>
            </a:r>
            <a:r>
              <a:rPr lang="ru-RU" sz="2600" dirty="0"/>
              <a:t> </a:t>
            </a:r>
            <a:r>
              <a:rPr lang="ru-RU" sz="2600" dirty="0" err="1"/>
              <a:t>суфіксів</a:t>
            </a:r>
            <a:r>
              <a:rPr lang="ru-RU" sz="2600" dirty="0"/>
              <a:t> -</a:t>
            </a:r>
            <a:r>
              <a:rPr lang="ru-RU" sz="2600" dirty="0" err="1"/>
              <a:t>іш</a:t>
            </a:r>
            <a:r>
              <a:rPr lang="ru-RU" sz="2600" dirty="0"/>
              <a:t>, -ш: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600" dirty="0" err="1"/>
              <a:t>добрий</a:t>
            </a:r>
            <a:r>
              <a:rPr lang="ru-RU" sz="2600" dirty="0"/>
              <a:t> — добр-</a:t>
            </a:r>
            <a:r>
              <a:rPr lang="ru-RU" sz="2600" dirty="0" err="1"/>
              <a:t>іш</a:t>
            </a:r>
            <a:r>
              <a:rPr lang="ru-RU" sz="2600" dirty="0"/>
              <a:t>-</a:t>
            </a:r>
            <a:r>
              <a:rPr lang="ru-RU" sz="2600" dirty="0" err="1"/>
              <a:t>ий</a:t>
            </a:r>
            <a:r>
              <a:rPr lang="ru-RU" sz="2600" dirty="0"/>
              <a:t>, </a:t>
            </a:r>
            <a:r>
              <a:rPr lang="ru-RU" sz="2600" dirty="0" err="1"/>
              <a:t>милий</a:t>
            </a:r>
            <a:r>
              <a:rPr lang="ru-RU" sz="2600" dirty="0"/>
              <a:t> — </a:t>
            </a:r>
            <a:r>
              <a:rPr lang="ru-RU" sz="2600" dirty="0" smtClean="0"/>
              <a:t>мил-</a:t>
            </a:r>
            <a:r>
              <a:rPr lang="ru-RU" sz="2600" dirty="0" err="1" smtClean="0"/>
              <a:t>іш</a:t>
            </a:r>
            <a:r>
              <a:rPr lang="ru-RU" sz="2600" dirty="0" smtClean="0"/>
              <a:t>-</a:t>
            </a:r>
            <a:r>
              <a:rPr lang="ru-RU" sz="2600" dirty="0" err="1" smtClean="0"/>
              <a:t>ий</a:t>
            </a:r>
            <a:r>
              <a:rPr lang="ru-RU" sz="2600" dirty="0" smtClean="0"/>
              <a:t>,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</a:t>
            </a:r>
            <a:r>
              <a:rPr lang="ru-RU" sz="2600" dirty="0" err="1" smtClean="0"/>
              <a:t>довгий</a:t>
            </a:r>
            <a:r>
              <a:rPr lang="ru-RU" sz="2600" dirty="0" smtClean="0"/>
              <a:t> </a:t>
            </a:r>
            <a:r>
              <a:rPr lang="ru-RU" sz="2600" dirty="0"/>
              <a:t>— </a:t>
            </a:r>
            <a:r>
              <a:rPr lang="ru-RU" sz="2600" dirty="0" err="1"/>
              <a:t>дов</a:t>
            </a:r>
            <a:r>
              <a:rPr lang="ru-RU" sz="2600" dirty="0"/>
              <a:t>-ш-</a:t>
            </a:r>
            <a:r>
              <a:rPr lang="ru-RU" sz="2600" dirty="0" err="1"/>
              <a:t>ий</a:t>
            </a:r>
            <a:r>
              <a:rPr lang="ru-RU" sz="2600" dirty="0"/>
              <a:t>, </a:t>
            </a:r>
            <a:r>
              <a:rPr lang="ru-RU" sz="2600" dirty="0" err="1"/>
              <a:t>міцний</a:t>
            </a:r>
            <a:r>
              <a:rPr lang="ru-RU" sz="2600" dirty="0"/>
              <a:t> — </a:t>
            </a:r>
            <a:r>
              <a:rPr lang="ru-RU" sz="2600" dirty="0" err="1"/>
              <a:t>міцн-іш-ий</a:t>
            </a:r>
            <a:r>
              <a:rPr lang="ru-RU" sz="2600" dirty="0" smtClean="0"/>
              <a:t>,</a:t>
            </a:r>
          </a:p>
          <a:p>
            <a:pPr marL="0" indent="0">
              <a:buNone/>
            </a:pPr>
            <a:r>
              <a:rPr lang="ru-RU" sz="2600" dirty="0" smtClean="0"/>
              <a:t>  </a:t>
            </a:r>
            <a:r>
              <a:rPr lang="ru-RU" sz="2600" dirty="0" err="1"/>
              <a:t>малий</a:t>
            </a:r>
            <a:r>
              <a:rPr lang="ru-RU" sz="2600" dirty="0"/>
              <a:t> — мен-ш-</a:t>
            </a:r>
            <a:r>
              <a:rPr lang="ru-RU" sz="2600" dirty="0" err="1"/>
              <a:t>ий</a:t>
            </a:r>
            <a:r>
              <a:rPr lang="ru-RU" sz="2600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</a:t>
            </a:r>
            <a:r>
              <a:rPr lang="ru-RU" sz="2500" dirty="0"/>
              <a:t>При </a:t>
            </a:r>
            <a:r>
              <a:rPr lang="ru-RU" sz="2500" dirty="0" err="1"/>
              <a:t>додаванні</a:t>
            </a:r>
            <a:r>
              <a:rPr lang="ru-RU" sz="2500" dirty="0"/>
              <a:t> </a:t>
            </a:r>
            <a:r>
              <a:rPr lang="ru-RU" sz="2500" dirty="0" err="1"/>
              <a:t>суфікса</a:t>
            </a:r>
            <a:r>
              <a:rPr lang="ru-RU" sz="2500" dirty="0"/>
              <a:t> -ш- </a:t>
            </a:r>
            <a:r>
              <a:rPr lang="ru-RU" sz="2500" dirty="0" err="1"/>
              <a:t>можуть</a:t>
            </a:r>
            <a:r>
              <a:rPr lang="ru-RU" sz="2500" dirty="0"/>
              <a:t> </a:t>
            </a:r>
            <a:r>
              <a:rPr lang="ru-RU" sz="2500" dirty="0" err="1"/>
              <a:t>виникати</a:t>
            </a:r>
            <a:r>
              <a:rPr lang="ru-RU" sz="2500" dirty="0"/>
              <a:t> </a:t>
            </a:r>
            <a:r>
              <a:rPr lang="ru-RU" sz="2500" dirty="0" err="1"/>
              <a:t>звукові</a:t>
            </a:r>
            <a:r>
              <a:rPr lang="ru-RU" sz="2500" dirty="0"/>
              <a:t> </a:t>
            </a:r>
            <a:r>
              <a:rPr lang="ru-RU" sz="2500" dirty="0" err="1"/>
              <a:t>сполуки</a:t>
            </a:r>
            <a:r>
              <a:rPr lang="ru-RU" sz="2500" dirty="0"/>
              <a:t>, </a:t>
            </a:r>
            <a:r>
              <a:rPr lang="ru-RU" sz="2500" dirty="0" err="1"/>
              <a:t>які</a:t>
            </a:r>
            <a:r>
              <a:rPr lang="ru-RU" sz="2500" dirty="0"/>
              <a:t> на </a:t>
            </a:r>
            <a:r>
              <a:rPr lang="ru-RU" sz="2500" dirty="0" err="1"/>
              <a:t>письмі</a:t>
            </a:r>
            <a:r>
              <a:rPr lang="ru-RU" sz="2500" dirty="0"/>
              <a:t> </a:t>
            </a:r>
            <a:r>
              <a:rPr lang="ru-RU" sz="2500" dirty="0" err="1"/>
              <a:t>позначаються</a:t>
            </a:r>
            <a:r>
              <a:rPr lang="ru-RU" sz="2500" dirty="0"/>
              <a:t> буквами </a:t>
            </a:r>
            <a:r>
              <a:rPr lang="ru-RU" sz="2500" dirty="0" err="1"/>
              <a:t>жч</a:t>
            </a:r>
            <a:r>
              <a:rPr lang="ru-RU" sz="2500" dirty="0"/>
              <a:t> і щ. Буква щ </a:t>
            </a:r>
            <a:r>
              <a:rPr lang="ru-RU" sz="2500" dirty="0" err="1"/>
              <a:t>пишеться</a:t>
            </a:r>
            <a:r>
              <a:rPr lang="ru-RU" sz="2500" dirty="0"/>
              <a:t> у </a:t>
            </a:r>
            <a:r>
              <a:rPr lang="ru-RU" sz="2500" dirty="0" err="1"/>
              <a:t>прикметниках</a:t>
            </a:r>
            <a:r>
              <a:rPr lang="ru-RU" sz="2500" dirty="0"/>
              <a:t>: </a:t>
            </a:r>
            <a:r>
              <a:rPr lang="ru-RU" sz="2500" dirty="0" err="1"/>
              <a:t>вищий</a:t>
            </a:r>
            <a:r>
              <a:rPr lang="ru-RU" sz="2500" dirty="0"/>
              <a:t>, </a:t>
            </a:r>
            <a:r>
              <a:rPr lang="ru-RU" sz="2500" dirty="0" err="1"/>
              <a:t>товщий</a:t>
            </a:r>
            <a:r>
              <a:rPr lang="ru-RU" sz="2500" dirty="0"/>
              <a:t> (</a:t>
            </a:r>
            <a:r>
              <a:rPr lang="ru-RU" sz="2500" dirty="0" err="1"/>
              <a:t>товстіший</a:t>
            </a:r>
            <a:r>
              <a:rPr lang="ru-RU" sz="2500" dirty="0"/>
              <a:t>), </a:t>
            </a:r>
            <a:r>
              <a:rPr lang="ru-RU" sz="2500" dirty="0" err="1"/>
              <a:t>кращий</a:t>
            </a:r>
            <a:r>
              <a:rPr lang="ru-RU" sz="2500" dirty="0"/>
              <a:t>. </a:t>
            </a:r>
            <a:r>
              <a:rPr lang="ru-RU" sz="2500" dirty="0" err="1"/>
              <a:t>Буквосполучення</a:t>
            </a:r>
            <a:r>
              <a:rPr lang="ru-RU" sz="2500" dirty="0"/>
              <a:t> </a:t>
            </a:r>
            <a:r>
              <a:rPr lang="ru-RU" sz="2500" dirty="0" err="1"/>
              <a:t>жч</a:t>
            </a:r>
            <a:r>
              <a:rPr lang="ru-RU" sz="2500" dirty="0"/>
              <a:t> </a:t>
            </a:r>
            <a:r>
              <a:rPr lang="ru-RU" sz="2500" dirty="0" err="1"/>
              <a:t>пишеться</a:t>
            </a:r>
            <a:r>
              <a:rPr lang="ru-RU" sz="2500" dirty="0"/>
              <a:t> у </a:t>
            </a:r>
            <a:r>
              <a:rPr lang="ru-RU" sz="2500" dirty="0" err="1"/>
              <a:t>прикметниках</a:t>
            </a:r>
            <a:r>
              <a:rPr lang="ru-RU" sz="2500" dirty="0"/>
              <a:t>: </a:t>
            </a:r>
            <a:r>
              <a:rPr lang="ru-RU" sz="2500" dirty="0" err="1"/>
              <a:t>ближчий</a:t>
            </a:r>
            <a:r>
              <a:rPr lang="ru-RU" sz="2500" dirty="0"/>
              <a:t>, </a:t>
            </a:r>
            <a:r>
              <a:rPr lang="ru-RU" sz="2500" dirty="0" err="1"/>
              <a:t>важчий</a:t>
            </a:r>
            <a:r>
              <a:rPr lang="ru-RU" sz="2500" dirty="0"/>
              <a:t>, </a:t>
            </a:r>
            <a:r>
              <a:rPr lang="ru-RU" sz="2500" dirty="0" err="1"/>
              <a:t>вужчий</a:t>
            </a:r>
            <a:r>
              <a:rPr lang="ru-RU" sz="2500" dirty="0"/>
              <a:t>, </a:t>
            </a:r>
            <a:r>
              <a:rPr lang="ru-RU" sz="2500" dirty="0" err="1"/>
              <a:t>дорожчий</a:t>
            </a:r>
            <a:r>
              <a:rPr lang="ru-RU" sz="2500" dirty="0"/>
              <a:t>, </a:t>
            </a:r>
            <a:r>
              <a:rPr lang="ru-RU" sz="2500" dirty="0" err="1"/>
              <a:t>дужчий</a:t>
            </a:r>
            <a:r>
              <a:rPr lang="ru-RU" sz="2500" dirty="0"/>
              <a:t>, </a:t>
            </a:r>
            <a:r>
              <a:rPr lang="ru-RU" sz="2500" dirty="0" err="1"/>
              <a:t>нижчий</a:t>
            </a:r>
            <a:r>
              <a:rPr lang="ru-RU" sz="2500" dirty="0"/>
              <a:t>, </a:t>
            </a:r>
            <a:r>
              <a:rPr lang="ru-RU" sz="2500" dirty="0" err="1"/>
              <a:t>тяжчий</a:t>
            </a:r>
            <a:r>
              <a:rPr lang="ru-RU" sz="2500" dirty="0"/>
              <a:t>.</a:t>
            </a:r>
          </a:p>
          <a:p>
            <a:pPr marL="0" indent="0">
              <a:buNone/>
            </a:pPr>
            <a:r>
              <a:rPr lang="ru-RU" sz="2500" dirty="0" smtClean="0"/>
              <a:t>   </a:t>
            </a:r>
            <a:r>
              <a:rPr lang="ru-RU" sz="2500" dirty="0" err="1"/>
              <a:t>Складена</a:t>
            </a:r>
            <a:r>
              <a:rPr lang="ru-RU" sz="2500" dirty="0"/>
              <a:t> форма </a:t>
            </a:r>
            <a:r>
              <a:rPr lang="ru-RU" sz="2500" dirty="0" err="1"/>
              <a:t>вищого</a:t>
            </a:r>
            <a:r>
              <a:rPr lang="ru-RU" sz="2500" dirty="0"/>
              <a:t> </a:t>
            </a:r>
            <a:r>
              <a:rPr lang="ru-RU" sz="2500" dirty="0" err="1"/>
              <a:t>ступеня</a:t>
            </a:r>
            <a:r>
              <a:rPr lang="ru-RU" sz="2500" dirty="0"/>
              <a:t> </a:t>
            </a:r>
            <a:r>
              <a:rPr lang="ru-RU" sz="2500" dirty="0" err="1"/>
              <a:t>порівняння</a:t>
            </a:r>
            <a:r>
              <a:rPr lang="ru-RU" sz="2500" dirty="0"/>
              <a:t> </a:t>
            </a:r>
            <a:r>
              <a:rPr lang="ru-RU" sz="2500" dirty="0" err="1"/>
              <a:t>утворюється</a:t>
            </a:r>
            <a:r>
              <a:rPr lang="ru-RU" sz="2500" dirty="0"/>
              <a:t> за </a:t>
            </a:r>
            <a:r>
              <a:rPr lang="ru-RU" sz="2500" dirty="0" err="1"/>
              <a:t>допомогою</a:t>
            </a:r>
            <a:r>
              <a:rPr lang="ru-RU" sz="2500" dirty="0"/>
              <a:t> </a:t>
            </a:r>
            <a:r>
              <a:rPr lang="ru-RU" sz="2500" dirty="0" err="1"/>
              <a:t>додавання</a:t>
            </a:r>
            <a:r>
              <a:rPr lang="ru-RU" sz="2500" dirty="0"/>
              <a:t> до </a:t>
            </a:r>
            <a:r>
              <a:rPr lang="ru-RU" sz="2500" dirty="0" err="1"/>
              <a:t>прикметника</a:t>
            </a:r>
            <a:r>
              <a:rPr lang="ru-RU" sz="2500" dirty="0"/>
              <a:t> </a:t>
            </a:r>
            <a:r>
              <a:rPr lang="ru-RU" sz="2500" dirty="0" err="1"/>
              <a:t>слів</a:t>
            </a:r>
            <a:r>
              <a:rPr lang="ru-RU" sz="2500" dirty="0"/>
              <a:t> </a:t>
            </a:r>
            <a:r>
              <a:rPr lang="ru-RU" sz="2500" dirty="0" err="1"/>
              <a:t>більш</a:t>
            </a:r>
            <a:r>
              <a:rPr lang="ru-RU" sz="2500" dirty="0"/>
              <a:t>, </a:t>
            </a:r>
            <a:r>
              <a:rPr lang="ru-RU" sz="2500" dirty="0" err="1"/>
              <a:t>менш</a:t>
            </a:r>
            <a:r>
              <a:rPr lang="ru-RU" sz="2500" dirty="0"/>
              <a:t>:</a:t>
            </a:r>
          </a:p>
          <a:p>
            <a:pPr marL="0" indent="0">
              <a:buNone/>
            </a:pPr>
            <a:r>
              <a:rPr lang="ru-RU" sz="2500" dirty="0" smtClean="0"/>
              <a:t>  </a:t>
            </a:r>
            <a:r>
              <a:rPr lang="ru-RU" sz="2500" dirty="0" err="1"/>
              <a:t>яскравий</a:t>
            </a:r>
            <a:r>
              <a:rPr lang="ru-RU" sz="2500" dirty="0"/>
              <a:t> — </a:t>
            </a:r>
            <a:r>
              <a:rPr lang="ru-RU" sz="2500" dirty="0" err="1"/>
              <a:t>більш</a:t>
            </a:r>
            <a:r>
              <a:rPr lang="ru-RU" sz="2500" dirty="0"/>
              <a:t> </a:t>
            </a:r>
            <a:r>
              <a:rPr lang="ru-RU" sz="2500" dirty="0" err="1"/>
              <a:t>яскравий</a:t>
            </a:r>
            <a:r>
              <a:rPr lang="ru-RU" sz="2500" dirty="0"/>
              <a:t>, </a:t>
            </a:r>
            <a:r>
              <a:rPr lang="ru-RU" sz="2500" dirty="0" err="1"/>
              <a:t>швидкий</a:t>
            </a:r>
            <a:r>
              <a:rPr lang="ru-RU" sz="2500" dirty="0"/>
              <a:t> — </a:t>
            </a:r>
            <a:r>
              <a:rPr lang="ru-RU" sz="2500" dirty="0" err="1"/>
              <a:t>менш</a:t>
            </a:r>
            <a:r>
              <a:rPr lang="ru-RU" sz="2500" dirty="0"/>
              <a:t> </a:t>
            </a:r>
            <a:r>
              <a:rPr lang="ru-RU" sz="2500" dirty="0" err="1"/>
              <a:t>швидкий</a:t>
            </a:r>
            <a:r>
              <a:rPr lang="ru-RU" sz="2500" dirty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2.Найвищий </a:t>
            </a:r>
            <a:r>
              <a:rPr lang="ru-RU" sz="2500" b="1" dirty="0" err="1">
                <a:solidFill>
                  <a:srgbClr val="FF0000"/>
                </a:solidFill>
              </a:rPr>
              <a:t>ступінь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err="1">
                <a:solidFill>
                  <a:srgbClr val="FF0000"/>
                </a:solidFill>
              </a:rPr>
              <a:t>порівняння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dirty="0" err="1"/>
              <a:t>вказує</a:t>
            </a:r>
            <a:r>
              <a:rPr lang="ru-RU" sz="2500" dirty="0"/>
              <a:t>, </a:t>
            </a:r>
            <a:r>
              <a:rPr lang="ru-RU" sz="2500" dirty="0" err="1"/>
              <a:t>що</a:t>
            </a:r>
            <a:r>
              <a:rPr lang="ru-RU" sz="2500" dirty="0"/>
              <a:t> </a:t>
            </a:r>
            <a:r>
              <a:rPr lang="ru-RU" sz="2500" dirty="0" err="1"/>
              <a:t>ознака</a:t>
            </a:r>
            <a:r>
              <a:rPr lang="ru-RU" sz="2500" dirty="0"/>
              <a:t> </a:t>
            </a:r>
            <a:r>
              <a:rPr lang="ru-RU" sz="2500" dirty="0" err="1"/>
              <a:t>виявляється</a:t>
            </a:r>
            <a:r>
              <a:rPr lang="ru-RU" sz="2500" dirty="0"/>
              <a:t> </a:t>
            </a:r>
            <a:r>
              <a:rPr lang="ru-RU" sz="2500" dirty="0" err="1"/>
              <a:t>найбільшою</a:t>
            </a:r>
            <a:r>
              <a:rPr lang="ru-RU" sz="2500" dirty="0"/>
              <a:t> </a:t>
            </a:r>
            <a:r>
              <a:rPr lang="ru-RU" sz="2500" dirty="0" err="1"/>
              <a:t>мірою</a:t>
            </a:r>
            <a:r>
              <a:rPr lang="ru-RU" sz="2500" dirty="0" smtClean="0"/>
              <a:t>.</a:t>
            </a:r>
            <a:endParaRPr lang="ru-RU" sz="2500" dirty="0"/>
          </a:p>
          <a:p>
            <a:pPr marL="0" indent="0">
              <a:buNone/>
            </a:pPr>
            <a:r>
              <a:rPr lang="ru-RU" sz="2500" dirty="0" smtClean="0"/>
              <a:t>   </a:t>
            </a:r>
            <a:r>
              <a:rPr lang="ru-RU" sz="2500" dirty="0"/>
              <a:t>Проста форма </a:t>
            </a:r>
            <a:r>
              <a:rPr lang="ru-RU" sz="2500" dirty="0" err="1"/>
              <a:t>найвищого</a:t>
            </a:r>
            <a:r>
              <a:rPr lang="ru-RU" sz="2500" dirty="0"/>
              <a:t> </a:t>
            </a:r>
            <a:r>
              <a:rPr lang="ru-RU" sz="2500" dirty="0" err="1"/>
              <a:t>ступеня</a:t>
            </a:r>
            <a:r>
              <a:rPr lang="ru-RU" sz="2500" dirty="0"/>
              <a:t> </a:t>
            </a:r>
            <a:r>
              <a:rPr lang="ru-RU" sz="2500" dirty="0" err="1"/>
              <a:t>порівняння</a:t>
            </a:r>
            <a:r>
              <a:rPr lang="ru-RU" sz="2500" dirty="0"/>
              <a:t> </a:t>
            </a:r>
            <a:r>
              <a:rPr lang="ru-RU" sz="2500" dirty="0" err="1"/>
              <a:t>утворюється</a:t>
            </a:r>
            <a:r>
              <a:rPr lang="ru-RU" sz="2500" dirty="0"/>
              <a:t> за </a:t>
            </a:r>
            <a:r>
              <a:rPr lang="ru-RU" sz="2500" dirty="0" err="1"/>
              <a:t>допомогою</a:t>
            </a:r>
            <a:r>
              <a:rPr lang="ru-RU" sz="2500" dirty="0"/>
              <a:t> </a:t>
            </a:r>
            <a:r>
              <a:rPr lang="ru-RU" sz="2500" dirty="0" err="1"/>
              <a:t>додавання</a:t>
            </a:r>
            <a:r>
              <a:rPr lang="ru-RU" sz="2500" dirty="0"/>
              <a:t> до </a:t>
            </a:r>
            <a:r>
              <a:rPr lang="ru-RU" sz="2500" dirty="0" err="1"/>
              <a:t>прикметника</a:t>
            </a:r>
            <a:r>
              <a:rPr lang="ru-RU" sz="2500" dirty="0"/>
              <a:t> </a:t>
            </a:r>
            <a:r>
              <a:rPr lang="ru-RU" sz="2500" dirty="0" err="1"/>
              <a:t>вищого</a:t>
            </a:r>
            <a:r>
              <a:rPr lang="ru-RU" sz="2500" dirty="0"/>
              <a:t> </a:t>
            </a:r>
            <a:r>
              <a:rPr lang="ru-RU" sz="2500" dirty="0" err="1"/>
              <a:t>ступеня</a:t>
            </a:r>
            <a:r>
              <a:rPr lang="ru-RU" sz="2500" dirty="0"/>
              <a:t> </a:t>
            </a:r>
            <a:r>
              <a:rPr lang="ru-RU" sz="2500" dirty="0" err="1"/>
              <a:t>префікса</a:t>
            </a:r>
            <a:r>
              <a:rPr lang="ru-RU" sz="2500" dirty="0"/>
              <a:t> </a:t>
            </a:r>
            <a:r>
              <a:rPr lang="ru-RU" sz="2500" dirty="0" err="1"/>
              <a:t>най</a:t>
            </a:r>
            <a:r>
              <a:rPr lang="ru-RU" sz="2500" dirty="0"/>
              <a:t>-: </a:t>
            </a:r>
            <a:r>
              <a:rPr lang="ru-RU" sz="2500" dirty="0" err="1"/>
              <a:t>дорожчий</a:t>
            </a:r>
            <a:r>
              <a:rPr lang="ru-RU" sz="2500" dirty="0"/>
              <a:t> — </a:t>
            </a:r>
            <a:r>
              <a:rPr lang="ru-RU" sz="2500" dirty="0" err="1"/>
              <a:t>най-дорожчий</a:t>
            </a:r>
            <a:r>
              <a:rPr lang="ru-RU" sz="2500" dirty="0"/>
              <a:t>, </a:t>
            </a:r>
            <a:r>
              <a:rPr lang="ru-RU" sz="2500" dirty="0" err="1"/>
              <a:t>міцніший</a:t>
            </a:r>
            <a:r>
              <a:rPr lang="ru-RU" sz="2500" dirty="0"/>
              <a:t> — </a:t>
            </a:r>
            <a:r>
              <a:rPr lang="ru-RU" sz="2500" dirty="0" err="1"/>
              <a:t>най-міцніший</a:t>
            </a:r>
            <a:r>
              <a:rPr lang="ru-RU" sz="2500" dirty="0"/>
              <a:t>. </a:t>
            </a:r>
            <a:r>
              <a:rPr lang="ru-RU" sz="2500" dirty="0" err="1"/>
              <a:t>Значення</a:t>
            </a:r>
            <a:r>
              <a:rPr lang="ru-RU" sz="2500" dirty="0"/>
              <a:t> </a:t>
            </a:r>
            <a:r>
              <a:rPr lang="ru-RU" sz="2500" dirty="0" err="1"/>
              <a:t>найвищого</a:t>
            </a:r>
            <a:r>
              <a:rPr lang="ru-RU" sz="2500" dirty="0"/>
              <a:t> </a:t>
            </a:r>
            <a:r>
              <a:rPr lang="ru-RU" sz="2500" dirty="0" err="1"/>
              <a:t>ступеня</a:t>
            </a:r>
            <a:r>
              <a:rPr lang="ru-RU" sz="2500" dirty="0"/>
              <a:t> </a:t>
            </a:r>
            <a:r>
              <a:rPr lang="ru-RU" sz="2500" dirty="0" err="1"/>
              <a:t>порівняння</a:t>
            </a:r>
            <a:r>
              <a:rPr lang="ru-RU" sz="2500" dirty="0"/>
              <a:t> </a:t>
            </a:r>
            <a:r>
              <a:rPr lang="ru-RU" sz="2500" dirty="0" err="1"/>
              <a:t>можна</a:t>
            </a:r>
            <a:r>
              <a:rPr lang="ru-RU" sz="2500" dirty="0"/>
              <a:t> </a:t>
            </a:r>
            <a:r>
              <a:rPr lang="ru-RU" sz="2500" dirty="0" err="1"/>
              <a:t>посилити</a:t>
            </a:r>
            <a:r>
              <a:rPr lang="ru-RU" sz="2500" dirty="0"/>
              <a:t> </a:t>
            </a:r>
            <a:r>
              <a:rPr lang="ru-RU" sz="2500" dirty="0" err="1"/>
              <a:t>префіксами</a:t>
            </a:r>
            <a:r>
              <a:rPr lang="ru-RU" sz="2500" dirty="0"/>
              <a:t> як-, </a:t>
            </a:r>
            <a:r>
              <a:rPr lang="ru-RU" sz="2500" dirty="0" err="1"/>
              <a:t>що</a:t>
            </a:r>
            <a:r>
              <a:rPr lang="ru-RU" sz="2500" dirty="0"/>
              <a:t>-: як-</a:t>
            </a:r>
            <a:r>
              <a:rPr lang="ru-RU" sz="2500" dirty="0" err="1"/>
              <a:t>найдорожчий</a:t>
            </a:r>
            <a:r>
              <a:rPr lang="ru-RU" sz="2500" dirty="0"/>
              <a:t>, </a:t>
            </a:r>
            <a:r>
              <a:rPr lang="ru-RU" sz="2500" dirty="0" err="1"/>
              <a:t>що-найменший</a:t>
            </a:r>
            <a:r>
              <a:rPr lang="ru-RU" sz="2500" dirty="0"/>
              <a:t>.</a:t>
            </a:r>
          </a:p>
          <a:p>
            <a:pPr marL="0" indent="0">
              <a:buNone/>
            </a:pPr>
            <a:r>
              <a:rPr lang="ru-RU" sz="2500" dirty="0" smtClean="0"/>
              <a:t>   </a:t>
            </a:r>
            <a:r>
              <a:rPr lang="ru-RU" sz="2500" dirty="0" err="1"/>
              <a:t>Складена</a:t>
            </a:r>
            <a:r>
              <a:rPr lang="ru-RU" sz="2500" dirty="0"/>
              <a:t> форма </a:t>
            </a:r>
            <a:r>
              <a:rPr lang="ru-RU" sz="2500" dirty="0" err="1"/>
              <a:t>найвищого</a:t>
            </a:r>
            <a:r>
              <a:rPr lang="ru-RU" sz="2500" dirty="0"/>
              <a:t> </a:t>
            </a:r>
            <a:r>
              <a:rPr lang="ru-RU" sz="2500" dirty="0" err="1"/>
              <a:t>ступеня</a:t>
            </a:r>
            <a:r>
              <a:rPr lang="ru-RU" sz="2500" dirty="0"/>
              <a:t> </a:t>
            </a:r>
            <a:r>
              <a:rPr lang="ru-RU" sz="2500" dirty="0" err="1"/>
              <a:t>порівняння</a:t>
            </a:r>
            <a:r>
              <a:rPr lang="ru-RU" sz="2500" dirty="0"/>
              <a:t> </a:t>
            </a:r>
            <a:r>
              <a:rPr lang="ru-RU" sz="2500" dirty="0" err="1"/>
              <a:t>утворюється</a:t>
            </a:r>
            <a:r>
              <a:rPr lang="ru-RU" sz="2500" dirty="0"/>
              <a:t> за </a:t>
            </a:r>
            <a:r>
              <a:rPr lang="ru-RU" sz="2500" dirty="0" err="1"/>
              <a:t>допомогою</a:t>
            </a:r>
            <a:r>
              <a:rPr lang="ru-RU" sz="2500" dirty="0"/>
              <a:t> </a:t>
            </a:r>
            <a:r>
              <a:rPr lang="ru-RU" sz="2500" dirty="0" err="1"/>
              <a:t>додавання</a:t>
            </a:r>
            <a:r>
              <a:rPr lang="ru-RU" sz="2500" dirty="0"/>
              <a:t> до </a:t>
            </a:r>
            <a:r>
              <a:rPr lang="ru-RU" sz="2500" dirty="0" err="1"/>
              <a:t>прикметника</a:t>
            </a:r>
            <a:r>
              <a:rPr lang="ru-RU" sz="2500" dirty="0"/>
              <a:t> </a:t>
            </a:r>
            <a:r>
              <a:rPr lang="ru-RU" sz="2500" dirty="0" err="1"/>
              <a:t>слів</a:t>
            </a:r>
            <a:r>
              <a:rPr lang="ru-RU" sz="2500" dirty="0"/>
              <a:t> </a:t>
            </a:r>
            <a:r>
              <a:rPr lang="ru-RU" sz="2500" dirty="0" err="1"/>
              <a:t>найбільш</a:t>
            </a:r>
            <a:r>
              <a:rPr lang="ru-RU" sz="2500" dirty="0"/>
              <a:t>, </a:t>
            </a:r>
            <a:r>
              <a:rPr lang="ru-RU" sz="2500" dirty="0" err="1"/>
              <a:t>найменш</a:t>
            </a:r>
            <a:r>
              <a:rPr lang="ru-RU" sz="2500" dirty="0"/>
              <a:t>, а </a:t>
            </a:r>
            <a:r>
              <a:rPr lang="ru-RU" sz="2500" dirty="0" err="1"/>
              <a:t>також</a:t>
            </a:r>
            <a:r>
              <a:rPr lang="ru-RU" sz="2500" dirty="0"/>
              <a:t> </a:t>
            </a:r>
            <a:r>
              <a:rPr lang="ru-RU" sz="2500" dirty="0" err="1"/>
              <a:t>додаванням</a:t>
            </a:r>
            <a:r>
              <a:rPr lang="ru-RU" sz="2500" dirty="0"/>
              <a:t> до </a:t>
            </a:r>
            <a:r>
              <a:rPr lang="ru-RU" sz="2500" dirty="0" err="1"/>
              <a:t>прикметника</a:t>
            </a:r>
            <a:r>
              <a:rPr lang="ru-RU" sz="2500" dirty="0"/>
              <a:t> </a:t>
            </a:r>
            <a:r>
              <a:rPr lang="ru-RU" sz="2500" dirty="0" err="1"/>
              <a:t>вищого</a:t>
            </a:r>
            <a:r>
              <a:rPr lang="ru-RU" sz="2500" dirty="0"/>
              <a:t> </a:t>
            </a:r>
            <a:r>
              <a:rPr lang="ru-RU" sz="2500" dirty="0" err="1"/>
              <a:t>ступеня</a:t>
            </a:r>
            <a:r>
              <a:rPr lang="ru-RU" sz="2500" dirty="0"/>
              <a:t> </a:t>
            </a:r>
            <a:r>
              <a:rPr lang="ru-RU" sz="2500" dirty="0" err="1"/>
              <a:t>слів</a:t>
            </a:r>
            <a:r>
              <a:rPr lang="ru-RU" sz="2500" dirty="0"/>
              <a:t> </a:t>
            </a:r>
            <a:r>
              <a:rPr lang="ru-RU" sz="2500" dirty="0" err="1"/>
              <a:t>від</a:t>
            </a:r>
            <a:r>
              <a:rPr lang="ru-RU" sz="2500" dirty="0"/>
              <a:t> </a:t>
            </a:r>
            <a:r>
              <a:rPr lang="ru-RU" sz="2500" dirty="0" err="1"/>
              <a:t>усіх</a:t>
            </a:r>
            <a:r>
              <a:rPr lang="ru-RU" sz="2500" dirty="0"/>
              <a:t> (за </a:t>
            </a:r>
            <a:r>
              <a:rPr lang="ru-RU" sz="2500" dirty="0" err="1"/>
              <a:t>всіх</a:t>
            </a:r>
            <a:r>
              <a:rPr lang="ru-RU" sz="2500" dirty="0"/>
              <a:t>), над усе: </a:t>
            </a:r>
            <a:r>
              <a:rPr lang="ru-RU" sz="2500" dirty="0" err="1"/>
              <a:t>тривожний</a:t>
            </a:r>
            <a:r>
              <a:rPr lang="ru-RU" sz="2500" dirty="0"/>
              <a:t> — </a:t>
            </a:r>
            <a:r>
              <a:rPr lang="ru-RU" sz="2500" dirty="0" err="1"/>
              <a:t>найбільш</a:t>
            </a:r>
            <a:r>
              <a:rPr lang="ru-RU" sz="2500" dirty="0"/>
              <a:t> </a:t>
            </a:r>
            <a:r>
              <a:rPr lang="ru-RU" sz="2500" dirty="0" err="1"/>
              <a:t>тривожний</a:t>
            </a:r>
            <a:r>
              <a:rPr lang="ru-RU" sz="2500" dirty="0"/>
              <a:t>, </a:t>
            </a:r>
            <a:r>
              <a:rPr lang="ru-RU" sz="2500" dirty="0" err="1"/>
              <a:t>тривожніший</a:t>
            </a:r>
            <a:r>
              <a:rPr lang="ru-RU" sz="2500" dirty="0"/>
              <a:t> над усе.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8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1" y="0"/>
            <a:ext cx="9149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63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34555" cy="126875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4.Способи </a:t>
            </a:r>
            <a:r>
              <a:rPr lang="ru-RU" b="1" dirty="0" err="1">
                <a:solidFill>
                  <a:srgbClr val="FF0000"/>
                </a:solidFill>
              </a:rPr>
              <a:t>творення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прикметників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1"/>
            <a:ext cx="8820472" cy="59492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Префіксальним</a:t>
            </a:r>
            <a:r>
              <a:rPr lang="ru-RU" b="1" dirty="0">
                <a:solidFill>
                  <a:srgbClr val="FF0000"/>
                </a:solidFill>
              </a:rPr>
              <a:t> способом </a:t>
            </a:r>
            <a:r>
              <a:rPr lang="ru-RU" b="1" dirty="0" err="1">
                <a:solidFill>
                  <a:srgbClr val="FF0000"/>
                </a:solidFill>
              </a:rPr>
              <a:t>прикметники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утворюються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прикметників</a:t>
            </a:r>
            <a:r>
              <a:rPr lang="ru-RU" dirty="0"/>
              <a:t>: </a:t>
            </a:r>
            <a:r>
              <a:rPr lang="ru-RU" dirty="0" err="1"/>
              <a:t>сильний</a:t>
            </a:r>
            <a:r>
              <a:rPr lang="ru-RU" dirty="0"/>
              <a:t> — </a:t>
            </a:r>
            <a:r>
              <a:rPr lang="ru-RU" dirty="0" err="1"/>
              <a:t>пресильний</a:t>
            </a:r>
            <a:r>
              <a:rPr lang="ru-RU" dirty="0"/>
              <a:t>; </a:t>
            </a:r>
            <a:r>
              <a:rPr lang="ru-RU" dirty="0" err="1"/>
              <a:t>високий</a:t>
            </a:r>
            <a:r>
              <a:rPr lang="ru-RU" dirty="0"/>
              <a:t> — </a:t>
            </a:r>
            <a:r>
              <a:rPr lang="ru-RU" dirty="0" err="1"/>
              <a:t>невисокий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іменників</a:t>
            </a:r>
            <a:r>
              <a:rPr lang="ru-RU" dirty="0"/>
              <a:t> (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прийменником</a:t>
            </a:r>
            <a:r>
              <a:rPr lang="ru-RU" dirty="0"/>
              <a:t> без): без меж — </a:t>
            </a:r>
            <a:r>
              <a:rPr lang="ru-RU" dirty="0" err="1"/>
              <a:t>безмежний</a:t>
            </a:r>
            <a:r>
              <a:rPr lang="ru-RU" dirty="0"/>
              <a:t>; без </a:t>
            </a:r>
            <a:r>
              <a:rPr lang="ru-RU" dirty="0" err="1"/>
              <a:t>крил</a:t>
            </a:r>
            <a:r>
              <a:rPr lang="ru-RU" dirty="0"/>
              <a:t> — </a:t>
            </a:r>
            <a:r>
              <a:rPr lang="ru-RU" dirty="0" err="1"/>
              <a:t>безкрилий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Суфіксальним</a:t>
            </a:r>
            <a:r>
              <a:rPr lang="ru-RU" b="1" dirty="0">
                <a:solidFill>
                  <a:srgbClr val="FF0000"/>
                </a:solidFill>
              </a:rPr>
              <a:t> способом </a:t>
            </a:r>
            <a:r>
              <a:rPr lang="ru-RU" b="1" dirty="0" err="1">
                <a:solidFill>
                  <a:srgbClr val="FF0000"/>
                </a:solidFill>
              </a:rPr>
              <a:t>прикметники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утворюються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іменників</a:t>
            </a:r>
            <a:r>
              <a:rPr lang="ru-RU" dirty="0"/>
              <a:t>: сон — </a:t>
            </a:r>
            <a:r>
              <a:rPr lang="ru-RU" dirty="0" err="1"/>
              <a:t>сонний</a:t>
            </a:r>
            <a:r>
              <a:rPr lang="ru-RU" dirty="0"/>
              <a:t>; книга — </a:t>
            </a:r>
            <a:r>
              <a:rPr lang="ru-RU" dirty="0" err="1"/>
              <a:t>книжний</a:t>
            </a:r>
            <a:r>
              <a:rPr lang="ru-RU" dirty="0"/>
              <a:t>, </a:t>
            </a:r>
            <a:r>
              <a:rPr lang="ru-RU" dirty="0" err="1"/>
              <a:t>книжковий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прикметників</a:t>
            </a:r>
            <a:r>
              <a:rPr lang="ru-RU" dirty="0"/>
              <a:t>: </a:t>
            </a:r>
            <a:r>
              <a:rPr lang="ru-RU" dirty="0" err="1"/>
              <a:t>білий</a:t>
            </a:r>
            <a:r>
              <a:rPr lang="ru-RU" dirty="0"/>
              <a:t> — </a:t>
            </a:r>
            <a:r>
              <a:rPr lang="ru-RU" dirty="0" err="1"/>
              <a:t>біленький</a:t>
            </a:r>
            <a:r>
              <a:rPr lang="ru-RU" dirty="0"/>
              <a:t>, </a:t>
            </a:r>
            <a:r>
              <a:rPr lang="ru-RU" dirty="0" err="1"/>
              <a:t>білесенький</a:t>
            </a:r>
            <a:r>
              <a:rPr lang="ru-RU" dirty="0"/>
              <a:t>, </a:t>
            </a:r>
            <a:r>
              <a:rPr lang="ru-RU" dirty="0" err="1"/>
              <a:t>білісінький</a:t>
            </a:r>
            <a:r>
              <a:rPr lang="ru-RU" dirty="0"/>
              <a:t>, </a:t>
            </a:r>
            <a:r>
              <a:rPr lang="ru-RU" dirty="0" err="1"/>
              <a:t>білуватий</a:t>
            </a:r>
            <a:r>
              <a:rPr lang="ru-RU" dirty="0"/>
              <a:t>; </a:t>
            </a:r>
            <a:r>
              <a:rPr lang="ru-RU" dirty="0" err="1"/>
              <a:t>тісний</a:t>
            </a:r>
            <a:r>
              <a:rPr lang="ru-RU" dirty="0"/>
              <a:t> — </a:t>
            </a:r>
            <a:r>
              <a:rPr lang="ru-RU" dirty="0" err="1"/>
              <a:t>тіснуватий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в) </a:t>
            </a:r>
            <a:r>
              <a:rPr lang="ru-RU" dirty="0" err="1"/>
              <a:t>дієслів</a:t>
            </a:r>
            <a:r>
              <a:rPr lang="ru-RU" dirty="0"/>
              <a:t>: </a:t>
            </a:r>
            <a:r>
              <a:rPr lang="ru-RU" dirty="0" err="1"/>
              <a:t>гнути</a:t>
            </a:r>
            <a:r>
              <a:rPr lang="ru-RU" dirty="0"/>
              <a:t> — </a:t>
            </a:r>
            <a:r>
              <a:rPr lang="ru-RU" dirty="0" err="1"/>
              <a:t>гнучкий</a:t>
            </a:r>
            <a:r>
              <a:rPr lang="ru-RU" dirty="0"/>
              <a:t>; </a:t>
            </a:r>
            <a:r>
              <a:rPr lang="ru-RU" dirty="0" err="1"/>
              <a:t>брати</a:t>
            </a:r>
            <a:r>
              <a:rPr lang="ru-RU" dirty="0"/>
              <a:t> — </a:t>
            </a:r>
            <a:r>
              <a:rPr lang="ru-RU" dirty="0" err="1"/>
              <a:t>беручкий</a:t>
            </a:r>
            <a:r>
              <a:rPr lang="ru-RU" dirty="0"/>
              <a:t>; </a:t>
            </a:r>
            <a:r>
              <a:rPr lang="ru-RU" dirty="0" err="1"/>
              <a:t>пекти</a:t>
            </a:r>
            <a:r>
              <a:rPr lang="ru-RU" dirty="0"/>
              <a:t> — </a:t>
            </a:r>
            <a:r>
              <a:rPr lang="ru-RU" dirty="0" err="1"/>
              <a:t>пекучий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г) </a:t>
            </a:r>
            <a:r>
              <a:rPr lang="ru-RU" dirty="0" err="1"/>
              <a:t>прислівників</a:t>
            </a:r>
            <a:r>
              <a:rPr lang="ru-RU" dirty="0"/>
              <a:t>: тут — </a:t>
            </a:r>
            <a:r>
              <a:rPr lang="ru-RU" dirty="0" err="1"/>
              <a:t>тутешній</a:t>
            </a:r>
            <a:r>
              <a:rPr lang="ru-RU" dirty="0"/>
              <a:t>; </a:t>
            </a:r>
            <a:r>
              <a:rPr lang="ru-RU" dirty="0" err="1"/>
              <a:t>вчора</a:t>
            </a:r>
            <a:r>
              <a:rPr lang="ru-RU" dirty="0"/>
              <a:t> — </a:t>
            </a:r>
            <a:r>
              <a:rPr lang="ru-RU" dirty="0" err="1"/>
              <a:t>вчорашній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Префіксально-суфіксальним</a:t>
            </a:r>
            <a:r>
              <a:rPr lang="ru-RU" b="1" dirty="0">
                <a:solidFill>
                  <a:srgbClr val="FF0000"/>
                </a:solidFill>
              </a:rPr>
              <a:t> способом </a:t>
            </a:r>
            <a:r>
              <a:rPr lang="ru-RU" b="1" dirty="0" err="1">
                <a:solidFill>
                  <a:srgbClr val="FF0000"/>
                </a:solidFill>
              </a:rPr>
              <a:t>прикметники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утворюються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іменників</a:t>
            </a:r>
            <a:r>
              <a:rPr lang="ru-RU" b="1" dirty="0">
                <a:solidFill>
                  <a:srgbClr val="FF0000"/>
                </a:solidFill>
              </a:rPr>
              <a:t>: без талану — </a:t>
            </a:r>
            <a:r>
              <a:rPr lang="ru-RU" b="1" dirty="0" err="1">
                <a:solidFill>
                  <a:srgbClr val="FF0000"/>
                </a:solidFill>
              </a:rPr>
              <a:t>безталанний</a:t>
            </a:r>
            <a:r>
              <a:rPr lang="ru-RU" b="1" dirty="0">
                <a:solidFill>
                  <a:srgbClr val="FF0000"/>
                </a:solidFill>
              </a:rPr>
              <a:t>; при </a:t>
            </a:r>
            <a:r>
              <a:rPr lang="ru-RU" b="1" dirty="0" err="1">
                <a:solidFill>
                  <a:srgbClr val="FF0000"/>
                </a:solidFill>
              </a:rPr>
              <a:t>школі</a:t>
            </a:r>
            <a:r>
              <a:rPr lang="ru-RU" b="1" dirty="0">
                <a:solidFill>
                  <a:srgbClr val="FF0000"/>
                </a:solidFill>
              </a:rPr>
              <a:t> — </a:t>
            </a:r>
            <a:r>
              <a:rPr lang="ru-RU" b="1" dirty="0" err="1">
                <a:solidFill>
                  <a:srgbClr val="FF0000"/>
                </a:solidFill>
              </a:rPr>
              <a:t>пришкільний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err="1"/>
              <a:t>Основоскладанням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прикметники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прикметників</a:t>
            </a:r>
            <a:r>
              <a:rPr lang="ru-RU" dirty="0"/>
              <a:t>: </a:t>
            </a:r>
            <a:r>
              <a:rPr lang="ru-RU" dirty="0" err="1"/>
              <a:t>кислий</a:t>
            </a:r>
            <a:r>
              <a:rPr lang="ru-RU" dirty="0"/>
              <a:t> і </a:t>
            </a:r>
            <a:r>
              <a:rPr lang="ru-RU" dirty="0" err="1"/>
              <a:t>солодкий</a:t>
            </a:r>
            <a:r>
              <a:rPr lang="ru-RU" dirty="0"/>
              <a:t> — кисло-</a:t>
            </a:r>
            <a:r>
              <a:rPr lang="ru-RU" dirty="0" err="1"/>
              <a:t>солодкий</a:t>
            </a:r>
            <a:r>
              <a:rPr lang="ru-RU" dirty="0"/>
              <a:t>; </a:t>
            </a:r>
            <a:r>
              <a:rPr lang="ru-RU" dirty="0" err="1"/>
              <a:t>світлий</a:t>
            </a:r>
            <a:r>
              <a:rPr lang="ru-RU" dirty="0"/>
              <a:t> і </a:t>
            </a:r>
            <a:r>
              <a:rPr lang="ru-RU" dirty="0" err="1"/>
              <a:t>синій</a:t>
            </a:r>
            <a:r>
              <a:rPr lang="ru-RU" dirty="0"/>
              <a:t> — </a:t>
            </a:r>
            <a:r>
              <a:rPr lang="ru-RU" dirty="0" err="1"/>
              <a:t>світло-синій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сполучення</a:t>
            </a:r>
            <a:r>
              <a:rPr lang="ru-RU" dirty="0"/>
              <a:t> </a:t>
            </a:r>
            <a:r>
              <a:rPr lang="ru-RU" dirty="0" err="1"/>
              <a:t>іменника</a:t>
            </a:r>
            <a:r>
              <a:rPr lang="ru-RU" dirty="0"/>
              <a:t> і </a:t>
            </a:r>
            <a:r>
              <a:rPr lang="ru-RU" dirty="0" err="1"/>
              <a:t>прикметника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числівника</a:t>
            </a:r>
            <a:r>
              <a:rPr lang="ru-RU" dirty="0"/>
              <a:t>: </a:t>
            </a:r>
            <a:r>
              <a:rPr lang="ru-RU" dirty="0" err="1"/>
              <a:t>довгі</a:t>
            </a:r>
            <a:r>
              <a:rPr lang="ru-RU" dirty="0"/>
              <a:t> ноги — </a:t>
            </a:r>
            <a:r>
              <a:rPr lang="ru-RU" dirty="0" err="1"/>
              <a:t>довгоногий</a:t>
            </a:r>
            <a:r>
              <a:rPr lang="ru-RU" dirty="0"/>
              <a:t>;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— </a:t>
            </a:r>
            <a:r>
              <a:rPr lang="ru-RU" dirty="0" err="1"/>
              <a:t>сільськогосподарський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Складносуфіксальним</a:t>
            </a:r>
            <a:r>
              <a:rPr lang="ru-RU" b="1" dirty="0">
                <a:solidFill>
                  <a:srgbClr val="FF0000"/>
                </a:solidFill>
              </a:rPr>
              <a:t> способом </a:t>
            </a:r>
            <a:r>
              <a:rPr lang="ru-RU" dirty="0"/>
              <a:t>(</a:t>
            </a:r>
            <a:r>
              <a:rPr lang="ru-RU" dirty="0" err="1"/>
              <a:t>складанням</a:t>
            </a:r>
            <a:r>
              <a:rPr lang="ru-RU" dirty="0"/>
              <a:t> основ з </a:t>
            </a:r>
            <a:r>
              <a:rPr lang="ru-RU" dirty="0" err="1"/>
              <a:t>додаванням</a:t>
            </a:r>
            <a:r>
              <a:rPr lang="ru-RU" dirty="0"/>
              <a:t> </a:t>
            </a:r>
            <a:r>
              <a:rPr lang="ru-RU" dirty="0" err="1"/>
              <a:t>суфікса</a:t>
            </a:r>
            <a:r>
              <a:rPr lang="ru-RU" dirty="0"/>
              <a:t>)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прикметники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словосполучень</a:t>
            </a:r>
            <a:r>
              <a:rPr lang="ru-RU" dirty="0"/>
              <a:t>: </a:t>
            </a:r>
            <a:r>
              <a:rPr lang="ru-RU" dirty="0" err="1"/>
              <a:t>п'ятнадцять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— </a:t>
            </a:r>
            <a:r>
              <a:rPr lang="ru-RU" dirty="0" err="1"/>
              <a:t>п'ятнадцятирічний</a:t>
            </a:r>
            <a:r>
              <a:rPr lang="ru-RU" dirty="0"/>
              <a:t>, десять </a:t>
            </a:r>
            <a:r>
              <a:rPr lang="ru-RU" dirty="0" err="1"/>
              <a:t>поверхів</a:t>
            </a:r>
            <a:r>
              <a:rPr lang="ru-RU" dirty="0"/>
              <a:t> — </a:t>
            </a:r>
            <a:r>
              <a:rPr lang="ru-RU" dirty="0" err="1"/>
              <a:t>десятиповерховий</a:t>
            </a:r>
            <a:r>
              <a:rPr lang="ru-RU" dirty="0"/>
              <a:t>, </a:t>
            </a:r>
            <a:r>
              <a:rPr lang="ru-RU" dirty="0" err="1"/>
              <a:t>лівий</a:t>
            </a:r>
            <a:r>
              <a:rPr lang="ru-RU" dirty="0"/>
              <a:t> </a:t>
            </a:r>
            <a:r>
              <a:rPr lang="ru-RU" dirty="0" err="1"/>
              <a:t>бік</a:t>
            </a:r>
            <a:r>
              <a:rPr lang="ru-RU" dirty="0"/>
              <a:t> — </a:t>
            </a:r>
            <a:r>
              <a:rPr lang="ru-RU" dirty="0" err="1"/>
              <a:t>лівобічний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58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134555" cy="1124744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5.Відмінювання прикметників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23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135</TotalTime>
  <Words>664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2.Прикметник має групи </vt:lpstr>
      <vt:lpstr>3.Ступенювання прикметників</vt:lpstr>
      <vt:lpstr>Презентация PowerPoint</vt:lpstr>
      <vt:lpstr>4.Способи творення прикметників</vt:lpstr>
      <vt:lpstr>5.Відмінювання прикметників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9</cp:revision>
  <dcterms:created xsi:type="dcterms:W3CDTF">2014-05-22T16:57:08Z</dcterms:created>
  <dcterms:modified xsi:type="dcterms:W3CDTF">2014-05-25T09:21:46Z</dcterms:modified>
</cp:coreProperties>
</file>