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97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іліні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" name="Рядок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" name="Поліліні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grpSp>
          <p:nvGrpSpPr>
            <p:cNvPr id="11" name="Гру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іліні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uk-UA" dirty="0"/>
              </a:p>
            </p:txBody>
          </p:sp>
          <p:sp>
            <p:nvSpPr>
              <p:cNvPr id="13" name="Поліліні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sp>
          <p:nvSpPr>
            <p:cNvPr id="14" name="Поліліні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uk-UA" dirty="0"/>
            </a:p>
          </p:txBody>
        </p:sp>
        <p:sp>
          <p:nvSpPr>
            <p:cNvPr id="15" name="Поліліні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Поліліні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" name="Поліліні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uk-UA" dirty="0"/>
            </a:p>
          </p:txBody>
        </p:sp>
        <p:grpSp>
          <p:nvGrpSpPr>
            <p:cNvPr id="20" name="Гру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іліні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22" name="Поліліні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sp>
          <p:nvSpPr>
            <p:cNvPr id="23" name="Поліліні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" name="Поліліні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" name="Поліліні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" name="Поліліні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" name="Поліліні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" name="Поліліні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" name="Поліліні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" name="Поліліні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" name="Рядок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" name="Поліліні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" name="Поліліні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" name="Поліліні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5" name="Поліліні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6" name="Поліліні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7" name="Поліліні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41" name="Гру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іліні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3" name="Поліліні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4" name="Поліліні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5" name="Поліліні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46" name="Поліліні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uk-UA" dirty="0"/>
              </a:p>
            </p:txBody>
          </p:sp>
        </p:grpSp>
        <p:sp>
          <p:nvSpPr>
            <p:cNvPr id="47" name="Поліліні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" name="Поліліні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" name="Поліліні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" name="Поліліні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" name="Поліліні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3" name="Поліліні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" name="Рядок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" name="Поліліні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grpSp>
          <p:nvGrpSpPr>
            <p:cNvPr id="56" name="Гру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іліні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uk-UA" dirty="0"/>
              </a:p>
            </p:txBody>
          </p:sp>
          <p:sp>
            <p:nvSpPr>
              <p:cNvPr id="58" name="Поліліні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sp>
          <p:nvSpPr>
            <p:cNvPr id="59" name="Поліліні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uk-UA" dirty="0"/>
            </a:p>
          </p:txBody>
        </p:sp>
        <p:sp>
          <p:nvSpPr>
            <p:cNvPr id="60" name="Поліліні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1" name="Поліліні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2" name="Поліліні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3" name="Поліліні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4" name="Поліліні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uk-UA" dirty="0"/>
            </a:p>
          </p:txBody>
        </p:sp>
        <p:grpSp>
          <p:nvGrpSpPr>
            <p:cNvPr id="65" name="Гру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іліні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67" name="Поліліні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sp>
          <p:nvSpPr>
            <p:cNvPr id="68" name="Поліліні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9" name="Поліліні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0" name="Поліліні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1" name="Поліліні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2" name="Поліліні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3" name="Поліліні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4" name="Поліліні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5" name="Поліліні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6" name="Рядок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7" name="Поліліні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8" name="Поліліні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79" name="Поліліні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0" name="Поліліні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1" name="Поліліні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2" name="Поліліні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86" name="Гру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іліні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88" name="Поліліні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89" name="Поліліні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90" name="Поліліні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91" name="Поліліні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uk-UA" dirty="0"/>
              </a:p>
            </p:txBody>
          </p:sp>
        </p:grpSp>
        <p:sp>
          <p:nvSpPr>
            <p:cNvPr id="92" name="Поліліні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3" name="Поліліні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4" name="Поліліні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5" name="Поліліні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6" name="Поліліні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98" name="Гру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іліні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100" name="Поліліні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101" name="Поліліні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102" name="Поліліні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uk-UA" dirty="0"/>
              </a:p>
            </p:txBody>
          </p:sp>
          <p:sp>
            <p:nvSpPr>
              <p:cNvPr id="103" name="Поліліні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grpSp>
          <p:nvGrpSpPr>
            <p:cNvPr id="9" name="Гру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іліні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11" name="Поліліні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sp>
          <p:nvSpPr>
            <p:cNvPr id="12" name="Поліліні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uk-UA" dirty="0"/>
            </a:p>
          </p:txBody>
        </p:sp>
        <p:sp>
          <p:nvSpPr>
            <p:cNvPr id="14" name="Поліліні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" name="Поліліні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uk-UA" dirty="0"/>
            </a:p>
          </p:txBody>
        </p:sp>
        <p:sp>
          <p:nvSpPr>
            <p:cNvPr id="20" name="Поліліні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1" name="Поліліні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" name="Поліліні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23" name="Гру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іліні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25" name="Рядок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26" name="Поліліні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27" name="Поліліні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28" name="Поліліні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  <p:sp>
          <p:nvSpPr>
            <p:cNvPr id="30" name="Поліліні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1" name="Поліліні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оліліні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33" name="Гру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іліні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5" name="Поліліні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6" name="Поліліні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7" name="Поліліні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8" name="Поліліні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uk-UA" dirty="0"/>
              </a:p>
            </p:txBody>
          </p:sp>
        </p:grpSp>
      </p:grpSp>
      <p:grpSp>
        <p:nvGrpSpPr>
          <p:cNvPr id="83" name="Гру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іліні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0" name="Поліліні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1" name="Поліліні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uk-UA" dirty="0"/>
            </a:p>
          </p:txBody>
        </p:sp>
        <p:sp>
          <p:nvSpPr>
            <p:cNvPr id="43" name="Поліліні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" name="Рядок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" name="Поліліні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uk-UA" dirty="0"/>
            </a:p>
          </p:txBody>
        </p:sp>
        <p:sp>
          <p:nvSpPr>
            <p:cNvPr id="46" name="Поліліні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" name="Поліліні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" name="Поліліні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" name="Поліліні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" name="Поліліні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" name="Поліліні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" name="Рядок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" name="Поліліні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" name="Поліліні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" name="Поліліні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6" name="Поліліні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7" name="Поліліні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8" name="Поліліні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grpSp>
          <p:nvGrpSpPr>
            <p:cNvPr id="59" name="Гру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іліні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66" name="Поліліні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67" name="Поліліні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grpSp>
          <p:nvGrpSpPr>
            <p:cNvPr id="60" name="Гру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іліні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62" name="Поліліні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63" name="Поліліні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іліні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" name="Рядок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" name="Поліліні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" name="Поліліні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Поліліні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іліні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" name="Рядок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" name="Поліліні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" name="Поліліні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Поліліні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Поліліні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іліні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9" name="Рядок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0" name="Поліліні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1" name="Поліліні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2" name="Поліліні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3" name="Поліліні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" name="Поліліні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" name="Поліліні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" name="Поліліні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62" name="Гру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іліні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" name="Рядок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" name="Поліліні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2" name="Поліліні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Поліліні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Поліліні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Поліліні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Поліліні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Рядок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Поліліні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" name="Поліліні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" name="Поліліні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" name="Поліліні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" name="Поліліні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" name="Поліліні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" name="Поліліні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" name="Поліліні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" name="Рядок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" name="Поліліні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grpSp>
          <p:nvGrpSpPr>
            <p:cNvPr id="28" name="Гру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іліні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30" name="Поліліні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" name="Поліліні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" name="Поліліні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4" name="Поліліні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5" name="Поліліні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6" name="Поліліні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7" name="Поліліні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" name="Поліліні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grpSp>
          <p:nvGrpSpPr>
            <p:cNvPr id="49" name="Гру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іліні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51" name="Рядок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52" name="Поліліні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53" name="Поліліні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54" name="Поліліні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  <p:grpSp>
          <p:nvGrpSpPr>
            <p:cNvPr id="56" name="Гру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іліні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58" name="Поліліні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59" name="Поліліні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60" name="Поліліні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/>
              </a:p>
            </p:txBody>
          </p:sp>
          <p:sp>
            <p:nvSpPr>
              <p:cNvPr id="61" name="Поліліні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uk-UA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uk-UA" smtClean="0"/>
              <a:pPr/>
              <a:t>01.04.2014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7200" b="0" i="0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>Творчий проект на тему </a:t>
            </a:r>
            <a:br>
              <a:rPr lang="uk-UA" sz="7200" b="0" i="0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</a:br>
            <a:r>
              <a:rPr lang="uk-UA" dirty="0" err="1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“Квілінг”</a:t>
            </a:r>
            <a:endParaRPr lang="uk-UA" sz="7200" b="0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103870" y="5159748"/>
            <a:ext cx="3874770" cy="1082939"/>
          </a:xfrm>
          <a:effectLst>
            <a:softEdge rad="63500"/>
          </a:effectLst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10"/>
              </a:spcBef>
              <a:buNone/>
            </a:pPr>
            <a:r>
              <a:rPr lang="uk-UA" sz="2400" b="0" i="0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Виконала учениця 11-го класу</a:t>
            </a:r>
          </a:p>
          <a:p>
            <a:pPr marL="0" indent="0" algn="ctr">
              <a:spcBef>
                <a:spcPts val="10"/>
              </a:spcBef>
              <a:buNone/>
            </a:pPr>
            <a:r>
              <a:rPr lang="uk-UA" dirty="0" err="1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Шепель</a:t>
            </a:r>
            <a:r>
              <a:rPr lang="uk-UA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Поліна</a:t>
            </a:r>
            <a:endParaRPr lang="uk-UA" sz="2400" b="0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28600"/>
            <a:ext cx="11029950" cy="58851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Технологія виготовлення метелика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3" name="Рисунок 2" descr="тчпт.jpg"/>
          <p:cNvPicPr>
            <a:picLocks noChangeAspect="1"/>
          </p:cNvPicPr>
          <p:nvPr/>
        </p:nvPicPr>
        <p:blipFill>
          <a:blip r:embed="rId2" cstate="print"/>
          <a:srcRect l="9708" t="7000" r="4167" b="4833"/>
          <a:stretch>
            <a:fillRect/>
          </a:stretch>
        </p:blipFill>
        <p:spPr>
          <a:xfrm>
            <a:off x="2331720" y="902970"/>
            <a:ext cx="772668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70" y="188463"/>
            <a:ext cx="1113282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Нам знадобляться смужки шириною 3мм різних кольорів, а довжину вибираємо самі, залежно від розмірів метелика.</a:t>
            </a:r>
            <a:endParaRPr lang="ru-RU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rcRect t="5167" b="4333"/>
          <a:stretch>
            <a:fillRect/>
          </a:stretch>
        </p:blipFill>
        <p:spPr>
          <a:xfrm>
            <a:off x="1966215" y="1314450"/>
            <a:ext cx="8286496" cy="534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140" y="3766052"/>
            <a:ext cx="3623310" cy="2749047"/>
          </a:xfrm>
        </p:spPr>
        <p:txBody>
          <a:bodyPr>
            <a:no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Склеюємо їх між собою і отримуємо чотири різнокольорових смужки (два передніх і два задніх крильця). Біло-рожева смужка в два рази коротша за дві інші-це буде серединка наших крилець.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rcRect l="14708" t="5000" r="13792" b="4833"/>
          <a:stretch>
            <a:fillRect/>
          </a:stretch>
        </p:blipFill>
        <p:spPr>
          <a:xfrm>
            <a:off x="5257800" y="297180"/>
            <a:ext cx="6537960" cy="618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30" y="5749290"/>
            <a:ext cx="115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допомогою інструменту робимо рулони і розкручуємо їх на </a:t>
            </a:r>
            <a:r>
              <a:rPr lang="uk-UA" sz="24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квілінговой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дошці різного діаметру. Утворені спіральки перетворюємо на рулони.</a:t>
            </a:r>
            <a:endParaRPr lang="ru-RU" sz="2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rcRect t="5167" b="5500"/>
          <a:stretch>
            <a:fillRect/>
          </a:stretch>
        </p:blipFill>
        <p:spPr>
          <a:xfrm>
            <a:off x="1832610" y="137160"/>
            <a:ext cx="8088630" cy="541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8670" y="902970"/>
            <a:ext cx="3726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Далі займемося тільцем метелика. Мені зручніше смужечку відразу на інструменті направляти в конус, але багато хто спочатку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скручує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щільний рулон, а потім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нього конус. Для тільця потрібно два конуса, які потім склеюються між собою смужкою цього ж або іншого кольору.</a:t>
            </a:r>
            <a:endParaRPr lang="ru-RU" sz="2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rcRect l="24583" t="17833" r="15792" b="8500"/>
          <a:stretch>
            <a:fillRect/>
          </a:stretch>
        </p:blipFill>
        <p:spPr>
          <a:xfrm>
            <a:off x="5185729" y="308610"/>
            <a:ext cx="6278561" cy="581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rcRect l="9693" t="6980" r="9557" b="7854"/>
          <a:stretch>
            <a:fillRect/>
          </a:stretch>
        </p:blipFill>
        <p:spPr>
          <a:xfrm>
            <a:off x="5438330" y="594360"/>
            <a:ext cx="6574599" cy="578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82930" y="571500"/>
            <a:ext cx="5052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 такі деталі вийшли для метелика: </a:t>
            </a:r>
            <a:b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два великих-передніх крильця, </a:t>
            </a:r>
            <a:b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два маленьких-задніх крильця, </a:t>
            </a:r>
            <a:b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тільце метелика</a:t>
            </a:r>
            <a:endParaRPr lang="ru-RU" sz="2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/>
          <a:srcRect l="22583" t="39833" r="12792" b="7667"/>
          <a:stretch>
            <a:fillRect/>
          </a:stretch>
        </p:blipFill>
        <p:spPr>
          <a:xfrm>
            <a:off x="251460" y="3086100"/>
            <a:ext cx="5189220" cy="316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570" y="331470"/>
            <a:ext cx="928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Залишилося зробити вусики і склеїти деталі між собою. Вусики робимо зі смужки в 1,5 мм, приклеюючи на кінчики рулончики теж шириною 1,5 мм.</a:t>
            </a:r>
            <a:endParaRPr lang="ru-RU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rcRect l="5583" t="20167" b="17833"/>
          <a:stretch>
            <a:fillRect/>
          </a:stretch>
        </p:blipFill>
        <p:spPr>
          <a:xfrm>
            <a:off x="1405890" y="1725930"/>
            <a:ext cx="9260082" cy="456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194310"/>
            <a:ext cx="10378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Вусики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приклеюємо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вставляючи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передню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тільця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рулонам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надаємо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крапельки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склеюємо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собою,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приклеюємо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тільця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rcRect l="8958" t="12167" r="11417" b="9167"/>
          <a:stretch>
            <a:fillRect/>
          </a:stretch>
        </p:blipFill>
        <p:spPr>
          <a:xfrm>
            <a:off x="2388870" y="1649024"/>
            <a:ext cx="6675120" cy="494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0" y="165603"/>
            <a:ext cx="9144000" cy="11430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 можна прикрасити нею свою роботу.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Успіху!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rcRect l="3583" t="8667" r="5042" b="9333"/>
          <a:stretch>
            <a:fillRect/>
          </a:stretch>
        </p:blipFill>
        <p:spPr>
          <a:xfrm>
            <a:off x="2103120" y="1380606"/>
            <a:ext cx="8138160" cy="547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6877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2800" y="388938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06490" y="354330"/>
            <a:ext cx="4994910" cy="63709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vi-VN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Кві́лінг  — мистецтво виготовлення плоских або об'ємних композицій зі скручених у спіралі смужок паперу.</a:t>
            </a:r>
            <a:r>
              <a:rPr lang="uk-UA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vi-VN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Хоча достовірно походження квілінгу не відоме, вважається що він з'явився одразу після винайдення паперу, в Китаї у 105 н.е. Інші джерела стверджують, що квілінг практикувався у Давньому Єгипті. Одне можна сказати напевно – квілінг має дуже багату історію.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57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Історія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квілінгу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610" y="1531620"/>
            <a:ext cx="93383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/>
              <a:t>Вважається</a:t>
            </a:r>
            <a:r>
              <a:rPr lang="ru-RU" sz="2000" b="1" i="1" dirty="0" smtClean="0"/>
              <a:t> у 300 – 400 роки </a:t>
            </a:r>
            <a:r>
              <a:rPr lang="ru-RU" sz="2000" b="1" i="1" dirty="0" err="1" smtClean="0"/>
              <a:t>срібні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золоті</a:t>
            </a:r>
            <a:r>
              <a:rPr lang="ru-RU" sz="2000" b="1" i="1" dirty="0" smtClean="0"/>
              <a:t> дротики </a:t>
            </a:r>
            <a:r>
              <a:rPr lang="ru-RU" sz="2000" b="1" i="1" dirty="0" err="1" smtClean="0"/>
              <a:t>були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закручені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навколо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стовпів</a:t>
            </a:r>
            <a:r>
              <a:rPr lang="ru-RU" sz="2000" b="1" i="1" dirty="0" smtClean="0"/>
              <a:t> та ваз, </a:t>
            </a:r>
            <a:r>
              <a:rPr lang="ru-RU" sz="2000" b="1" i="1" dirty="0" err="1" smtClean="0"/>
              <a:t>гарні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ювелірні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роботи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зроблено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саме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допомогою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техніки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квілінг</a:t>
            </a:r>
            <a:r>
              <a:rPr lang="ru-RU" sz="2000" b="1" i="1" dirty="0" smtClean="0"/>
              <a:t>. До 1200-х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захоплення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дуже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популярним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Головним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матеріалом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був</a:t>
            </a:r>
            <a:r>
              <a:rPr lang="ru-RU" sz="2000" b="1" i="1" dirty="0" smtClean="0"/>
              <a:t> метал, </a:t>
            </a:r>
            <a:r>
              <a:rPr lang="ru-RU" sz="2000" b="1" i="1" dirty="0" err="1" smtClean="0"/>
              <a:t>тож</a:t>
            </a:r>
            <a:r>
              <a:rPr lang="ru-RU" sz="2000" b="1" i="1" dirty="0" smtClean="0"/>
              <a:t> коли </a:t>
            </a:r>
            <a:r>
              <a:rPr lang="ru-RU" sz="2000" b="1" i="1" dirty="0" err="1" smtClean="0"/>
              <a:t>він</a:t>
            </a:r>
            <a:r>
              <a:rPr lang="ru-RU" sz="2000" b="1" i="1" dirty="0" smtClean="0"/>
              <a:t> став </a:t>
            </a:r>
            <a:r>
              <a:rPr lang="ru-RU" sz="2000" b="1" i="1" dirty="0" err="1" smtClean="0"/>
              <a:t>недоступним</a:t>
            </a:r>
            <a:r>
              <a:rPr lang="ru-RU" sz="2000" b="1" i="1" dirty="0" smtClean="0"/>
              <a:t> для мирянина, </a:t>
            </a:r>
            <a:r>
              <a:rPr lang="ru-RU" sz="2000" b="1" i="1" dirty="0" err="1" smtClean="0"/>
              <a:t>змінився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папір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Вперше</a:t>
            </a:r>
            <a:r>
              <a:rPr lang="ru-RU" sz="2000" b="1" i="1" dirty="0" smtClean="0"/>
              <a:t> документально </a:t>
            </a:r>
            <a:r>
              <a:rPr lang="ru-RU" sz="2000" b="1" i="1" dirty="0" err="1" smtClean="0"/>
              <a:t>згаданий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квілінг</a:t>
            </a:r>
            <a:r>
              <a:rPr lang="ru-RU" sz="2000" b="1" i="1" dirty="0" smtClean="0"/>
              <a:t> у 1200-х,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фактично</a:t>
            </a:r>
            <a:r>
              <a:rPr lang="ru-RU" sz="2000" b="1" i="1" dirty="0" smtClean="0"/>
              <a:t> почав </a:t>
            </a:r>
            <a:r>
              <a:rPr lang="ru-RU" sz="2000" b="1" i="1" dirty="0" err="1" smtClean="0"/>
              <a:t>використовуватись</a:t>
            </a:r>
            <a:r>
              <a:rPr lang="ru-RU" sz="2000" b="1" i="1" dirty="0" smtClean="0"/>
              <a:t> у 1500-1600-ті </a:t>
            </a:r>
            <a:r>
              <a:rPr lang="ru-RU" sz="2000" b="1" i="1" dirty="0" err="1" smtClean="0"/>
              <a:t>французькими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італійськими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черницями</a:t>
            </a:r>
            <a:r>
              <a:rPr lang="ru-RU" sz="2000" b="1" i="1" dirty="0" smtClean="0"/>
              <a:t>. Вони </a:t>
            </a:r>
            <a:r>
              <a:rPr lang="ru-RU" sz="2000" b="1" i="1" dirty="0" err="1" smtClean="0"/>
              <a:t>використовували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рвані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шматочки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бібельдруку</a:t>
            </a:r>
            <a:r>
              <a:rPr lang="ru-RU" sz="2000" b="1" i="1" dirty="0" smtClean="0"/>
              <a:t> (особливо тонкий </a:t>
            </a:r>
            <a:r>
              <a:rPr lang="ru-RU" sz="2000" b="1" i="1" dirty="0" err="1" smtClean="0"/>
              <a:t>непрозорий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папір</a:t>
            </a:r>
            <a:r>
              <a:rPr lang="ru-RU" sz="2000" b="1" i="1" dirty="0" smtClean="0"/>
              <a:t>) , та </a:t>
            </a:r>
            <a:r>
              <a:rPr lang="ru-RU" sz="2000" b="1" i="1" dirty="0" err="1" smtClean="0"/>
              <a:t>гусяче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пір'я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щоб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прикрасити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релігійні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догмати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картини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Саме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використання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гусячого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пір'я</a:t>
            </a:r>
            <a:r>
              <a:rPr lang="ru-RU" sz="2000" b="1" i="1" dirty="0" smtClean="0"/>
              <a:t> породило </a:t>
            </a:r>
            <a:r>
              <a:rPr lang="ru-RU" sz="2000" b="1" i="1" dirty="0" err="1" smtClean="0"/>
              <a:t>термін</a:t>
            </a:r>
            <a:r>
              <a:rPr lang="ru-RU" sz="2000" b="1" i="1" dirty="0" smtClean="0"/>
              <a:t> "</a:t>
            </a:r>
            <a:r>
              <a:rPr lang="ru-RU" sz="2000" b="1" i="1" dirty="0" err="1" smtClean="0"/>
              <a:t>quilling</a:t>
            </a:r>
            <a:r>
              <a:rPr lang="ru-RU" sz="2000" b="1" i="1" dirty="0" smtClean="0"/>
              <a:t>".</a:t>
            </a:r>
            <a:r>
              <a:rPr lang="ru-RU" sz="2000" b="1" i="1" dirty="0" err="1" smtClean="0"/>
              <a:t>Поселенці</a:t>
            </a:r>
            <a:r>
              <a:rPr lang="ru-RU" sz="2000" b="1" i="1" dirty="0" smtClean="0"/>
              <a:t> привезли </a:t>
            </a:r>
            <a:r>
              <a:rPr lang="ru-RU" sz="2000" b="1" i="1" dirty="0" err="1" smtClean="0"/>
              <a:t>із</a:t>
            </a:r>
            <a:r>
              <a:rPr lang="ru-RU" sz="2000" b="1" i="1" dirty="0" smtClean="0"/>
              <a:t> собою </a:t>
            </a:r>
            <a:r>
              <a:rPr lang="ru-RU" sz="2000" b="1" i="1" dirty="0" err="1" smtClean="0"/>
              <a:t>квілінг</a:t>
            </a:r>
            <a:r>
              <a:rPr lang="ru-RU" sz="2000" b="1" i="1" dirty="0" smtClean="0"/>
              <a:t> у Америку,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там </a:t>
            </a:r>
            <a:r>
              <a:rPr lang="ru-RU" sz="2000" b="1" i="1" dirty="0" err="1" smtClean="0"/>
              <a:t>він</a:t>
            </a:r>
            <a:r>
              <a:rPr lang="ru-RU" sz="2000" b="1" i="1" dirty="0" smtClean="0"/>
              <a:t> пережив </a:t>
            </a:r>
            <a:r>
              <a:rPr lang="ru-RU" sz="2000" b="1" i="1" dirty="0" err="1" smtClean="0"/>
              <a:t>переродження</a:t>
            </a:r>
            <a:r>
              <a:rPr lang="ru-RU" sz="2000" b="1" i="1" dirty="0" smtClean="0"/>
              <a:t>.</a:t>
            </a:r>
          </a:p>
          <a:p>
            <a:pPr algn="ctr"/>
            <a:r>
              <a:rPr lang="ru-RU" sz="2000" b="1" i="1" dirty="0" smtClean="0"/>
              <a:t>У </a:t>
            </a:r>
            <a:r>
              <a:rPr lang="ru-RU" sz="2000" b="1" i="1" dirty="0" err="1" smtClean="0"/>
              <a:t>наші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квілінг</a:t>
            </a:r>
            <a:r>
              <a:rPr lang="ru-RU" sz="2000" b="1" i="1" dirty="0" smtClean="0"/>
              <a:t> став </a:t>
            </a:r>
            <a:r>
              <a:rPr lang="ru-RU" sz="2000" b="1" i="1" dirty="0" err="1" smtClean="0"/>
              <a:t>досить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відомим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доступним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тож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кожен</a:t>
            </a:r>
            <a:r>
              <a:rPr lang="ru-RU" sz="2000" b="1" i="1" dirty="0" smtClean="0"/>
              <a:t> охочий </a:t>
            </a:r>
            <a:r>
              <a:rPr lang="ru-RU" sz="2000" b="1" i="1" dirty="0" err="1" smtClean="0"/>
              <a:t>тепер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створювати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неповторні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шедеври</a:t>
            </a:r>
            <a:r>
              <a:rPr lang="ru-RU" sz="2000" b="1" i="1" dirty="0" smtClean="0"/>
              <a:t> у себе </a:t>
            </a:r>
            <a:r>
              <a:rPr lang="ru-RU" sz="2000" b="1" i="1" dirty="0" err="1" smtClean="0"/>
              <a:t>вдома</a:t>
            </a:r>
            <a:r>
              <a:rPr lang="ru-RU" sz="2000" b="1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130" y="194310"/>
            <a:ext cx="7200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Інструменти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для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квілінгу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7320" y="1028700"/>
            <a:ext cx="96926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квілінгу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бувають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техніці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паперокручення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обов'язково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Шило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скручування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смужок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паперу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пластмасову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металеву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паличку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розщепленим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кінцем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звичайне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шило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діаметром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міліметр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скручування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паперу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підрізаним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вушком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дерев'яної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ручки.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паперових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спіралей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Пінцет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гострими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точно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суміщеними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високої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точності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зручним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вашої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руки та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забезпечувати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надійне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захоплення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паперу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Ножиці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Ножиці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достатньо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загострені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максимально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точної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нарізки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бахроми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Клей</a:t>
            </a:r>
          </a:p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Клей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достатньо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засихати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залишати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слідів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4010" y="281940"/>
            <a:ext cx="4389120" cy="683106"/>
          </a:xfrm>
        </p:spPr>
        <p:txBody>
          <a:bodyPr>
            <a:normAutofit/>
          </a:bodyPr>
          <a:lstStyle/>
          <a:p>
            <a:r>
              <a:rPr lang="ru-RU" sz="2800" b="1" i="1" u="sng" dirty="0" err="1" smtClean="0">
                <a:latin typeface="Segoe Script" pitchFamily="34" charset="0"/>
              </a:rPr>
              <a:t>Папір</a:t>
            </a:r>
            <a:r>
              <a:rPr lang="ru-RU" sz="2800" b="1" i="1" u="sng" dirty="0" smtClean="0">
                <a:latin typeface="Segoe Script" pitchFamily="34" charset="0"/>
              </a:rPr>
              <a:t> для </a:t>
            </a:r>
            <a:r>
              <a:rPr lang="ru-RU" sz="2800" b="1" i="1" u="sng" dirty="0" err="1" smtClean="0">
                <a:latin typeface="Segoe Script" pitchFamily="34" charset="0"/>
              </a:rPr>
              <a:t>квілінгу</a:t>
            </a:r>
            <a:endParaRPr lang="ru-RU" sz="2800" b="1" i="1" u="sng" dirty="0" smtClean="0">
              <a:latin typeface="Segoe Script" pitchFamily="34" charset="0"/>
            </a:endParaRPr>
          </a:p>
          <a:p>
            <a:endParaRPr lang="ru-RU" sz="28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69720" y="1056486"/>
            <a:ext cx="4389120" cy="4989984"/>
          </a:xfrm>
        </p:spPr>
        <p:txBody>
          <a:bodyPr>
            <a:normAutofit lnSpcReduction="10000"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нарізані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смужки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спеціалізованих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магазинах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самим за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ножиць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олівця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Стандартна ширина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смужки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– 7мм.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Папір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пофарбований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обсязі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обидві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зріз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одного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кольору.Можна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папір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принтера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3200" y="259080"/>
            <a:ext cx="4389120" cy="683106"/>
          </a:xfrm>
        </p:spPr>
        <p:txBody>
          <a:bodyPr/>
          <a:lstStyle/>
          <a:p>
            <a:r>
              <a:rPr lang="ru-RU" sz="2800" b="1" i="1" u="sng" dirty="0" err="1" smtClean="0">
                <a:latin typeface="Segoe Script" pitchFamily="34" charset="0"/>
              </a:rPr>
              <a:t>Техніка</a:t>
            </a:r>
            <a:r>
              <a:rPr lang="ru-RU" sz="2800" b="1" i="1" u="sng" dirty="0" smtClean="0">
                <a:latin typeface="Segoe Script" pitchFamily="34" charset="0"/>
              </a:rPr>
              <a:t> </a:t>
            </a:r>
            <a:r>
              <a:rPr lang="ru-RU" sz="2800" b="1" i="1" u="sng" dirty="0" err="1" smtClean="0">
                <a:latin typeface="Segoe Script" pitchFamily="34" charset="0"/>
              </a:rPr>
              <a:t>квілінгу</a:t>
            </a:r>
            <a:endParaRPr lang="ru-RU" sz="2800" b="1" i="1" u="sng" dirty="0" smtClean="0">
              <a:latin typeface="Segoe Script" pitchFamily="34" charset="0"/>
            </a:endParaRPr>
          </a:p>
          <a:p>
            <a:endParaRPr lang="ru-RU" sz="2800" b="1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60770" y="1045056"/>
            <a:ext cx="5177790" cy="4967124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Смужка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звивається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краю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смужки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накручується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кінчик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шила.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накручених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витків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валик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шила та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крутити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вручну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Скручувати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рулон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руками,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розпустився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згорнута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послабте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дайте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розпуститися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Кінчик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змащується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клеєм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закріплюється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заготівлі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залежності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 де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стиснути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Результат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фантазії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Основні елементи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квілінгу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Содержимое 3" descr="88415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169"/>
          <a:stretch>
            <a:fillRect/>
          </a:stretch>
        </p:blipFill>
        <p:spPr>
          <a:xfrm>
            <a:off x="2548890" y="1154430"/>
            <a:ext cx="7086600" cy="552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-kvilling-di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9829" y="731520"/>
            <a:ext cx="5000491" cy="513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2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211" t="1481"/>
          <a:stretch>
            <a:fillRect/>
          </a:stretch>
        </p:blipFill>
        <p:spPr>
          <a:xfrm>
            <a:off x="6617970" y="754380"/>
            <a:ext cx="4766310" cy="512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420" y="0"/>
            <a:ext cx="9144000" cy="77139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Segoe Script" pitchFamily="34" charset="0"/>
              </a:rPr>
              <a:t>Приклади </a:t>
            </a:r>
            <a:r>
              <a:rPr lang="uk-UA" sz="3600" b="1" dirty="0" err="1" smtClean="0">
                <a:latin typeface="Segoe Script" pitchFamily="34" charset="0"/>
              </a:rPr>
              <a:t>квілінгу</a:t>
            </a:r>
            <a:endParaRPr lang="ru-RU" sz="3600" b="1" dirty="0">
              <a:latin typeface="Segoe Script" pitchFamily="34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rcRect l="9606" t="5804" r="7870" b="4783"/>
          <a:stretch>
            <a:fillRect/>
          </a:stretch>
        </p:blipFill>
        <p:spPr>
          <a:xfrm>
            <a:off x="6697980" y="1040130"/>
            <a:ext cx="4434840" cy="52578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pink-pais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7130" y="1040130"/>
            <a:ext cx="4809350" cy="522351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tterfly_quilling1_by_iron_maiden_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230" y="727596"/>
            <a:ext cx="5619749" cy="544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Quilling_dreams_by_iron_maiden_art.jpg"/>
          <p:cNvPicPr>
            <a:picLocks noChangeAspect="1"/>
          </p:cNvPicPr>
          <p:nvPr/>
        </p:nvPicPr>
        <p:blipFill>
          <a:blip r:embed="rId3" cstate="print"/>
          <a:srcRect l="6966" r="6434"/>
          <a:stretch>
            <a:fillRect/>
          </a:stretch>
        </p:blipFill>
        <p:spPr>
          <a:xfrm>
            <a:off x="148590" y="944880"/>
            <a:ext cx="6195060" cy="498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98890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0</TotalTime>
  <Words>621</Words>
  <Application>Microsoft Office PowerPoint</Application>
  <PresentationFormat>Произвольный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TS103098890</vt:lpstr>
      <vt:lpstr>Творчий проект на тему  “Квілінг”</vt:lpstr>
      <vt:lpstr>Слайд 2</vt:lpstr>
      <vt:lpstr>Історія квілінгу</vt:lpstr>
      <vt:lpstr>Слайд 4</vt:lpstr>
      <vt:lpstr>Слайд 5</vt:lpstr>
      <vt:lpstr>Основні елементи квілінгу</vt:lpstr>
      <vt:lpstr>Слайд 7</vt:lpstr>
      <vt:lpstr>Приклади квілінгу</vt:lpstr>
      <vt:lpstr>Слайд 9</vt:lpstr>
      <vt:lpstr>Технологія виготовлення метелика</vt:lpstr>
      <vt:lpstr>Нам знадобляться смужки шириною 3мм різних кольорів, а довжину вибираємо самі, залежно від розмірів метелика.</vt:lpstr>
      <vt:lpstr>Склеюємо їх між собою і отримуємо чотири різнокольорових смужки (два передніх і два задніх крильця). Біло-рожева смужка в два рази коротша за дві інші-це буде серединка наших крилець.</vt:lpstr>
      <vt:lpstr>Слайд 13</vt:lpstr>
      <vt:lpstr>Слайд 14</vt:lpstr>
      <vt:lpstr>Слайд 15</vt:lpstr>
      <vt:lpstr>Слайд 16</vt:lpstr>
      <vt:lpstr>Слайд 17</vt:lpstr>
      <vt:lpstr>Тепер можна прикрасити нею свою роботу. Успіху!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2014-03-27T13:31:16Z</dcterms:created>
  <dcterms:modified xsi:type="dcterms:W3CDTF">2014-04-01T14:42:10Z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