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3" r:id="rId2"/>
    <p:sldId id="257" r:id="rId3"/>
    <p:sldId id="259" r:id="rId4"/>
    <p:sldId id="261"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12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93" autoAdjust="0"/>
  </p:normalViewPr>
  <p:slideViewPr>
    <p:cSldViewPr>
      <p:cViewPr varScale="1">
        <p:scale>
          <a:sx n="65" d="100"/>
          <a:sy n="65" d="100"/>
        </p:scale>
        <p:origin x="-870"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1A1A8F6-626D-4F8F-8BD4-E855224846AB}" type="datetimeFigureOut">
              <a:rPr lang="ru-RU"/>
              <a:pPr>
                <a:defRPr/>
              </a:pPr>
              <a:t>10.04.2014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A952F8E-E6E8-417A-847F-23D7CF11E63C}" type="slidenum">
              <a:rPr lang="ru-RU"/>
              <a:pPr>
                <a:defRPr/>
              </a:pPr>
              <a:t>‹#›</a:t>
            </a:fld>
            <a:endParaRPr lang="ru-RU"/>
          </a:p>
        </p:txBody>
      </p:sp>
    </p:spTree>
    <p:extLst>
      <p:ext uri="{BB962C8B-B14F-4D97-AF65-F5344CB8AC3E}">
        <p14:creationId xmlns:p14="http://schemas.microsoft.com/office/powerpoint/2010/main" val="826532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457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4D2A5F-383E-4B17-BAE0-DE4DCA1BDE64}" type="slidenum">
              <a:rPr lang="ru-RU"/>
              <a:pPr fontAlgn="base">
                <a:spcBef>
                  <a:spcPct val="0"/>
                </a:spcBef>
                <a:spcAft>
                  <a:spcPct val="0"/>
                </a:spcAft>
                <a:defRPr/>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B4DFBE9-D44B-4D1C-9A7A-CC688DD93EB3}" type="datetimeFigureOut">
              <a:rPr lang="ru-RU"/>
              <a:pPr>
                <a:defRPr/>
              </a:pPr>
              <a:t>10.04.2014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618D99C-8BE9-469E-936C-41DEAEC7626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F9CEAAC-7B7B-4D14-BCB4-1AAD3EA3DB00}" type="datetimeFigureOut">
              <a:rPr lang="ru-RU"/>
              <a:pPr>
                <a:defRPr/>
              </a:pPr>
              <a:t>10.04.2014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177DE2-F645-4F75-8F85-F00887A57F0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6CF1B20-6FD7-4AA3-9776-FEF745AFB4DF}" type="datetimeFigureOut">
              <a:rPr lang="ru-RU"/>
              <a:pPr>
                <a:defRPr/>
              </a:pPr>
              <a:t>10.04.2014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632210D-8386-4DBA-A415-123B8069304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1B1A5E0-ED04-4B25-9916-45B86DD96012}" type="datetimeFigureOut">
              <a:rPr lang="ru-RU"/>
              <a:pPr>
                <a:defRPr/>
              </a:pPr>
              <a:t>10.04.2014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281285B-0ACA-4D32-ACB8-7004E6F9EA2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1CBAEB7-4FD1-45B7-8993-658FD3E48905}" type="datetimeFigureOut">
              <a:rPr lang="ru-RU"/>
              <a:pPr>
                <a:defRPr/>
              </a:pPr>
              <a:t>10.04.2014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8D549EF-2219-4557-A55A-6059BBEB670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D5E5ED8-6E5C-4A3C-B388-5AE935A0D96A}" type="datetimeFigureOut">
              <a:rPr lang="ru-RU"/>
              <a:pPr>
                <a:defRPr/>
              </a:pPr>
              <a:t>10.04.2014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83A8BB3-7B7A-4565-8082-64B4F5B9B957}"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FF1BBF5-70A9-407B-9C43-559B109781C9}" type="datetimeFigureOut">
              <a:rPr lang="ru-RU"/>
              <a:pPr>
                <a:defRPr/>
              </a:pPr>
              <a:t>10.04.2014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B80B0DF-D730-451D-A597-66D03BBC119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FDB8081-9097-4F14-B0BC-8756AAC94BDE}" type="datetimeFigureOut">
              <a:rPr lang="ru-RU"/>
              <a:pPr>
                <a:defRPr/>
              </a:pPr>
              <a:t>10.04.2014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06D9494-78C0-4728-BEB7-BBF61A0390D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7CF291E-EF4A-49C5-9765-05E4AC320480}" type="datetimeFigureOut">
              <a:rPr lang="ru-RU"/>
              <a:pPr>
                <a:defRPr/>
              </a:pPr>
              <a:t>10.04.2014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E834306-0DF1-40AA-AAF5-AB08ADABB22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845C8B4-9A95-41F1-A291-44C906441C9A}" type="datetimeFigureOut">
              <a:rPr lang="ru-RU"/>
              <a:pPr>
                <a:defRPr/>
              </a:pPr>
              <a:t>10.04.2014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030546B-2DDA-4C92-91AC-015B840FE69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0424DE-EF3A-4F89-A55C-D855E55A86EE}" type="datetimeFigureOut">
              <a:rPr lang="ru-RU"/>
              <a:pPr>
                <a:defRPr/>
              </a:pPr>
              <a:t>10.04.2014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27069A5-F7A6-4B51-8D0B-BE79920EC9E9}"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70290A9-AB4C-41BC-BFF3-B398F89D249F}" type="datetimeFigureOut">
              <a:rPr lang="ru-RU"/>
              <a:pPr>
                <a:defRPr/>
              </a:pPr>
              <a:t>10.04.2014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73EBB4-44FE-40A7-B3D1-93D069BE03D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real-facts.ru/wp-content/uploads/funny-news-5-week-9.jp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uk.wikipedia.org/wiki/%D0%9F%D1%80%D0%BE%D1%86%D0%B5%D1%81" TargetMode="External"/><Relationship Id="rId2" Type="http://schemas.openxmlformats.org/officeDocument/2006/relationships/hyperlink" Target="http://uk.wikipedia.org/wiki/%D0%9C%D0%B5%D1%82%D0%BE%D0%B4"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uk.wikipedia.org/wiki/%D0%9F%D1%80%D0%BE%D0%B5%D0%BA%D1%82%D1%83%D0%B2%D0%B0%D0%BD%D0%BD%D1%8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sostav.ru/articles/rus/2009/26.10/news/images/1soc1.jp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coloribus.com/files/adsarchive/part_1189/11896755/file/seat-altea-toys-medium-99079.jp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0" y="0"/>
            <a:ext cx="9144000" cy="6858000"/>
          </a:xfrm>
        </p:spPr>
        <p:style>
          <a:lnRef idx="1">
            <a:schemeClr val="accent2"/>
          </a:lnRef>
          <a:fillRef idx="2">
            <a:schemeClr val="accent2"/>
          </a:fillRef>
          <a:effectRef idx="1">
            <a:schemeClr val="accent2"/>
          </a:effectRef>
          <a:fontRef idx="minor">
            <a:schemeClr val="dk1"/>
          </a:fontRef>
        </p:style>
        <p:txBody>
          <a:bodyPr rtlCol="0">
            <a:noAutofit/>
          </a:bodyPr>
          <a:lstStyle/>
          <a:p>
            <a:pPr eaLnBrk="1" fontAlgn="auto" hangingPunct="1">
              <a:spcAft>
                <a:spcPts val="0"/>
              </a:spcAft>
              <a:defRPr/>
            </a:pPr>
            <a:r>
              <a:rPr lang="ru-RU" sz="9600" dirty="0" smtClean="0">
                <a:solidFill>
                  <a:srgbClr val="7030A0"/>
                </a:solidFill>
              </a:rPr>
              <a:t>реклама</a:t>
            </a:r>
            <a:endParaRPr lang="ru-RU" sz="9600" dirty="0">
              <a:solidFill>
                <a:srgbClr val="7030A0"/>
              </a:solidFill>
            </a:endParaRPr>
          </a:p>
        </p:txBody>
      </p:sp>
      <p:sp>
        <p:nvSpPr>
          <p:cNvPr id="15362" name="Подзаголовок 2"/>
          <p:cNvSpPr>
            <a:spLocks noGrp="1"/>
          </p:cNvSpPr>
          <p:nvPr>
            <p:ph type="subTitle" idx="4294967295"/>
          </p:nvPr>
        </p:nvSpPr>
        <p:spPr>
          <a:xfrm>
            <a:off x="0" y="3886200"/>
            <a:ext cx="9144000" cy="2971800"/>
          </a:xfrm>
        </p:spPr>
        <p:txBody>
          <a:bodyPr/>
          <a:lstStyle/>
          <a:p>
            <a:pPr marL="0" indent="0" algn="ctr" eaLnBrk="1" hangingPunct="1">
              <a:buFont typeface="Arial" charset="0"/>
              <a:buNone/>
            </a:pPr>
            <a:r>
              <a:rPr lang="ru-RU" sz="4400" smtClean="0">
                <a:solidFill>
                  <a:schemeClr val="tx2"/>
                </a:solidFill>
              </a:rPr>
              <a:t>Реклама - це засіб змусити людей мати потребу в тому, про що вони раніше не чули        </a:t>
            </a:r>
          </a:p>
          <a:p>
            <a:pPr marL="0" indent="0" algn="r" eaLnBrk="1" hangingPunct="1">
              <a:buFont typeface="Arial" charset="0"/>
              <a:buNone/>
            </a:pPr>
            <a:r>
              <a:rPr lang="ru-RU" sz="4400" smtClean="0">
                <a:solidFill>
                  <a:schemeClr val="tx2"/>
                </a:solidFill>
              </a:rPr>
              <a:t> </a:t>
            </a:r>
            <a:r>
              <a:rPr lang="ru-RU" sz="2800" smtClean="0">
                <a:solidFill>
                  <a:schemeClr val="tx2"/>
                </a:solidFill>
              </a:rPr>
              <a:t>М. Ларні</a:t>
            </a:r>
          </a:p>
        </p:txBody>
      </p:sp>
      <p:pic>
        <p:nvPicPr>
          <p:cNvPr id="15363" name="Picture 3"/>
          <p:cNvPicPr>
            <a:picLocks noChangeAspect="1" noChangeArrowheads="1"/>
          </p:cNvPicPr>
          <p:nvPr/>
        </p:nvPicPr>
        <p:blipFill>
          <a:blip r:embed="rId2"/>
          <a:srcRect/>
          <a:stretch>
            <a:fillRect/>
          </a:stretch>
        </p:blipFill>
        <p:spPr bwMode="auto">
          <a:xfrm>
            <a:off x="2714625" y="0"/>
            <a:ext cx="3214688"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eaLnBrk="1" fontAlgn="auto" hangingPunct="1">
              <a:spcAft>
                <a:spcPts val="0"/>
              </a:spcAft>
              <a:defRPr/>
            </a:pPr>
            <a:r>
              <a:rPr lang="uk-UA" dirty="0" err="1" smtClean="0">
                <a:solidFill>
                  <a:schemeClr val="accent4">
                    <a:lumMod val="50000"/>
                  </a:schemeClr>
                </a:solidFill>
              </a:rPr>
              <a:t>Умовляюча</a:t>
            </a:r>
            <a:r>
              <a:rPr lang="uk-UA" dirty="0" smtClean="0">
                <a:solidFill>
                  <a:schemeClr val="accent4">
                    <a:lumMod val="50000"/>
                  </a:schemeClr>
                </a:solidFill>
              </a:rPr>
              <a:t> реклама</a:t>
            </a:r>
            <a:endParaRPr lang="ru-RU" dirty="0">
              <a:solidFill>
                <a:schemeClr val="accent4">
                  <a:lumMod val="50000"/>
                </a:schemeClr>
              </a:solidFill>
            </a:endParaRPr>
          </a:p>
        </p:txBody>
      </p:sp>
      <p:sp>
        <p:nvSpPr>
          <p:cNvPr id="3" name="Содержимое 2"/>
          <p:cNvSpPr>
            <a:spLocks noGrp="1"/>
          </p:cNvSpPr>
          <p:nvPr>
            <p:ph sz="half" idx="1"/>
          </p:nvPr>
        </p:nvSpPr>
        <p:spPr>
          <a:xfrm>
            <a:off x="0" y="1600200"/>
            <a:ext cx="4495800" cy="5257800"/>
          </a:xfrm>
        </p:spPr>
        <p:txBody>
          <a:bodyPr rtlCol="0">
            <a:normAutofit/>
          </a:bodyPr>
          <a:lstStyle/>
          <a:p>
            <a:pPr eaLnBrk="1" fontAlgn="auto" hangingPunct="1">
              <a:spcAft>
                <a:spcPts val="0"/>
              </a:spcAft>
              <a:buFont typeface="Arial" pitchFamily="34" charset="0"/>
              <a:buChar char="•"/>
              <a:defRPr/>
            </a:pPr>
            <a:r>
              <a:rPr lang="ru-RU" dirty="0" err="1" smtClean="0">
                <a:solidFill>
                  <a:srgbClr val="C00000"/>
                </a:solidFill>
              </a:rPr>
              <a:t>Умовляюча</a:t>
            </a:r>
            <a:r>
              <a:rPr lang="ru-RU" dirty="0" smtClean="0">
                <a:solidFill>
                  <a:srgbClr val="C00000"/>
                </a:solidFill>
              </a:rPr>
              <a:t> реклама </a:t>
            </a:r>
            <a:r>
              <a:rPr lang="ru-RU" dirty="0" err="1" smtClean="0">
                <a:solidFill>
                  <a:srgbClr val="C00000"/>
                </a:solidFill>
              </a:rPr>
              <a:t>має</a:t>
            </a:r>
            <a:r>
              <a:rPr lang="ru-RU" dirty="0" smtClean="0">
                <a:solidFill>
                  <a:srgbClr val="C00000"/>
                </a:solidFill>
              </a:rPr>
              <a:t> на </a:t>
            </a:r>
            <a:r>
              <a:rPr lang="ru-RU" dirty="0" err="1" smtClean="0">
                <a:solidFill>
                  <a:srgbClr val="C00000"/>
                </a:solidFill>
              </a:rPr>
              <a:t>меті</a:t>
            </a:r>
            <a:r>
              <a:rPr lang="ru-RU" dirty="0" smtClean="0">
                <a:solidFill>
                  <a:srgbClr val="C00000"/>
                </a:solidFill>
              </a:rPr>
              <a:t> </a:t>
            </a:r>
            <a:r>
              <a:rPr lang="ru-RU" dirty="0" err="1" smtClean="0">
                <a:solidFill>
                  <a:srgbClr val="C00000"/>
                </a:solidFill>
              </a:rPr>
              <a:t>стимулювати</a:t>
            </a:r>
            <a:r>
              <a:rPr lang="ru-RU" dirty="0" smtClean="0">
                <a:solidFill>
                  <a:srgbClr val="C00000"/>
                </a:solidFill>
              </a:rPr>
              <a:t> </a:t>
            </a:r>
            <a:r>
              <a:rPr lang="ru-RU" dirty="0" err="1" smtClean="0">
                <a:solidFill>
                  <a:srgbClr val="C00000"/>
                </a:solidFill>
              </a:rPr>
              <a:t>покупця</a:t>
            </a:r>
            <a:r>
              <a:rPr lang="ru-RU" dirty="0" smtClean="0">
                <a:solidFill>
                  <a:srgbClr val="C00000"/>
                </a:solidFill>
              </a:rPr>
              <a:t> перейти на </a:t>
            </a:r>
            <a:r>
              <a:rPr lang="ru-RU" dirty="0" err="1" smtClean="0">
                <a:solidFill>
                  <a:srgbClr val="C00000"/>
                </a:solidFill>
              </a:rPr>
              <a:t>купівлю</a:t>
            </a:r>
            <a:r>
              <a:rPr lang="ru-RU" dirty="0" smtClean="0">
                <a:solidFill>
                  <a:srgbClr val="C00000"/>
                </a:solidFill>
              </a:rPr>
              <a:t> товару </a:t>
            </a:r>
            <a:r>
              <a:rPr lang="ru-RU" dirty="0" err="1" smtClean="0">
                <a:solidFill>
                  <a:srgbClr val="C00000"/>
                </a:solidFill>
              </a:rPr>
              <a:t>фірми-рекламодавця</a:t>
            </a:r>
            <a:r>
              <a:rPr lang="ru-RU" dirty="0" smtClean="0">
                <a:solidFill>
                  <a:srgbClr val="C00000"/>
                </a:solidFill>
              </a:rPr>
              <a:t>, при </a:t>
            </a:r>
            <a:r>
              <a:rPr lang="ru-RU" dirty="0" err="1" smtClean="0">
                <a:solidFill>
                  <a:srgbClr val="C00000"/>
                </a:solidFill>
              </a:rPr>
              <a:t>чому</a:t>
            </a:r>
            <a:r>
              <a:rPr lang="ru-RU" dirty="0" smtClean="0">
                <a:solidFill>
                  <a:srgbClr val="C00000"/>
                </a:solidFill>
              </a:rPr>
              <a:t> </a:t>
            </a:r>
            <a:r>
              <a:rPr lang="ru-RU" dirty="0" err="1" smtClean="0">
                <a:solidFill>
                  <a:srgbClr val="C00000"/>
                </a:solidFill>
              </a:rPr>
              <a:t>негайно</a:t>
            </a:r>
            <a:r>
              <a:rPr lang="ru-RU" dirty="0" smtClean="0">
                <a:solidFill>
                  <a:srgbClr val="C00000"/>
                </a:solidFill>
              </a:rPr>
              <a:t>. Як правило, в </a:t>
            </a:r>
            <a:r>
              <a:rPr lang="ru-RU" dirty="0" err="1" smtClean="0">
                <a:solidFill>
                  <a:srgbClr val="C00000"/>
                </a:solidFill>
              </a:rPr>
              <a:t>її</a:t>
            </a:r>
            <a:r>
              <a:rPr lang="ru-RU" dirty="0" smtClean="0">
                <a:solidFill>
                  <a:srgbClr val="C00000"/>
                </a:solidFill>
              </a:rPr>
              <a:t> основу </a:t>
            </a:r>
            <a:r>
              <a:rPr lang="ru-RU" dirty="0" err="1" smtClean="0">
                <a:solidFill>
                  <a:srgbClr val="C00000"/>
                </a:solidFill>
              </a:rPr>
              <a:t>покладено</a:t>
            </a:r>
            <a:r>
              <a:rPr lang="ru-RU" dirty="0" smtClean="0">
                <a:solidFill>
                  <a:srgbClr val="C00000"/>
                </a:solidFill>
              </a:rPr>
              <a:t> </a:t>
            </a:r>
            <a:r>
              <a:rPr lang="ru-RU" dirty="0" err="1" smtClean="0">
                <a:solidFill>
                  <a:srgbClr val="C00000"/>
                </a:solidFill>
              </a:rPr>
              <a:t>точний</a:t>
            </a:r>
            <a:r>
              <a:rPr lang="ru-RU" dirty="0" smtClean="0">
                <a:solidFill>
                  <a:srgbClr val="C00000"/>
                </a:solidFill>
              </a:rPr>
              <a:t> </a:t>
            </a:r>
            <a:r>
              <a:rPr lang="ru-RU" dirty="0" err="1" smtClean="0">
                <a:solidFill>
                  <a:srgbClr val="C00000"/>
                </a:solidFill>
              </a:rPr>
              <a:t>аналіз</a:t>
            </a:r>
            <a:r>
              <a:rPr lang="ru-RU" dirty="0" smtClean="0">
                <a:solidFill>
                  <a:srgbClr val="C00000"/>
                </a:solidFill>
              </a:rPr>
              <a:t> </a:t>
            </a:r>
            <a:r>
              <a:rPr lang="ru-RU" dirty="0" err="1" smtClean="0">
                <a:solidFill>
                  <a:srgbClr val="C00000"/>
                </a:solidFill>
              </a:rPr>
              <a:t>попиту</a:t>
            </a:r>
            <a:r>
              <a:rPr lang="ru-RU" dirty="0" smtClean="0">
                <a:solidFill>
                  <a:srgbClr val="C00000"/>
                </a:solidFill>
              </a:rPr>
              <a:t> </a:t>
            </a:r>
            <a:r>
              <a:rPr lang="ru-RU" dirty="0" err="1" smtClean="0">
                <a:solidFill>
                  <a:srgbClr val="C00000"/>
                </a:solidFill>
              </a:rPr>
              <a:t>і</a:t>
            </a:r>
            <a:r>
              <a:rPr lang="ru-RU" dirty="0" smtClean="0">
                <a:solidFill>
                  <a:srgbClr val="C00000"/>
                </a:solidFill>
              </a:rPr>
              <a:t> </a:t>
            </a:r>
            <a:r>
              <a:rPr lang="ru-RU" dirty="0" err="1" smtClean="0">
                <a:solidFill>
                  <a:srgbClr val="C00000"/>
                </a:solidFill>
              </a:rPr>
              <a:t>ринкових</a:t>
            </a:r>
            <a:r>
              <a:rPr lang="ru-RU" dirty="0" smtClean="0">
                <a:solidFill>
                  <a:srgbClr val="C00000"/>
                </a:solidFill>
              </a:rPr>
              <a:t> </a:t>
            </a:r>
            <a:r>
              <a:rPr lang="ru-RU" dirty="0" err="1" smtClean="0">
                <a:solidFill>
                  <a:srgbClr val="C00000"/>
                </a:solidFill>
              </a:rPr>
              <a:t>цін</a:t>
            </a:r>
            <a:r>
              <a:rPr lang="ru-RU" dirty="0" smtClean="0">
                <a:solidFill>
                  <a:srgbClr val="C00000"/>
                </a:solidFill>
              </a:rPr>
              <a:t> на </a:t>
            </a:r>
            <a:r>
              <a:rPr lang="ru-RU" dirty="0" err="1" smtClean="0">
                <a:solidFill>
                  <a:srgbClr val="C00000"/>
                </a:solidFill>
              </a:rPr>
              <a:t>аналогічні</a:t>
            </a:r>
            <a:r>
              <a:rPr lang="ru-RU" dirty="0" smtClean="0">
                <a:solidFill>
                  <a:srgbClr val="C00000"/>
                </a:solidFill>
              </a:rPr>
              <a:t> </a:t>
            </a:r>
            <a:r>
              <a:rPr lang="ru-RU" dirty="0" err="1" smtClean="0">
                <a:solidFill>
                  <a:srgbClr val="C00000"/>
                </a:solidFill>
              </a:rPr>
              <a:t>товари</a:t>
            </a:r>
            <a:r>
              <a:rPr lang="ru-RU" dirty="0" smtClean="0">
                <a:solidFill>
                  <a:srgbClr val="C00000"/>
                </a:solidFill>
              </a:rPr>
              <a:t>.</a:t>
            </a:r>
            <a:endParaRPr lang="ru-RU" dirty="0">
              <a:solidFill>
                <a:srgbClr val="C00000"/>
              </a:solidFill>
            </a:endParaRPr>
          </a:p>
        </p:txBody>
      </p:sp>
      <p:pic>
        <p:nvPicPr>
          <p:cNvPr id="24579" name="Picture 5" descr="Картинка 19 из 906">
            <a:hlinkClick r:id="rId3"/>
          </p:cNvPr>
          <p:cNvPicPr>
            <a:picLocks noChangeAspect="1" noChangeArrowheads="1"/>
          </p:cNvPicPr>
          <p:nvPr/>
        </p:nvPicPr>
        <p:blipFill>
          <a:blip r:embed="rId4"/>
          <a:srcRect/>
          <a:stretch>
            <a:fillRect/>
          </a:stretch>
        </p:blipFill>
        <p:spPr bwMode="auto">
          <a:xfrm>
            <a:off x="4859338" y="1773238"/>
            <a:ext cx="4284662" cy="439261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p:txBody>
          <a:bodyPr/>
          <a:lstStyle/>
          <a:p>
            <a:pPr eaLnBrk="1" hangingPunct="1"/>
            <a:r>
              <a:rPr lang="uk-UA" b="1" smtClean="0">
                <a:solidFill>
                  <a:srgbClr val="C00000"/>
                </a:solidFill>
              </a:rPr>
              <a:t>Нагадуюча реклама</a:t>
            </a:r>
            <a:endParaRPr lang="ru-RU" b="1" smtClean="0">
              <a:solidFill>
                <a:srgbClr val="C00000"/>
              </a:solidFill>
            </a:endParaRPr>
          </a:p>
        </p:txBody>
      </p:sp>
      <p:sp>
        <p:nvSpPr>
          <p:cNvPr id="3" name="Содержимое 2"/>
          <p:cNvSpPr>
            <a:spLocks noGrp="1"/>
          </p:cNvSpPr>
          <p:nvPr>
            <p:ph sz="half" idx="1"/>
          </p:nvPr>
        </p:nvSpPr>
        <p:spPr>
          <a:xfrm>
            <a:off x="0" y="1600200"/>
            <a:ext cx="4284663" cy="5257800"/>
          </a:xfrm>
        </p:spPr>
        <p:txBody>
          <a:bodyPr rtlCol="0">
            <a:normAutofit fontScale="92500" lnSpcReduction="20000"/>
          </a:bodyPr>
          <a:lstStyle/>
          <a:p>
            <a:pPr eaLnBrk="1" fontAlgn="auto" hangingPunct="1">
              <a:spcAft>
                <a:spcPts val="0"/>
              </a:spcAft>
              <a:buFont typeface="Arial" pitchFamily="34" charset="0"/>
              <a:buChar char="•"/>
              <a:defRPr/>
            </a:pPr>
            <a:r>
              <a:rPr lang="ru-RU" b="1" dirty="0" smtClean="0">
                <a:solidFill>
                  <a:schemeClr val="accent4">
                    <a:lumMod val="75000"/>
                  </a:schemeClr>
                </a:solidFill>
              </a:rPr>
              <a:t>Мета </a:t>
            </a:r>
            <a:r>
              <a:rPr lang="ru-RU" b="1" dirty="0" err="1" smtClean="0">
                <a:solidFill>
                  <a:schemeClr val="accent4">
                    <a:lumMod val="75000"/>
                  </a:schemeClr>
                </a:solidFill>
              </a:rPr>
              <a:t>нагадуючої</a:t>
            </a:r>
            <a:r>
              <a:rPr lang="ru-RU" b="1" dirty="0" smtClean="0">
                <a:solidFill>
                  <a:schemeClr val="accent4">
                    <a:lumMod val="75000"/>
                  </a:schemeClr>
                </a:solidFill>
              </a:rPr>
              <a:t> </a:t>
            </a:r>
            <a:r>
              <a:rPr lang="ru-RU" b="1" dirty="0" err="1" smtClean="0">
                <a:solidFill>
                  <a:schemeClr val="accent4">
                    <a:lumMod val="75000"/>
                  </a:schemeClr>
                </a:solidFill>
              </a:rPr>
              <a:t>реклами</a:t>
            </a:r>
            <a:r>
              <a:rPr lang="ru-RU" b="1" dirty="0" smtClean="0">
                <a:solidFill>
                  <a:schemeClr val="accent4">
                    <a:lumMod val="75000"/>
                  </a:schemeClr>
                </a:solidFill>
              </a:rPr>
              <a:t> </a:t>
            </a:r>
            <a:r>
              <a:rPr lang="ru-RU" b="1" dirty="0" err="1" smtClean="0">
                <a:solidFill>
                  <a:schemeClr val="accent4">
                    <a:lumMod val="75000"/>
                  </a:schemeClr>
                </a:solidFill>
              </a:rPr>
              <a:t>цілком</a:t>
            </a:r>
            <a:r>
              <a:rPr lang="ru-RU" b="1" dirty="0" smtClean="0">
                <a:solidFill>
                  <a:schemeClr val="accent4">
                    <a:lumMod val="75000"/>
                  </a:schemeClr>
                </a:solidFill>
              </a:rPr>
              <a:t> </a:t>
            </a:r>
            <a:r>
              <a:rPr lang="ru-RU" b="1" dirty="0" err="1" smtClean="0">
                <a:solidFill>
                  <a:schemeClr val="accent4">
                    <a:lumMod val="75000"/>
                  </a:schemeClr>
                </a:solidFill>
              </a:rPr>
              <a:t>відповідає</a:t>
            </a:r>
            <a:r>
              <a:rPr lang="ru-RU" b="1" dirty="0" smtClean="0">
                <a:solidFill>
                  <a:schemeClr val="accent4">
                    <a:lumMod val="75000"/>
                  </a:schemeClr>
                </a:solidFill>
              </a:rPr>
              <a:t> </a:t>
            </a:r>
            <a:r>
              <a:rPr lang="ru-RU" b="1" dirty="0" err="1" smtClean="0">
                <a:solidFill>
                  <a:schemeClr val="accent4">
                    <a:lumMod val="75000"/>
                  </a:schemeClr>
                </a:solidFill>
              </a:rPr>
              <a:t>її</a:t>
            </a:r>
            <a:r>
              <a:rPr lang="ru-RU" b="1" dirty="0" smtClean="0">
                <a:solidFill>
                  <a:schemeClr val="accent4">
                    <a:lumMod val="75000"/>
                  </a:schemeClr>
                </a:solidFill>
              </a:rPr>
              <a:t> </a:t>
            </a:r>
            <a:r>
              <a:rPr lang="ru-RU" b="1" dirty="0" err="1" smtClean="0">
                <a:solidFill>
                  <a:schemeClr val="accent4">
                    <a:lumMod val="75000"/>
                  </a:schemeClr>
                </a:solidFill>
              </a:rPr>
              <a:t>назві</a:t>
            </a:r>
            <a:r>
              <a:rPr lang="ru-RU" b="1" dirty="0" smtClean="0">
                <a:solidFill>
                  <a:schemeClr val="accent4">
                    <a:lumMod val="75000"/>
                  </a:schemeClr>
                </a:solidFill>
              </a:rPr>
              <a:t>. Вона </a:t>
            </a:r>
            <a:r>
              <a:rPr lang="ru-RU" b="1" dirty="0" err="1" smtClean="0">
                <a:solidFill>
                  <a:schemeClr val="accent4">
                    <a:lumMod val="75000"/>
                  </a:schemeClr>
                </a:solidFill>
              </a:rPr>
              <a:t>має</a:t>
            </a:r>
            <a:r>
              <a:rPr lang="ru-RU" b="1" dirty="0" smtClean="0">
                <a:solidFill>
                  <a:schemeClr val="accent4">
                    <a:lumMod val="75000"/>
                  </a:schemeClr>
                </a:solidFill>
              </a:rPr>
              <a:t> </a:t>
            </a:r>
            <a:r>
              <a:rPr lang="ru-RU" b="1" dirty="0" err="1" smtClean="0">
                <a:solidFill>
                  <a:schemeClr val="accent4">
                    <a:lumMod val="75000"/>
                  </a:schemeClr>
                </a:solidFill>
              </a:rPr>
              <a:t>підтримувати</a:t>
            </a:r>
            <a:r>
              <a:rPr lang="ru-RU" b="1" dirty="0" smtClean="0">
                <a:solidFill>
                  <a:schemeClr val="accent4">
                    <a:lumMod val="75000"/>
                  </a:schemeClr>
                </a:solidFill>
              </a:rPr>
              <a:t> </a:t>
            </a:r>
            <a:r>
              <a:rPr lang="ru-RU" b="1" dirty="0" err="1" smtClean="0">
                <a:solidFill>
                  <a:schemeClr val="accent4">
                    <a:lumMod val="75000"/>
                  </a:schemeClr>
                </a:solidFill>
              </a:rPr>
              <a:t>освідченість</a:t>
            </a:r>
            <a:r>
              <a:rPr lang="ru-RU" b="1" dirty="0" smtClean="0">
                <a:solidFill>
                  <a:schemeClr val="accent4">
                    <a:lumMod val="75000"/>
                  </a:schemeClr>
                </a:solidFill>
              </a:rPr>
              <a:t> </a:t>
            </a:r>
            <a:r>
              <a:rPr lang="ru-RU" b="1" dirty="0" err="1" smtClean="0">
                <a:solidFill>
                  <a:schemeClr val="accent4">
                    <a:lumMod val="75000"/>
                  </a:schemeClr>
                </a:solidFill>
              </a:rPr>
              <a:t>споживачів</a:t>
            </a:r>
            <a:r>
              <a:rPr lang="ru-RU" b="1" dirty="0" smtClean="0">
                <a:solidFill>
                  <a:schemeClr val="accent4">
                    <a:lumMod val="75000"/>
                  </a:schemeClr>
                </a:solidFill>
              </a:rPr>
              <a:t> про те, </a:t>
            </a:r>
            <a:r>
              <a:rPr lang="ru-RU" b="1" dirty="0" err="1" smtClean="0">
                <a:solidFill>
                  <a:schemeClr val="accent4">
                    <a:lumMod val="75000"/>
                  </a:schemeClr>
                </a:solidFill>
              </a:rPr>
              <a:t>що</a:t>
            </a:r>
            <a:r>
              <a:rPr lang="ru-RU" b="1" dirty="0" smtClean="0">
                <a:solidFill>
                  <a:schemeClr val="accent4">
                    <a:lumMod val="75000"/>
                  </a:schemeClr>
                </a:solidFill>
              </a:rPr>
              <a:t> </a:t>
            </a:r>
            <a:r>
              <a:rPr lang="ru-RU" b="1" dirty="0" err="1" smtClean="0">
                <a:solidFill>
                  <a:schemeClr val="accent4">
                    <a:lumMod val="75000"/>
                  </a:schemeClr>
                </a:solidFill>
              </a:rPr>
              <a:t>такий</a:t>
            </a:r>
            <a:r>
              <a:rPr lang="ru-RU" b="1" dirty="0" smtClean="0">
                <a:solidFill>
                  <a:schemeClr val="accent4">
                    <a:lumMod val="75000"/>
                  </a:schemeClr>
                </a:solidFill>
              </a:rPr>
              <a:t> товар </a:t>
            </a:r>
            <a:r>
              <a:rPr lang="ru-RU" b="1" dirty="0" err="1" smtClean="0">
                <a:solidFill>
                  <a:schemeClr val="accent4">
                    <a:lumMod val="75000"/>
                  </a:schemeClr>
                </a:solidFill>
              </a:rPr>
              <a:t>існує</a:t>
            </a:r>
            <a:r>
              <a:rPr lang="ru-RU" b="1" dirty="0" smtClean="0">
                <a:solidFill>
                  <a:schemeClr val="accent4">
                    <a:lumMod val="75000"/>
                  </a:schemeClr>
                </a:solidFill>
              </a:rPr>
              <a:t>, про </a:t>
            </a:r>
            <a:r>
              <a:rPr lang="ru-RU" b="1" dirty="0" err="1" smtClean="0">
                <a:solidFill>
                  <a:schemeClr val="accent4">
                    <a:lumMod val="75000"/>
                  </a:schemeClr>
                </a:solidFill>
              </a:rPr>
              <a:t>його</a:t>
            </a:r>
            <a:r>
              <a:rPr lang="ru-RU" b="1" dirty="0" smtClean="0">
                <a:solidFill>
                  <a:schemeClr val="accent4">
                    <a:lumMod val="75000"/>
                  </a:schemeClr>
                </a:solidFill>
              </a:rPr>
              <a:t> характеристики </a:t>
            </a:r>
            <a:r>
              <a:rPr lang="ru-RU" b="1" dirty="0" err="1" smtClean="0">
                <a:solidFill>
                  <a:schemeClr val="accent4">
                    <a:lumMod val="75000"/>
                  </a:schemeClr>
                </a:solidFill>
              </a:rPr>
              <a:t>й</a:t>
            </a:r>
            <a:r>
              <a:rPr lang="ru-RU" b="1" dirty="0" smtClean="0">
                <a:solidFill>
                  <a:schemeClr val="accent4">
                    <a:lumMod val="75000"/>
                  </a:schemeClr>
                </a:solidFill>
              </a:rPr>
              <a:t> </a:t>
            </a:r>
            <a:r>
              <a:rPr lang="ru-RU" b="1" dirty="0" err="1" smtClean="0">
                <a:solidFill>
                  <a:schemeClr val="accent4">
                    <a:lumMod val="75000"/>
                  </a:schemeClr>
                </a:solidFill>
              </a:rPr>
              <a:t>особливості</a:t>
            </a:r>
            <a:r>
              <a:rPr lang="ru-RU" b="1" dirty="0" smtClean="0">
                <a:solidFill>
                  <a:schemeClr val="accent4">
                    <a:lumMod val="75000"/>
                  </a:schemeClr>
                </a:solidFill>
              </a:rPr>
              <a:t>, </a:t>
            </a:r>
            <a:r>
              <a:rPr lang="ru-RU" b="1" dirty="0" err="1" smtClean="0">
                <a:solidFill>
                  <a:schemeClr val="accent4">
                    <a:lumMod val="75000"/>
                  </a:schemeClr>
                </a:solidFill>
              </a:rPr>
              <a:t>нагадувати</a:t>
            </a:r>
            <a:r>
              <a:rPr lang="ru-RU" b="1" dirty="0" smtClean="0">
                <a:solidFill>
                  <a:schemeClr val="accent4">
                    <a:lumMod val="75000"/>
                  </a:schemeClr>
                </a:solidFill>
              </a:rPr>
              <a:t>, де </a:t>
            </a:r>
            <a:r>
              <a:rPr lang="ru-RU" b="1" dirty="0" err="1" smtClean="0">
                <a:solidFill>
                  <a:schemeClr val="accent4">
                    <a:lumMod val="75000"/>
                  </a:schemeClr>
                </a:solidFill>
              </a:rPr>
              <a:t>його</a:t>
            </a:r>
            <a:r>
              <a:rPr lang="ru-RU" b="1" dirty="0" smtClean="0">
                <a:solidFill>
                  <a:schemeClr val="accent4">
                    <a:lumMod val="75000"/>
                  </a:schemeClr>
                </a:solidFill>
              </a:rPr>
              <a:t> </a:t>
            </a:r>
            <a:r>
              <a:rPr lang="ru-RU" b="1" dirty="0" err="1" smtClean="0">
                <a:solidFill>
                  <a:schemeClr val="accent4">
                    <a:lumMod val="75000"/>
                  </a:schemeClr>
                </a:solidFill>
              </a:rPr>
              <a:t>можна</a:t>
            </a:r>
            <a:r>
              <a:rPr lang="ru-RU" b="1" dirty="0" smtClean="0">
                <a:solidFill>
                  <a:schemeClr val="accent4">
                    <a:lumMod val="75000"/>
                  </a:schemeClr>
                </a:solidFill>
              </a:rPr>
              <a:t> </a:t>
            </a:r>
            <a:r>
              <a:rPr lang="ru-RU" b="1" dirty="0" err="1" smtClean="0">
                <a:solidFill>
                  <a:schemeClr val="accent4">
                    <a:lumMod val="75000"/>
                  </a:schemeClr>
                </a:solidFill>
              </a:rPr>
              <a:t>придбати</a:t>
            </a:r>
            <a:r>
              <a:rPr lang="ru-RU" b="1" dirty="0" smtClean="0">
                <a:solidFill>
                  <a:schemeClr val="accent4">
                    <a:lumMod val="75000"/>
                  </a:schemeClr>
                </a:solidFill>
              </a:rPr>
              <a:t>, а </a:t>
            </a:r>
            <a:r>
              <a:rPr lang="ru-RU" b="1" dirty="0" err="1" smtClean="0">
                <a:solidFill>
                  <a:schemeClr val="accent4">
                    <a:lumMod val="75000"/>
                  </a:schemeClr>
                </a:solidFill>
              </a:rPr>
              <a:t>також</a:t>
            </a:r>
            <a:r>
              <a:rPr lang="ru-RU" b="1" dirty="0" smtClean="0">
                <a:solidFill>
                  <a:schemeClr val="accent4">
                    <a:lumMod val="75000"/>
                  </a:schemeClr>
                </a:solidFill>
              </a:rPr>
              <a:t> </a:t>
            </a:r>
            <a:r>
              <a:rPr lang="ru-RU" b="1" dirty="0" err="1" smtClean="0">
                <a:solidFill>
                  <a:schemeClr val="accent4">
                    <a:lumMod val="75000"/>
                  </a:schemeClr>
                </a:solidFill>
              </a:rPr>
              <a:t>сповіщати</a:t>
            </a:r>
            <a:r>
              <a:rPr lang="ru-RU" b="1" dirty="0" smtClean="0">
                <a:solidFill>
                  <a:schemeClr val="accent4">
                    <a:lumMod val="75000"/>
                  </a:schemeClr>
                </a:solidFill>
              </a:rPr>
              <a:t> про </a:t>
            </a:r>
            <a:r>
              <a:rPr lang="ru-RU" b="1" dirty="0" err="1" smtClean="0">
                <a:solidFill>
                  <a:schemeClr val="accent4">
                    <a:lumMod val="75000"/>
                  </a:schemeClr>
                </a:solidFill>
              </a:rPr>
              <a:t>післяпродажний</a:t>
            </a:r>
            <a:r>
              <a:rPr lang="ru-RU" b="1" dirty="0" smtClean="0">
                <a:solidFill>
                  <a:schemeClr val="accent4">
                    <a:lumMod val="75000"/>
                  </a:schemeClr>
                </a:solidFill>
              </a:rPr>
              <a:t> </a:t>
            </a:r>
            <a:r>
              <a:rPr lang="ru-RU" b="1" dirty="0" err="1" smtClean="0">
                <a:solidFill>
                  <a:schemeClr val="accent4">
                    <a:lumMod val="75000"/>
                  </a:schemeClr>
                </a:solidFill>
              </a:rPr>
              <a:t>сервіс</a:t>
            </a:r>
            <a:r>
              <a:rPr lang="ru-RU" b="1" dirty="0" smtClean="0">
                <a:solidFill>
                  <a:schemeClr val="accent4">
                    <a:lumMod val="75000"/>
                  </a:schemeClr>
                </a:solidFill>
              </a:rPr>
              <a:t>.</a:t>
            </a:r>
            <a:endParaRPr lang="ru-RU" b="1" dirty="0">
              <a:solidFill>
                <a:schemeClr val="accent4">
                  <a:lumMod val="75000"/>
                </a:schemeClr>
              </a:solidFill>
            </a:endParaRPr>
          </a:p>
        </p:txBody>
      </p:sp>
      <p:pic>
        <p:nvPicPr>
          <p:cNvPr id="26627" name="Picture 2"/>
          <p:cNvPicPr>
            <a:picLocks noGrp="1" noChangeAspect="1" noChangeArrowheads="1"/>
          </p:cNvPicPr>
          <p:nvPr>
            <p:ph sz="half" idx="2"/>
          </p:nvPr>
        </p:nvPicPr>
        <p:blipFill>
          <a:blip r:embed="rId2"/>
          <a:srcRect/>
          <a:stretch>
            <a:fillRect/>
          </a:stretch>
        </p:blipFill>
        <p:spPr>
          <a:xfrm>
            <a:off x="4357688" y="1500188"/>
            <a:ext cx="4786312" cy="428625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eaLnBrk="1" fontAlgn="auto" hangingPunct="1">
              <a:spcAft>
                <a:spcPts val="0"/>
              </a:spcAft>
              <a:defRPr/>
            </a:pPr>
            <a:r>
              <a:rPr lang="uk-UA" b="1" dirty="0" smtClean="0">
                <a:solidFill>
                  <a:schemeClr val="tx2">
                    <a:lumMod val="75000"/>
                  </a:schemeClr>
                </a:solidFill>
              </a:rPr>
              <a:t>Інформаційна реклама</a:t>
            </a:r>
            <a:endParaRPr lang="ru-RU" b="1" dirty="0">
              <a:solidFill>
                <a:schemeClr val="tx2">
                  <a:lumMod val="75000"/>
                </a:schemeClr>
              </a:solidFill>
            </a:endParaRPr>
          </a:p>
        </p:txBody>
      </p:sp>
      <p:sp>
        <p:nvSpPr>
          <p:cNvPr id="3" name="Содержимое 2"/>
          <p:cNvSpPr>
            <a:spLocks noGrp="1"/>
          </p:cNvSpPr>
          <p:nvPr>
            <p:ph sz="half" idx="1"/>
          </p:nvPr>
        </p:nvSpPr>
        <p:spPr>
          <a:xfrm>
            <a:off x="-1428792" y="1571612"/>
            <a:ext cx="5924592" cy="5643602"/>
          </a:xfrm>
        </p:spPr>
        <p:txBody>
          <a:bodyPr rtlCol="0">
            <a:noAutofit/>
          </a:bodyPr>
          <a:lstStyle/>
          <a:p>
            <a:pPr lvl="5">
              <a:defRPr/>
            </a:pPr>
            <a:r>
              <a:rPr lang="ru-RU" sz="3200" b="1" dirty="0" err="1" smtClean="0">
                <a:solidFill>
                  <a:srgbClr val="C00000"/>
                </a:solidFill>
              </a:rPr>
              <a:t>Інформаційна</a:t>
            </a:r>
            <a:r>
              <a:rPr lang="ru-RU" sz="3200" b="1" dirty="0" smtClean="0">
                <a:solidFill>
                  <a:srgbClr val="C00000"/>
                </a:solidFill>
              </a:rPr>
              <a:t> (</a:t>
            </a:r>
            <a:r>
              <a:rPr lang="ru-RU" sz="3200" b="1" dirty="0" err="1" smtClean="0">
                <a:solidFill>
                  <a:srgbClr val="C00000"/>
                </a:solidFill>
              </a:rPr>
              <a:t>рубрична</a:t>
            </a:r>
            <a:r>
              <a:rPr lang="ru-RU" sz="3200" b="1" dirty="0" smtClean="0">
                <a:solidFill>
                  <a:srgbClr val="C00000"/>
                </a:solidFill>
              </a:rPr>
              <a:t>) реклама – </a:t>
            </a:r>
            <a:r>
              <a:rPr lang="ru-RU" sz="3200" b="1" dirty="0" err="1" smtClean="0">
                <a:solidFill>
                  <a:srgbClr val="C00000"/>
                </a:solidFill>
              </a:rPr>
              <a:t>це</a:t>
            </a:r>
            <a:r>
              <a:rPr lang="ru-RU" sz="3200" b="1" dirty="0" smtClean="0">
                <a:solidFill>
                  <a:srgbClr val="C00000"/>
                </a:solidFill>
              </a:rPr>
              <a:t> </a:t>
            </a:r>
            <a:r>
              <a:rPr lang="ru-RU" sz="3200" b="1" dirty="0" err="1" smtClean="0">
                <a:solidFill>
                  <a:srgbClr val="C00000"/>
                </a:solidFill>
              </a:rPr>
              <a:t>звичайна</a:t>
            </a:r>
            <a:r>
              <a:rPr lang="ru-RU" sz="3200" b="1" dirty="0" smtClean="0">
                <a:solidFill>
                  <a:srgbClr val="C00000"/>
                </a:solidFill>
              </a:rPr>
              <a:t> </a:t>
            </a:r>
            <a:r>
              <a:rPr lang="ru-RU" sz="3200" b="1" dirty="0" err="1" smtClean="0">
                <a:solidFill>
                  <a:srgbClr val="C00000"/>
                </a:solidFill>
              </a:rPr>
              <a:t>інформація</a:t>
            </a:r>
            <a:r>
              <a:rPr lang="ru-RU" sz="3200" b="1" dirty="0" smtClean="0">
                <a:solidFill>
                  <a:srgbClr val="C00000"/>
                </a:solidFill>
              </a:rPr>
              <a:t> про </a:t>
            </a:r>
            <a:r>
              <a:rPr lang="ru-RU" sz="3200" b="1" dirty="0" err="1" smtClean="0">
                <a:solidFill>
                  <a:srgbClr val="C00000"/>
                </a:solidFill>
              </a:rPr>
              <a:t>розпродаж</a:t>
            </a:r>
            <a:r>
              <a:rPr lang="ru-RU" sz="3200" b="1" dirty="0" smtClean="0">
                <a:solidFill>
                  <a:srgbClr val="C00000"/>
                </a:solidFill>
              </a:rPr>
              <a:t> за </a:t>
            </a:r>
            <a:r>
              <a:rPr lang="ru-RU" sz="3200" b="1" dirty="0" err="1" smtClean="0">
                <a:solidFill>
                  <a:srgbClr val="C00000"/>
                </a:solidFill>
              </a:rPr>
              <a:t>зниженими</a:t>
            </a:r>
            <a:r>
              <a:rPr lang="ru-RU" sz="3200" b="1" dirty="0" smtClean="0">
                <a:solidFill>
                  <a:srgbClr val="C00000"/>
                </a:solidFill>
              </a:rPr>
              <a:t> </a:t>
            </a:r>
            <a:r>
              <a:rPr lang="ru-RU" sz="3200" b="1" dirty="0" err="1" smtClean="0">
                <a:solidFill>
                  <a:srgbClr val="C00000"/>
                </a:solidFill>
              </a:rPr>
              <a:t>цінами</a:t>
            </a:r>
            <a:r>
              <a:rPr lang="ru-RU" sz="3200" b="1" dirty="0" smtClean="0">
                <a:solidFill>
                  <a:srgbClr val="C00000"/>
                </a:solidFill>
              </a:rPr>
              <a:t>.</a:t>
            </a:r>
            <a:endParaRPr lang="ru-RU" sz="3200" b="1" dirty="0">
              <a:solidFill>
                <a:srgbClr val="C00000"/>
              </a:solidFill>
            </a:endParaRPr>
          </a:p>
        </p:txBody>
      </p:sp>
      <p:pic>
        <p:nvPicPr>
          <p:cNvPr id="27651" name="Picture 2"/>
          <p:cNvPicPr>
            <a:picLocks noGrp="1" noChangeAspect="1" noChangeArrowheads="1"/>
          </p:cNvPicPr>
          <p:nvPr>
            <p:ph sz="half" idx="2"/>
          </p:nvPr>
        </p:nvPicPr>
        <p:blipFill>
          <a:blip r:embed="rId2"/>
          <a:srcRect/>
          <a:stretch>
            <a:fillRect/>
          </a:stretch>
        </p:blipFill>
        <p:spPr>
          <a:xfrm>
            <a:off x="4000500" y="1214438"/>
            <a:ext cx="4643438" cy="51435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uk-UA" dirty="0" smtClean="0"/>
              <a:t>Засоби розповсюдження рекламної продукції-кіно,відео,телебачення,радіо</a:t>
            </a:r>
            <a:endParaRPr lang="ru-RU" dirty="0"/>
          </a:p>
        </p:txBody>
      </p:sp>
      <p:pic>
        <p:nvPicPr>
          <p:cNvPr id="28674" name="Picture 3"/>
          <p:cNvPicPr>
            <a:picLocks noGrp="1" noChangeAspect="1" noChangeArrowheads="1"/>
          </p:cNvPicPr>
          <p:nvPr>
            <p:ph sz="half" idx="1"/>
          </p:nvPr>
        </p:nvPicPr>
        <p:blipFill>
          <a:blip r:embed="rId2"/>
          <a:srcRect/>
          <a:stretch>
            <a:fillRect/>
          </a:stretch>
        </p:blipFill>
        <p:spPr>
          <a:xfrm>
            <a:off x="0" y="2000250"/>
            <a:ext cx="4643438" cy="4572000"/>
          </a:xfrm>
        </p:spPr>
      </p:pic>
      <p:pic>
        <p:nvPicPr>
          <p:cNvPr id="28675" name="Picture 4"/>
          <p:cNvPicPr>
            <a:picLocks noGrp="1" noChangeAspect="1" noChangeArrowheads="1"/>
          </p:cNvPicPr>
          <p:nvPr>
            <p:ph sz="half" idx="2"/>
          </p:nvPr>
        </p:nvPicPr>
        <p:blipFill>
          <a:blip r:embed="rId3"/>
          <a:srcRect/>
          <a:stretch>
            <a:fillRect/>
          </a:stretch>
        </p:blipFill>
        <p:spPr>
          <a:xfrm>
            <a:off x="4643438" y="2000250"/>
            <a:ext cx="4500562" cy="4572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pPr eaLnBrk="1" hangingPunct="1"/>
            <a:r>
              <a:rPr lang="uk-UA" sz="4000" smtClean="0">
                <a:solidFill>
                  <a:srgbClr val="C00000"/>
                </a:solidFill>
              </a:rPr>
              <a:t>Періодичні друковані видання</a:t>
            </a:r>
            <a:r>
              <a:rPr lang="uk-UA" sz="2800" smtClean="0">
                <a:solidFill>
                  <a:srgbClr val="C00000"/>
                </a:solidFill>
              </a:rPr>
              <a:t>-</a:t>
            </a:r>
            <a:r>
              <a:rPr lang="uk-UA" sz="2400" smtClean="0">
                <a:solidFill>
                  <a:srgbClr val="C00000"/>
                </a:solidFill>
              </a:rPr>
              <a:t>газети,журнали</a:t>
            </a:r>
            <a:r>
              <a:rPr lang="uk-UA" sz="2800" smtClean="0">
                <a:solidFill>
                  <a:srgbClr val="C00000"/>
                </a:solidFill>
              </a:rPr>
              <a:t>,</a:t>
            </a:r>
            <a:r>
              <a:rPr lang="uk-UA" sz="4000" smtClean="0">
                <a:solidFill>
                  <a:srgbClr val="C00000"/>
                </a:solidFill>
              </a:rPr>
              <a:t>поліграфічна продукція</a:t>
            </a:r>
            <a:r>
              <a:rPr lang="uk-UA" sz="2800" smtClean="0">
                <a:solidFill>
                  <a:srgbClr val="C00000"/>
                </a:solidFill>
              </a:rPr>
              <a:t>-</a:t>
            </a:r>
            <a:r>
              <a:rPr lang="uk-UA" sz="2400" smtClean="0">
                <a:solidFill>
                  <a:srgbClr val="C00000"/>
                </a:solidFill>
              </a:rPr>
              <a:t>плакати,афіші,листівки,буклети,каталоги</a:t>
            </a:r>
            <a:r>
              <a:rPr lang="uk-UA" sz="2800" smtClean="0"/>
              <a:t>.</a:t>
            </a:r>
            <a:endParaRPr lang="ru-RU" sz="2800" smtClean="0"/>
          </a:p>
        </p:txBody>
      </p:sp>
      <p:pic>
        <p:nvPicPr>
          <p:cNvPr id="29698" name="Picture 2"/>
          <p:cNvPicPr>
            <a:picLocks noGrp="1" noChangeAspect="1" noChangeArrowheads="1"/>
          </p:cNvPicPr>
          <p:nvPr>
            <p:ph sz="half" idx="1"/>
          </p:nvPr>
        </p:nvPicPr>
        <p:blipFill>
          <a:blip r:embed="rId2"/>
          <a:srcRect/>
          <a:stretch>
            <a:fillRect/>
          </a:stretch>
        </p:blipFill>
        <p:spPr>
          <a:xfrm>
            <a:off x="214313" y="2643188"/>
            <a:ext cx="4357687" cy="1806575"/>
          </a:xfrm>
        </p:spPr>
      </p:pic>
      <p:pic>
        <p:nvPicPr>
          <p:cNvPr id="29699" name="Picture 3"/>
          <p:cNvPicPr>
            <a:picLocks noGrp="1" noChangeAspect="1" noChangeArrowheads="1"/>
          </p:cNvPicPr>
          <p:nvPr>
            <p:ph sz="half" idx="2"/>
          </p:nvPr>
        </p:nvPicPr>
        <p:blipFill>
          <a:blip r:embed="rId3"/>
          <a:srcRect/>
          <a:stretch>
            <a:fillRect/>
          </a:stretch>
        </p:blipFill>
        <p:spPr>
          <a:xfrm>
            <a:off x="4648200" y="1785938"/>
            <a:ext cx="4495800" cy="414337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uk-UA" sz="2800" b="1" dirty="0" smtClean="0">
                <a:solidFill>
                  <a:srgbClr val="C00000"/>
                </a:solidFill>
              </a:rPr>
              <a:t>Пряма розсилка,рекламні пропозиції,що надсилаються </a:t>
            </a:r>
            <a:r>
              <a:rPr lang="uk-UA" sz="2800" b="1" dirty="0" err="1" smtClean="0">
                <a:solidFill>
                  <a:srgbClr val="C00000"/>
                </a:solidFill>
              </a:rPr>
              <a:t>поштою.Інтернет</a:t>
            </a:r>
            <a:r>
              <a:rPr lang="uk-UA" sz="2800" b="1" dirty="0" smtClean="0">
                <a:solidFill>
                  <a:srgbClr val="C00000"/>
                </a:solidFill>
              </a:rPr>
              <a:t>,</a:t>
            </a:r>
            <a:r>
              <a:rPr lang="uk-UA" sz="2800" b="1" dirty="0" err="1" smtClean="0">
                <a:solidFill>
                  <a:srgbClr val="C00000"/>
                </a:solidFill>
              </a:rPr>
              <a:t>відеокаталоги</a:t>
            </a:r>
            <a:r>
              <a:rPr lang="uk-UA" sz="2800" b="1" dirty="0" smtClean="0">
                <a:solidFill>
                  <a:srgbClr val="C00000"/>
                </a:solidFill>
              </a:rPr>
              <a:t>,оголошення.</a:t>
            </a:r>
            <a:endParaRPr lang="ru-RU" sz="2800" b="1" dirty="0">
              <a:solidFill>
                <a:srgbClr val="C00000"/>
              </a:solidFill>
            </a:endParaRPr>
          </a:p>
        </p:txBody>
      </p:sp>
      <p:sp>
        <p:nvSpPr>
          <p:cNvPr id="30722" name="Содержимое 3"/>
          <p:cNvSpPr>
            <a:spLocks noGrp="1"/>
          </p:cNvSpPr>
          <p:nvPr>
            <p:ph sz="half" idx="2"/>
          </p:nvPr>
        </p:nvSpPr>
        <p:spPr/>
        <p:txBody>
          <a:bodyPr/>
          <a:lstStyle/>
          <a:p>
            <a:pPr eaLnBrk="1" hangingPunct="1"/>
            <a:r>
              <a:rPr lang="ru-RU" sz="1600" b="1" smtClean="0"/>
              <a:t>Спам (англ. </a:t>
            </a:r>
            <a:r>
              <a:rPr lang="en-US" sz="1600" b="1" smtClean="0"/>
              <a:t>spam) - </a:t>
            </a:r>
            <a:r>
              <a:rPr lang="ru-RU" sz="1600" b="1" smtClean="0"/>
              <a:t>масова розсилка комерційної, політичної та іншої реклами чи іншого виду повідомлень особам, які не виражав бажання їх отримувати. Легальність масової розсилки деяких видів повідомлень, для яких не потрібно згоди одержувачів, може бути закріплена в законодавстві країни. Наприклад, це може стосуватися повідомлень про що насуваються стихійні лиха, масової мобілізації громадян і т. п. У загальноприйнятому значенні термін «спам» в російській мові вперше почав використовуватися стосовно до розсилання електронних листів. Незапрошенние повідомлення в системах миттєвого обміну повідомленнями (наприклад, </a:t>
            </a:r>
            <a:r>
              <a:rPr lang="en-US" sz="1600" b="1" smtClean="0"/>
              <a:t>ICQ) </a:t>
            </a:r>
            <a:r>
              <a:rPr lang="ru-RU" sz="1600" b="1" smtClean="0"/>
              <a:t>носять назву </a:t>
            </a:r>
            <a:r>
              <a:rPr lang="en-US" sz="1600" b="1" smtClean="0"/>
              <a:t>SPIM</a:t>
            </a:r>
            <a:endParaRPr lang="ru-RU" sz="1600" b="1" smtClean="0"/>
          </a:p>
        </p:txBody>
      </p:sp>
      <p:pic>
        <p:nvPicPr>
          <p:cNvPr id="30723" name="Picture 2"/>
          <p:cNvPicPr>
            <a:picLocks noGrp="1" noChangeAspect="1" noChangeArrowheads="1"/>
          </p:cNvPicPr>
          <p:nvPr>
            <p:ph sz="half" idx="1"/>
          </p:nvPr>
        </p:nvPicPr>
        <p:blipFill>
          <a:blip r:embed="rId2"/>
          <a:srcRect/>
          <a:stretch>
            <a:fillRect/>
          </a:stretch>
        </p:blipFill>
        <p:spPr>
          <a:xfrm>
            <a:off x="214313" y="1785938"/>
            <a:ext cx="4281487" cy="4357687"/>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p:txBody>
          <a:bodyPr/>
          <a:lstStyle/>
          <a:p>
            <a:pPr eaLnBrk="1" hangingPunct="1"/>
            <a:r>
              <a:rPr lang="uk-UA" sz="3200" b="1" smtClean="0">
                <a:solidFill>
                  <a:srgbClr val="C00000"/>
                </a:solidFill>
              </a:rPr>
              <a:t>Зовнішня реклама-бігборди,плазмові екрани,вітрини магазинів.</a:t>
            </a:r>
            <a:endParaRPr lang="ru-RU" sz="3200" b="1" smtClean="0">
              <a:solidFill>
                <a:srgbClr val="C00000"/>
              </a:solidFill>
            </a:endParaRPr>
          </a:p>
        </p:txBody>
      </p:sp>
      <p:pic>
        <p:nvPicPr>
          <p:cNvPr id="31746" name="Picture 2"/>
          <p:cNvPicPr>
            <a:picLocks noGrp="1" noChangeAspect="1" noChangeArrowheads="1"/>
          </p:cNvPicPr>
          <p:nvPr>
            <p:ph sz="half" idx="1"/>
          </p:nvPr>
        </p:nvPicPr>
        <p:blipFill>
          <a:blip r:embed="rId2"/>
          <a:srcRect/>
          <a:stretch>
            <a:fillRect/>
          </a:stretch>
        </p:blipFill>
        <p:spPr>
          <a:xfrm>
            <a:off x="0" y="1928813"/>
            <a:ext cx="4538663" cy="4187825"/>
          </a:xfrm>
        </p:spPr>
      </p:pic>
      <p:pic>
        <p:nvPicPr>
          <p:cNvPr id="31747" name="Picture 2"/>
          <p:cNvPicPr>
            <a:picLocks noGrp="1" noChangeAspect="1" noChangeArrowheads="1"/>
          </p:cNvPicPr>
          <p:nvPr>
            <p:ph sz="half" idx="2"/>
          </p:nvPr>
        </p:nvPicPr>
        <p:blipFill>
          <a:blip r:embed="rId3"/>
          <a:srcRect/>
          <a:stretch>
            <a:fillRect/>
          </a:stretch>
        </p:blipFill>
        <p:spPr>
          <a:xfrm>
            <a:off x="4714875" y="1928813"/>
            <a:ext cx="4214813" cy="414337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4"/>
          <p:cNvSpPr>
            <a:spLocks noGrp="1"/>
          </p:cNvSpPr>
          <p:nvPr>
            <p:ph type="title" idx="4294967295"/>
          </p:nvPr>
        </p:nvSpPr>
        <p:spPr>
          <a:solidFill>
            <a:srgbClr val="92D050"/>
          </a:solidFill>
        </p:spPr>
        <p:txBody>
          <a:bodyPr/>
          <a:lstStyle/>
          <a:p>
            <a:pPr eaLnBrk="1" hangingPunct="1"/>
            <a:r>
              <a:rPr lang="ru-RU" sz="9600" smtClean="0">
                <a:solidFill>
                  <a:srgbClr val="C00000"/>
                </a:solidFill>
              </a:rPr>
              <a:t>дизайн</a:t>
            </a:r>
          </a:p>
        </p:txBody>
      </p:sp>
      <p:sp>
        <p:nvSpPr>
          <p:cNvPr id="32770" name="Содержимое 6"/>
          <p:cNvSpPr>
            <a:spLocks noGrp="1"/>
          </p:cNvSpPr>
          <p:nvPr>
            <p:ph sz="half" idx="4294967295"/>
          </p:nvPr>
        </p:nvSpPr>
        <p:spPr>
          <a:xfrm>
            <a:off x="4648200" y="1600200"/>
            <a:ext cx="4038600" cy="4525963"/>
          </a:xfrm>
          <a:solidFill>
            <a:srgbClr val="92D050"/>
          </a:solidFill>
        </p:spPr>
        <p:txBody>
          <a:bodyPr/>
          <a:lstStyle/>
          <a:p>
            <a:pPr eaLnBrk="1" hangingPunct="1"/>
            <a:r>
              <a:rPr lang="ru-RU" sz="2800" b="1" smtClean="0"/>
              <a:t>Дизайн</a:t>
            </a:r>
            <a:r>
              <a:rPr lang="ru-RU" sz="2800" smtClean="0"/>
              <a:t> — це творчий </a:t>
            </a:r>
            <a:r>
              <a:rPr lang="ru-RU" sz="2800" smtClean="0">
                <a:hlinkClick r:id="rId2" tooltip="Метод"/>
              </a:rPr>
              <a:t>метод</a:t>
            </a:r>
            <a:r>
              <a:rPr lang="ru-RU" sz="2800" smtClean="0"/>
              <a:t>, </a:t>
            </a:r>
            <a:r>
              <a:rPr lang="ru-RU" sz="2800" smtClean="0">
                <a:hlinkClick r:id="rId3" tooltip="Процес"/>
              </a:rPr>
              <a:t>процес</a:t>
            </a:r>
            <a:r>
              <a:rPr lang="ru-RU" sz="2800" smtClean="0"/>
              <a:t> і результат художньо-технічного </a:t>
            </a:r>
            <a:r>
              <a:rPr lang="ru-RU" sz="2800" smtClean="0">
                <a:hlinkClick r:id="rId4" tooltip="Проектування"/>
              </a:rPr>
              <a:t>проектування</a:t>
            </a:r>
            <a:r>
              <a:rPr lang="ru-RU" sz="2800" smtClean="0"/>
              <a:t> </a:t>
            </a:r>
          </a:p>
          <a:p>
            <a:pPr eaLnBrk="1" hangingPunct="1"/>
            <a:r>
              <a:rPr lang="uk-UA" sz="2800" b="1" smtClean="0"/>
              <a:t>вимоги до дизайну</a:t>
            </a:r>
          </a:p>
          <a:p>
            <a:pPr eaLnBrk="1" hangingPunct="1"/>
            <a:r>
              <a:rPr lang="uk-UA" sz="2800" smtClean="0"/>
              <a:t>Корисність</a:t>
            </a:r>
          </a:p>
          <a:p>
            <a:pPr eaLnBrk="1" hangingPunct="1"/>
            <a:r>
              <a:rPr lang="uk-UA" sz="2800" smtClean="0"/>
              <a:t>Комфорт</a:t>
            </a:r>
          </a:p>
          <a:p>
            <a:pPr eaLnBrk="1" hangingPunct="1"/>
            <a:r>
              <a:rPr lang="uk-UA" sz="2800" smtClean="0"/>
              <a:t>краса</a:t>
            </a:r>
            <a:endParaRPr lang="ru-RU" sz="2800" smtClean="0"/>
          </a:p>
        </p:txBody>
      </p:sp>
      <p:pic>
        <p:nvPicPr>
          <p:cNvPr id="32771" name="Picture 2"/>
          <p:cNvPicPr>
            <a:picLocks noGrp="1" noChangeAspect="1" noChangeArrowheads="1"/>
          </p:cNvPicPr>
          <p:nvPr>
            <p:ph sz="half" idx="4294967295"/>
          </p:nvPr>
        </p:nvPicPr>
        <p:blipFill>
          <a:blip r:embed="rId5"/>
          <a:srcRect/>
          <a:stretch>
            <a:fillRect/>
          </a:stretch>
        </p:blipFill>
        <p:spPr>
          <a:xfrm>
            <a:off x="0" y="1500188"/>
            <a:ext cx="4786313" cy="488315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idx="4294967295"/>
          </p:nvPr>
        </p:nvSpPr>
        <p:spPr>
          <a:xfrm>
            <a:off x="5292725" y="333375"/>
            <a:ext cx="3851275" cy="1143000"/>
          </a:xfrm>
        </p:spPr>
        <p:txBody>
          <a:bodyPr/>
          <a:lstStyle/>
          <a:p>
            <a:pPr eaLnBrk="1" hangingPunct="1"/>
            <a:r>
              <a:rPr lang="ru-RU" sz="2400" b="1" smtClean="0">
                <a:solidFill>
                  <a:srgbClr val="FF0000"/>
                </a:solidFill>
              </a:rPr>
              <a:t>                                                                          </a:t>
            </a:r>
            <a:r>
              <a:rPr lang="uk-UA" sz="2800" b="1" smtClean="0">
                <a:solidFill>
                  <a:srgbClr val="FF0000"/>
                </a:solidFill>
              </a:rPr>
              <a:t>художні напрями </a:t>
            </a:r>
            <a:br>
              <a:rPr lang="uk-UA" sz="2800" b="1" smtClean="0">
                <a:solidFill>
                  <a:srgbClr val="FF0000"/>
                </a:solidFill>
              </a:rPr>
            </a:br>
            <a:r>
              <a:rPr lang="uk-UA" sz="2800" b="1" smtClean="0">
                <a:solidFill>
                  <a:srgbClr val="FF0000"/>
                </a:solidFill>
              </a:rPr>
              <a:t>                                                                      дизайну</a:t>
            </a:r>
            <a:r>
              <a:rPr lang="ru-RU" sz="2400" b="1" smtClean="0">
                <a:solidFill>
                  <a:srgbClr val="FF0000"/>
                </a:solidFill>
              </a:rPr>
              <a:t>        </a:t>
            </a:r>
          </a:p>
        </p:txBody>
      </p:sp>
      <p:sp>
        <p:nvSpPr>
          <p:cNvPr id="33794" name="Содержимое 3"/>
          <p:cNvSpPr>
            <a:spLocks noGrp="1"/>
          </p:cNvSpPr>
          <p:nvPr>
            <p:ph sz="half" idx="4294967295"/>
          </p:nvPr>
        </p:nvSpPr>
        <p:spPr>
          <a:xfrm>
            <a:off x="5214938" y="1600200"/>
            <a:ext cx="3929062" cy="5257800"/>
          </a:xfrm>
        </p:spPr>
        <p:txBody>
          <a:bodyPr/>
          <a:lstStyle/>
          <a:p>
            <a:pPr eaLnBrk="1" hangingPunct="1">
              <a:lnSpc>
                <a:spcPct val="80000"/>
              </a:lnSpc>
            </a:pPr>
            <a:endParaRPr lang="ru-RU" sz="2000" smtClean="0"/>
          </a:p>
          <a:p>
            <a:pPr eaLnBrk="1" hangingPunct="1">
              <a:lnSpc>
                <a:spcPct val="80000"/>
              </a:lnSpc>
            </a:pPr>
            <a:r>
              <a:rPr lang="ru-RU" sz="4000" smtClean="0">
                <a:solidFill>
                  <a:srgbClr val="FF0000"/>
                </a:solidFill>
              </a:rPr>
              <a:t>Поп-арт</a:t>
            </a:r>
            <a:r>
              <a:rPr lang="ru-RU" sz="2200" smtClean="0">
                <a:solidFill>
                  <a:srgbClr val="0070C0"/>
                </a:solidFill>
              </a:rPr>
              <a:t> </a:t>
            </a:r>
            <a:r>
              <a:rPr lang="ru-RU" sz="2400" b="1" smtClean="0">
                <a:solidFill>
                  <a:schemeClr val="tx2"/>
                </a:solidFill>
              </a:rPr>
              <a:t>(</a:t>
            </a:r>
            <a:r>
              <a:rPr lang="ru-RU" sz="2400" b="1" smtClean="0">
                <a:solidFill>
                  <a:srgbClr val="17385F"/>
                </a:solidFill>
              </a:rPr>
              <a:t>англ. </a:t>
            </a:r>
            <a:r>
              <a:rPr lang="en-US" sz="2400" b="1" smtClean="0">
                <a:solidFill>
                  <a:srgbClr val="17385F"/>
                </a:solidFill>
              </a:rPr>
              <a:t>pop-art, </a:t>
            </a:r>
            <a:r>
              <a:rPr lang="ru-RU" sz="2400" b="1" smtClean="0">
                <a:solidFill>
                  <a:srgbClr val="17385F"/>
                </a:solidFill>
              </a:rPr>
              <a:t>скорочення від </a:t>
            </a:r>
            <a:r>
              <a:rPr lang="en-US" sz="2400" b="1" smtClean="0">
                <a:solidFill>
                  <a:srgbClr val="17385F"/>
                </a:solidFill>
              </a:rPr>
              <a:t>popular art, </a:t>
            </a:r>
            <a:r>
              <a:rPr lang="ru-RU" sz="2400" b="1" smtClean="0">
                <a:solidFill>
                  <a:srgbClr val="17385F"/>
                </a:solidFill>
              </a:rPr>
              <a:t>етимологію також пов'язують з англ. Рор - уривчастий удар, бавовна) - напрямок в образотворчому мистецтві 1950-1960-х років, виник  як реакція на абстрактний експресіонізм, що використовують образи продуктів споживання.</a:t>
            </a:r>
          </a:p>
        </p:txBody>
      </p:sp>
      <p:pic>
        <p:nvPicPr>
          <p:cNvPr id="33795" name="Picture 2"/>
          <p:cNvPicPr>
            <a:picLocks noGrp="1" noChangeAspect="1" noChangeArrowheads="1"/>
          </p:cNvPicPr>
          <p:nvPr>
            <p:ph sz="half" idx="4294967295"/>
          </p:nvPr>
        </p:nvPicPr>
        <p:blipFill>
          <a:blip r:embed="rId2"/>
          <a:srcRect/>
          <a:stretch>
            <a:fillRect/>
          </a:stretch>
        </p:blipFill>
        <p:spPr>
          <a:xfrm>
            <a:off x="0" y="0"/>
            <a:ext cx="5286375" cy="3810000"/>
          </a:xfrm>
        </p:spPr>
      </p:pic>
      <p:pic>
        <p:nvPicPr>
          <p:cNvPr id="33796" name="Picture 2"/>
          <p:cNvPicPr>
            <a:picLocks noChangeAspect="1" noChangeArrowheads="1"/>
          </p:cNvPicPr>
          <p:nvPr/>
        </p:nvPicPr>
        <p:blipFill>
          <a:blip r:embed="rId3"/>
          <a:srcRect/>
          <a:stretch>
            <a:fillRect/>
          </a:stretch>
        </p:blipFill>
        <p:spPr bwMode="auto">
          <a:xfrm>
            <a:off x="250825" y="3552825"/>
            <a:ext cx="4752975" cy="33051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idx="4294967295"/>
          </p:nvPr>
        </p:nvSpPr>
        <p:spPr/>
        <p:txBody>
          <a:bodyPr/>
          <a:lstStyle/>
          <a:p>
            <a:pPr eaLnBrk="1" hangingPunct="1"/>
            <a:r>
              <a:rPr lang="ru-RU" smtClean="0"/>
              <a:t>                             </a:t>
            </a:r>
            <a:r>
              <a:rPr lang="ru-RU" b="1" smtClean="0">
                <a:solidFill>
                  <a:srgbClr val="00B050"/>
                </a:solidFill>
              </a:rPr>
              <a:t>Арт-деко</a:t>
            </a:r>
          </a:p>
        </p:txBody>
      </p:sp>
      <p:sp>
        <p:nvSpPr>
          <p:cNvPr id="34818" name="Содержимое 3"/>
          <p:cNvSpPr>
            <a:spLocks noGrp="1"/>
          </p:cNvSpPr>
          <p:nvPr>
            <p:ph sz="half" idx="4294967295"/>
          </p:nvPr>
        </p:nvSpPr>
        <p:spPr>
          <a:xfrm>
            <a:off x="4648200" y="1600200"/>
            <a:ext cx="4495800" cy="5257800"/>
          </a:xfrm>
          <a:solidFill>
            <a:srgbClr val="92D050"/>
          </a:solidFill>
        </p:spPr>
        <p:txBody>
          <a:bodyPr/>
          <a:lstStyle/>
          <a:p>
            <a:pPr eaLnBrk="1" hangingPunct="1">
              <a:lnSpc>
                <a:spcPct val="80000"/>
              </a:lnSpc>
            </a:pPr>
            <a:r>
              <a:rPr lang="ru-RU" sz="2400" b="1" smtClean="0"/>
              <a:t>Ар-деко- течія в декоративному мистецтві першої половини </a:t>
            </a:r>
            <a:r>
              <a:rPr lang="en-US" sz="2400" b="1" smtClean="0"/>
              <a:t>XX </a:t>
            </a:r>
            <a:r>
              <a:rPr lang="ru-RU" sz="2400" b="1" smtClean="0"/>
              <a:t>століття, що виявився в архітектурі, моді та живопису. Являло собою синтез модерну і неокласицизму. Відмінні риси - сувора закономірність, етнічні геометричні візерунки, розкіш, шик, дорогі, сучасні матеріали (слонова кістка, крокодиляча шкіра, алюміній, рідкісні породи дерева, срібло).</a:t>
            </a:r>
          </a:p>
        </p:txBody>
      </p:sp>
      <p:pic>
        <p:nvPicPr>
          <p:cNvPr id="34819" name="Picture 2"/>
          <p:cNvPicPr>
            <a:picLocks noGrp="1" noChangeAspect="1" noChangeArrowheads="1"/>
          </p:cNvPicPr>
          <p:nvPr>
            <p:ph sz="half" idx="4294967295"/>
          </p:nvPr>
        </p:nvPicPr>
        <p:blipFill>
          <a:blip r:embed="rId2"/>
          <a:srcRect/>
          <a:stretch>
            <a:fillRect/>
          </a:stretch>
        </p:blipFill>
        <p:spPr>
          <a:xfrm>
            <a:off x="0" y="0"/>
            <a:ext cx="4429125" cy="3714750"/>
          </a:xfrm>
        </p:spPr>
      </p:pic>
      <p:pic>
        <p:nvPicPr>
          <p:cNvPr id="34820" name="Picture 2"/>
          <p:cNvPicPr>
            <a:picLocks noChangeAspect="1" noChangeArrowheads="1"/>
          </p:cNvPicPr>
          <p:nvPr/>
        </p:nvPicPr>
        <p:blipFill>
          <a:blip r:embed="rId3"/>
          <a:srcRect/>
          <a:stretch>
            <a:fillRect/>
          </a:stretch>
        </p:blipFill>
        <p:spPr bwMode="auto">
          <a:xfrm>
            <a:off x="0" y="3714750"/>
            <a:ext cx="4429125" cy="31432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214313" y="214313"/>
            <a:ext cx="3794125" cy="1162050"/>
          </a:xfrm>
        </p:spPr>
        <p:txBody>
          <a:bodyPr/>
          <a:lstStyle/>
          <a:p>
            <a:pPr eaLnBrk="1" hangingPunct="1"/>
            <a:r>
              <a:rPr lang="uk-UA" sz="2800" smtClean="0">
                <a:solidFill>
                  <a:srgbClr val="C00000"/>
                </a:solidFill>
              </a:rPr>
              <a:t>Реклама-(лат.-” виголошую”)-</a:t>
            </a:r>
            <a:endParaRPr lang="ru-RU" sz="2800" smtClean="0">
              <a:solidFill>
                <a:srgbClr val="C00000"/>
              </a:solidFill>
            </a:endParaRPr>
          </a:p>
        </p:txBody>
      </p:sp>
      <p:sp>
        <p:nvSpPr>
          <p:cNvPr id="16386" name="Текст 3"/>
          <p:cNvSpPr>
            <a:spLocks noGrp="1"/>
          </p:cNvSpPr>
          <p:nvPr>
            <p:ph type="body" sz="half" idx="2"/>
          </p:nvPr>
        </p:nvSpPr>
        <p:spPr>
          <a:xfrm>
            <a:off x="457200" y="1435100"/>
            <a:ext cx="3008313" cy="5208588"/>
          </a:xfrm>
        </p:spPr>
        <p:txBody>
          <a:bodyPr/>
          <a:lstStyle/>
          <a:p>
            <a:pPr eaLnBrk="1" hangingPunct="1"/>
            <a:r>
              <a:rPr lang="uk-UA" sz="2400" b="1" smtClean="0">
                <a:solidFill>
                  <a:srgbClr val="002060"/>
                </a:solidFill>
              </a:rPr>
              <a:t>елемент культури,спосіб впливу на споживача з метою донести інформацію про предмет рекламування, сформувати відповідні потреби.Реклама  поєднує користь і красу у повсякденні</a:t>
            </a:r>
            <a:r>
              <a:rPr lang="uk-UA" sz="2400" smtClean="0"/>
              <a:t>.</a:t>
            </a:r>
          </a:p>
          <a:p>
            <a:pPr eaLnBrk="1" hangingPunct="1"/>
            <a:r>
              <a:rPr lang="uk-UA" sz="2000" smtClean="0"/>
              <a:t>Реклама </a:t>
            </a:r>
            <a:r>
              <a:rPr lang="en-US" sz="2000" smtClean="0"/>
              <a:t>coka-cola 1900p</a:t>
            </a:r>
            <a:endParaRPr lang="ru-RU" sz="2000" smtClean="0"/>
          </a:p>
        </p:txBody>
      </p:sp>
      <p:pic>
        <p:nvPicPr>
          <p:cNvPr id="16387" name="Picture 2"/>
          <p:cNvPicPr>
            <a:picLocks noGrp="1" noChangeAspect="1" noChangeArrowheads="1"/>
          </p:cNvPicPr>
          <p:nvPr>
            <p:ph idx="1"/>
          </p:nvPr>
        </p:nvPicPr>
        <p:blipFill>
          <a:blip r:embed="rId2"/>
          <a:srcRect/>
          <a:stretch>
            <a:fillRect/>
          </a:stretch>
        </p:blipFill>
        <p:spPr>
          <a:xfrm>
            <a:off x="4054475" y="341313"/>
            <a:ext cx="4152900" cy="57150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idx="4294967295"/>
          </p:nvPr>
        </p:nvSpPr>
        <p:spPr/>
        <p:txBody>
          <a:bodyPr/>
          <a:lstStyle/>
          <a:p>
            <a:pPr eaLnBrk="1" hangingPunct="1"/>
            <a:r>
              <a:rPr lang="ru-RU" b="1" smtClean="0">
                <a:solidFill>
                  <a:srgbClr val="0070C0"/>
                </a:solidFill>
              </a:rPr>
              <a:t>По         </a:t>
            </a:r>
            <a:r>
              <a:rPr lang="ru-RU" sz="4800" b="1" smtClean="0">
                <a:solidFill>
                  <a:srgbClr val="0070C0"/>
                </a:solidFill>
              </a:rPr>
              <a:t>постмодерн</a:t>
            </a:r>
          </a:p>
        </p:txBody>
      </p:sp>
      <p:pic>
        <p:nvPicPr>
          <p:cNvPr id="35842" name="Picture 2"/>
          <p:cNvPicPr>
            <a:picLocks noGrp="1" noChangeAspect="1" noChangeArrowheads="1"/>
          </p:cNvPicPr>
          <p:nvPr>
            <p:ph sz="half" idx="4294967295"/>
          </p:nvPr>
        </p:nvPicPr>
        <p:blipFill>
          <a:blip r:embed="rId2"/>
          <a:srcRect t="4213" b="9723"/>
          <a:stretch>
            <a:fillRect/>
          </a:stretch>
        </p:blipFill>
        <p:spPr>
          <a:xfrm>
            <a:off x="4572000" y="2997200"/>
            <a:ext cx="4572000" cy="3860800"/>
          </a:xfrm>
        </p:spPr>
      </p:pic>
      <p:pic>
        <p:nvPicPr>
          <p:cNvPr id="35843" name="Picture 2"/>
          <p:cNvPicPr>
            <a:picLocks noChangeAspect="1" noChangeArrowheads="1"/>
          </p:cNvPicPr>
          <p:nvPr/>
        </p:nvPicPr>
        <p:blipFill>
          <a:blip r:embed="rId3"/>
          <a:srcRect/>
          <a:stretch>
            <a:fillRect/>
          </a:stretch>
        </p:blipFill>
        <p:spPr bwMode="auto">
          <a:xfrm>
            <a:off x="0" y="0"/>
            <a:ext cx="3643313" cy="3857625"/>
          </a:xfrm>
          <a:prstGeom prst="rect">
            <a:avLst/>
          </a:prstGeom>
          <a:noFill/>
          <a:ln w="9525">
            <a:noFill/>
            <a:miter lim="800000"/>
            <a:headEnd/>
            <a:tailEnd/>
          </a:ln>
        </p:spPr>
      </p:pic>
      <p:sp>
        <p:nvSpPr>
          <p:cNvPr id="35844" name="Rectangle 1"/>
          <p:cNvSpPr>
            <a:spLocks noChangeArrowheads="1"/>
          </p:cNvSpPr>
          <p:nvPr/>
        </p:nvSpPr>
        <p:spPr bwMode="auto">
          <a:xfrm>
            <a:off x="4071938" y="1074738"/>
            <a:ext cx="5072062" cy="1754187"/>
          </a:xfrm>
          <a:prstGeom prst="rect">
            <a:avLst/>
          </a:prstGeom>
          <a:noFill/>
          <a:ln w="9525">
            <a:noFill/>
            <a:miter lim="800000"/>
            <a:headEnd/>
            <a:tailEnd/>
          </a:ln>
        </p:spPr>
        <p:txBody>
          <a:bodyPr anchor="ctr">
            <a:spAutoFit/>
          </a:bodyPr>
          <a:lstStyle/>
          <a:p>
            <a:pPr algn="just">
              <a:buFontTx/>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b="1">
                <a:solidFill>
                  <a:srgbClr val="C00000"/>
                </a:solidFill>
                <a:cs typeface="Arial" charset="0"/>
              </a:rPr>
              <a:t>Постмодернізм –</a:t>
            </a:r>
            <a:r>
              <a:rPr lang="en-US">
                <a:solidFill>
                  <a:srgbClr val="C00000"/>
                </a:solidFill>
                <a:cs typeface="Arial" charset="0"/>
              </a:rPr>
              <a:t> новий стиль останньої чверті ХХ ст.,який прийшов на зміну модернізму й авангардним течіям і відображає картину світу,де хаос і порядок виступають не як протилежні поняття,а як невід’ємні одна від одної величини.</a:t>
            </a:r>
            <a:endParaRPr lang="en-US">
              <a:solidFill>
                <a:srgbClr val="C00000"/>
              </a:solidFill>
            </a:endParaRPr>
          </a:p>
        </p:txBody>
      </p:sp>
      <p:sp>
        <p:nvSpPr>
          <p:cNvPr id="35845" name="Rectangle 1"/>
          <p:cNvSpPr>
            <a:spLocks noGrp="1" noChangeArrowheads="1"/>
          </p:cNvSpPr>
          <p:nvPr>
            <p:ph sz="half" idx="4294967295"/>
          </p:nvPr>
        </p:nvSpPr>
        <p:spPr>
          <a:xfrm>
            <a:off x="0" y="3752850"/>
            <a:ext cx="3635375" cy="3013075"/>
          </a:xfrm>
        </p:spPr>
        <p:txBody>
          <a:bodyPr anchor="ctr">
            <a:spAutoFit/>
          </a:bodyPr>
          <a:lstStyle/>
          <a:p>
            <a:pPr marL="0" indent="0" algn="just" eaLnBrk="1" hangingPunct="1">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ru-RU" sz="2400" b="1" smtClean="0">
                <a:solidFill>
                  <a:srgbClr val="17385F"/>
                </a:solidFill>
                <a:latin typeface="Arial" charset="0"/>
                <a:cs typeface="Arial" charset="0"/>
              </a:rPr>
              <a:t>Ознаки постмодерну </a:t>
            </a:r>
            <a:r>
              <a:rPr lang="en-US" sz="2400" b="1" smtClean="0">
                <a:solidFill>
                  <a:srgbClr val="17385F"/>
                </a:solidFill>
                <a:latin typeface="Arial" charset="0"/>
                <a:cs typeface="Arial" charset="0"/>
              </a:rPr>
              <a:t>«невизначеність»,</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«фрагментарность»,</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«втрата Я»,</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«іронія»,</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«гібридизація»,</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«карнавальність»,</a:t>
            </a:r>
            <a:endParaRPr lang="ru-RU" sz="2400" b="1" smtClean="0">
              <a:solidFill>
                <a:srgbClr val="17385F"/>
              </a:solidFill>
              <a:latin typeface="Arial" charset="0"/>
            </a:endParaRPr>
          </a:p>
          <a:p>
            <a:pPr marL="0" indent="0" algn="just">
              <a:spcBef>
                <a:spcPct val="0"/>
              </a:spcBef>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mtClean="0">
                <a:solidFill>
                  <a:srgbClr val="17385F"/>
                </a:solidFill>
                <a:latin typeface="Arial" charset="0"/>
                <a:cs typeface="Arial" charset="0"/>
              </a:rPr>
              <a:t> </a:t>
            </a:r>
            <a:endParaRPr lang="en-US" sz="2400" b="1" smtClean="0">
              <a:solidFill>
                <a:srgbClr val="17385F"/>
              </a:solidFill>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idx="4294967295"/>
          </p:nvPr>
        </p:nvSpPr>
        <p:spPr>
          <a:solidFill>
            <a:srgbClr val="92D050"/>
          </a:solidFill>
        </p:spPr>
        <p:txBody>
          <a:bodyPr/>
          <a:lstStyle/>
          <a:p>
            <a:pPr eaLnBrk="1" hangingPunct="1"/>
            <a:r>
              <a:rPr lang="uk-UA" smtClean="0"/>
              <a:t>Хай-тек</a:t>
            </a:r>
            <a:endParaRPr lang="ru-RU" smtClean="0"/>
          </a:p>
        </p:txBody>
      </p:sp>
      <p:sp>
        <p:nvSpPr>
          <p:cNvPr id="36866" name="Содержимое 2"/>
          <p:cNvSpPr>
            <a:spLocks noGrp="1"/>
          </p:cNvSpPr>
          <p:nvPr>
            <p:ph sz="half" idx="4294967295"/>
          </p:nvPr>
        </p:nvSpPr>
        <p:spPr>
          <a:xfrm>
            <a:off x="457200" y="1600200"/>
            <a:ext cx="4038600" cy="5257800"/>
          </a:xfrm>
          <a:solidFill>
            <a:srgbClr val="92D050"/>
          </a:solidFill>
        </p:spPr>
        <p:txBody>
          <a:bodyPr/>
          <a:lstStyle/>
          <a:p>
            <a:pPr eaLnBrk="1" hangingPunct="1">
              <a:lnSpc>
                <a:spcPct val="80000"/>
              </a:lnSpc>
            </a:pPr>
            <a:r>
              <a:rPr lang="ru-RU" sz="2400" b="1" smtClean="0"/>
              <a:t>Використання прямих ліній і простих фігур. </a:t>
            </a:r>
            <a:br>
              <a:rPr lang="ru-RU" sz="2400" b="1" smtClean="0"/>
            </a:br>
            <a:r>
              <a:rPr lang="ru-RU" sz="2400" b="1" smtClean="0"/>
              <a:t>    * Широке застосування скла, пластику, металу. </a:t>
            </a:r>
            <a:br>
              <a:rPr lang="ru-RU" sz="2400" b="1" smtClean="0"/>
            </a:br>
            <a:r>
              <a:rPr lang="ru-RU" sz="2400" b="1" smtClean="0"/>
              <a:t>    * Трубчасті конструкції з металу і сходи, виведені назовні будівлі. </a:t>
            </a:r>
            <a:br>
              <a:rPr lang="ru-RU" sz="2400" b="1" smtClean="0"/>
            </a:br>
            <a:r>
              <a:rPr lang="ru-RU" sz="2400" b="1" smtClean="0"/>
              <a:t>    * Децентрірованное освітлення, що створює ефект просторого, добре освітленого приміщення. </a:t>
            </a:r>
            <a:br>
              <a:rPr lang="ru-RU" sz="2400" b="1" smtClean="0"/>
            </a:br>
            <a:r>
              <a:rPr lang="ru-RU" sz="2400" b="1" smtClean="0"/>
              <a:t>    * Широке використання сріблясто-металевого кольору. </a:t>
            </a:r>
            <a:br>
              <a:rPr lang="ru-RU" sz="2400" b="1" smtClean="0"/>
            </a:br>
            <a:r>
              <a:rPr lang="ru-RU" sz="2400" b="1" smtClean="0"/>
              <a:t>    </a:t>
            </a:r>
            <a:br>
              <a:rPr lang="ru-RU" sz="2400" b="1" smtClean="0"/>
            </a:br>
            <a:r>
              <a:rPr lang="ru-RU" sz="2400" b="1" smtClean="0"/>
              <a:t>   </a:t>
            </a:r>
            <a:br>
              <a:rPr lang="ru-RU" sz="2400" b="1" smtClean="0"/>
            </a:br>
            <a:r>
              <a:rPr lang="ru-RU" sz="2400" b="1" smtClean="0"/>
              <a:t>    </a:t>
            </a:r>
          </a:p>
        </p:txBody>
      </p:sp>
      <p:sp>
        <p:nvSpPr>
          <p:cNvPr id="36867" name="Содержимое 3"/>
          <p:cNvSpPr>
            <a:spLocks noGrp="1"/>
          </p:cNvSpPr>
          <p:nvPr>
            <p:ph sz="half" idx="4294967295"/>
          </p:nvPr>
        </p:nvSpPr>
        <p:spPr>
          <a:xfrm>
            <a:off x="4648200" y="1600200"/>
            <a:ext cx="4038600" cy="4525963"/>
          </a:xfrm>
          <a:solidFill>
            <a:srgbClr val="92D050"/>
          </a:solidFill>
        </p:spPr>
        <p:txBody>
          <a:bodyPr/>
          <a:lstStyle/>
          <a:p>
            <a:pPr eaLnBrk="1" hangingPunct="1">
              <a:lnSpc>
                <a:spcPct val="80000"/>
              </a:lnSpc>
            </a:pPr>
            <a:r>
              <a:rPr lang="ru-RU" sz="2000" b="1" smtClean="0"/>
              <a:t>Хай-тек (англ. </a:t>
            </a:r>
            <a:r>
              <a:rPr lang="en-US" sz="2000" b="1" smtClean="0"/>
              <a:t>hi-tech, </a:t>
            </a:r>
            <a:r>
              <a:rPr lang="ru-RU" sz="2000" b="1" smtClean="0"/>
              <a:t>від </a:t>
            </a:r>
            <a:r>
              <a:rPr lang="en-US" sz="2000" b="1" smtClean="0"/>
              <a:t>high technology - </a:t>
            </a:r>
            <a:r>
              <a:rPr lang="ru-RU" sz="2000" b="1" smtClean="0"/>
              <a:t>високі технології) - стиль в архітектурі і дизайні, що зародився в надрах постмодерністської архітектури в 1970-х і знайшов широке застосування в 1980-х. </a:t>
            </a:r>
          </a:p>
        </p:txBody>
      </p:sp>
      <p:pic>
        <p:nvPicPr>
          <p:cNvPr id="36868" name="Picture 2"/>
          <p:cNvPicPr>
            <a:picLocks noChangeAspect="1" noChangeArrowheads="1"/>
          </p:cNvPicPr>
          <p:nvPr/>
        </p:nvPicPr>
        <p:blipFill>
          <a:blip r:embed="rId2"/>
          <a:srcRect b="7593"/>
          <a:stretch>
            <a:fillRect/>
          </a:stretch>
        </p:blipFill>
        <p:spPr bwMode="auto">
          <a:xfrm>
            <a:off x="4643438" y="3429000"/>
            <a:ext cx="4048125" cy="3429000"/>
          </a:xfrm>
          <a:prstGeom prst="rect">
            <a:avLst/>
          </a:prstGeom>
          <a:solidFill>
            <a:srgbClr val="92D050"/>
          </a:solid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idx="4294967295"/>
          </p:nvPr>
        </p:nvSpPr>
        <p:spPr/>
        <p:txBody>
          <a:bodyPr/>
          <a:lstStyle/>
          <a:p>
            <a:pPr eaLnBrk="1" hangingPunct="1"/>
            <a:r>
              <a:rPr lang="uk-UA" b="1" smtClean="0">
                <a:solidFill>
                  <a:srgbClr val="7030A0"/>
                </a:solidFill>
              </a:rPr>
              <a:t>Мінімалізм у дизайні</a:t>
            </a:r>
            <a:endParaRPr lang="ru-RU" b="1" smtClean="0">
              <a:solidFill>
                <a:srgbClr val="7030A0"/>
              </a:solidFill>
            </a:endParaRPr>
          </a:p>
        </p:txBody>
      </p:sp>
      <p:sp>
        <p:nvSpPr>
          <p:cNvPr id="37890" name="Содержимое 2"/>
          <p:cNvSpPr>
            <a:spLocks noGrp="1"/>
          </p:cNvSpPr>
          <p:nvPr>
            <p:ph sz="half" idx="4294967295"/>
          </p:nvPr>
        </p:nvSpPr>
        <p:spPr>
          <a:xfrm>
            <a:off x="457200" y="1285875"/>
            <a:ext cx="4038600" cy="4840288"/>
          </a:xfrm>
        </p:spPr>
        <p:txBody>
          <a:bodyPr/>
          <a:lstStyle/>
          <a:p>
            <a:pPr eaLnBrk="1" hangingPunct="1"/>
            <a:r>
              <a:rPr lang="ru-RU" sz="1800" b="1" smtClean="0">
                <a:solidFill>
                  <a:srgbClr val="002060"/>
                </a:solidFill>
              </a:rPr>
              <a:t>Основні риси </a:t>
            </a:r>
            <a:br>
              <a:rPr lang="ru-RU" sz="1800" b="1" smtClean="0">
                <a:solidFill>
                  <a:srgbClr val="002060"/>
                </a:solidFill>
              </a:rPr>
            </a:br>
            <a:r>
              <a:rPr lang="ru-RU" sz="1800" b="1" smtClean="0">
                <a:solidFill>
                  <a:srgbClr val="002060"/>
                </a:solidFill>
              </a:rPr>
              <a:t/>
            </a:r>
            <a:br>
              <a:rPr lang="ru-RU" sz="1800" b="1" smtClean="0">
                <a:solidFill>
                  <a:srgbClr val="002060"/>
                </a:solidFill>
              </a:rPr>
            </a:br>
            <a:r>
              <a:rPr lang="ru-RU" sz="1800" b="1" smtClean="0">
                <a:solidFill>
                  <a:srgbClr val="002060"/>
                </a:solidFill>
              </a:rPr>
              <a:t>    * Просторова свобода: мала кількість меблів та аксесуарів. </a:t>
            </a:r>
            <a:br>
              <a:rPr lang="ru-RU" sz="1800" b="1" smtClean="0">
                <a:solidFill>
                  <a:srgbClr val="002060"/>
                </a:solidFill>
              </a:rPr>
            </a:br>
            <a:r>
              <a:rPr lang="ru-RU" sz="1800" b="1" smtClean="0">
                <a:solidFill>
                  <a:srgbClr val="002060"/>
                </a:solidFill>
              </a:rPr>
              <a:t>    * Зонування простору, багаторівневе освітлення. </a:t>
            </a:r>
            <a:br>
              <a:rPr lang="ru-RU" sz="1800" b="1" smtClean="0">
                <a:solidFill>
                  <a:srgbClr val="002060"/>
                </a:solidFill>
              </a:rPr>
            </a:br>
            <a:r>
              <a:rPr lang="ru-RU" sz="1800" b="1" smtClean="0">
                <a:solidFill>
                  <a:srgbClr val="002060"/>
                </a:solidFill>
              </a:rPr>
              <a:t>    * Кольорова палітра світла, багато білого кольору, графічні підкресленого чорним або сірим. Палітру доповнюють природні тони дерева, цегли, металу, блиск скла. </a:t>
            </a:r>
            <a:br>
              <a:rPr lang="ru-RU" sz="1800" b="1" smtClean="0">
                <a:solidFill>
                  <a:srgbClr val="002060"/>
                </a:solidFill>
              </a:rPr>
            </a:br>
            <a:r>
              <a:rPr lang="ru-RU" sz="1800" b="1" smtClean="0">
                <a:solidFill>
                  <a:srgbClr val="002060"/>
                </a:solidFill>
              </a:rPr>
              <a:t>    * Прості природні оздоблювальні матеріали, часто необроблені, з грубою фактурою: цемент, бетон, дерево чи штукатурка. </a:t>
            </a:r>
            <a:br>
              <a:rPr lang="ru-RU" sz="1800" b="1" smtClean="0">
                <a:solidFill>
                  <a:srgbClr val="002060"/>
                </a:solidFill>
              </a:rPr>
            </a:br>
            <a:r>
              <a:rPr lang="ru-RU" sz="1800" b="1" smtClean="0">
                <a:solidFill>
                  <a:srgbClr val="002060"/>
                </a:solidFill>
              </a:rPr>
              <a:t>    * Прості форми і лінії, практично немає декору на вікнах та стінах. </a:t>
            </a:r>
          </a:p>
        </p:txBody>
      </p:sp>
      <p:sp>
        <p:nvSpPr>
          <p:cNvPr id="37891" name="Содержимое 3"/>
          <p:cNvSpPr>
            <a:spLocks noGrp="1"/>
          </p:cNvSpPr>
          <p:nvPr>
            <p:ph sz="half" idx="4294967295"/>
          </p:nvPr>
        </p:nvSpPr>
        <p:spPr>
          <a:xfrm>
            <a:off x="4500563" y="1143000"/>
            <a:ext cx="4643437" cy="2070100"/>
          </a:xfrm>
        </p:spPr>
        <p:txBody>
          <a:bodyPr/>
          <a:lstStyle/>
          <a:p>
            <a:pPr eaLnBrk="1" hangingPunct="1"/>
            <a:r>
              <a:rPr lang="ru-RU" sz="2000" b="1" smtClean="0">
                <a:solidFill>
                  <a:srgbClr val="002060"/>
                </a:solidFill>
              </a:rPr>
              <a:t>Мінімалізм (англ. </a:t>
            </a:r>
            <a:r>
              <a:rPr lang="en-US" sz="2000" b="1" smtClean="0">
                <a:solidFill>
                  <a:srgbClr val="002060"/>
                </a:solidFill>
              </a:rPr>
              <a:t>minimalism </a:t>
            </a:r>
            <a:r>
              <a:rPr lang="ru-RU" sz="2000" b="1" smtClean="0">
                <a:solidFill>
                  <a:srgbClr val="002060"/>
                </a:solidFill>
              </a:rPr>
              <a:t>від лат. </a:t>
            </a:r>
            <a:r>
              <a:rPr lang="en-US" sz="2000" b="1" smtClean="0">
                <a:solidFill>
                  <a:srgbClr val="002060"/>
                </a:solidFill>
              </a:rPr>
              <a:t>Minimus - </a:t>
            </a:r>
            <a:r>
              <a:rPr lang="ru-RU" sz="2000" b="1" smtClean="0">
                <a:solidFill>
                  <a:srgbClr val="002060"/>
                </a:solidFill>
              </a:rPr>
              <a:t>найменший) - стиль в дизайні, що характеризується лаконічністю виразних засобів, простотою, точністю і ясністю композиції. </a:t>
            </a:r>
          </a:p>
        </p:txBody>
      </p:sp>
      <p:pic>
        <p:nvPicPr>
          <p:cNvPr id="37892" name="Picture 3"/>
          <p:cNvPicPr>
            <a:picLocks noChangeAspect="1" noChangeArrowheads="1"/>
          </p:cNvPicPr>
          <p:nvPr/>
        </p:nvPicPr>
        <p:blipFill>
          <a:blip r:embed="rId2"/>
          <a:srcRect/>
          <a:stretch>
            <a:fillRect/>
          </a:stretch>
        </p:blipFill>
        <p:spPr bwMode="auto">
          <a:xfrm>
            <a:off x="4500563" y="3213100"/>
            <a:ext cx="4643437" cy="36449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rot="10800000" flipV="1">
            <a:off x="1643063" y="857250"/>
            <a:ext cx="6215062" cy="501650"/>
          </a:xfrm>
        </p:spPr>
        <p:txBody>
          <a:bodyPr rtlCol="0">
            <a:normAutofit fontScale="90000"/>
          </a:bodyPr>
          <a:lstStyle/>
          <a:p>
            <a:pPr eaLnBrk="1" fontAlgn="auto" hangingPunct="1">
              <a:spcAft>
                <a:spcPts val="0"/>
              </a:spcAft>
              <a:defRPr/>
            </a:pPr>
            <a:r>
              <a:rPr lang="ru-RU" sz="2200" b="1" dirty="0" err="1" smtClean="0">
                <a:solidFill>
                  <a:srgbClr val="FF0000"/>
                </a:solidFill>
              </a:rPr>
              <a:t>Графічний</a:t>
            </a:r>
            <a:r>
              <a:rPr lang="ru-RU" sz="2200" b="1" dirty="0" smtClean="0">
                <a:solidFill>
                  <a:srgbClr val="FF0000"/>
                </a:solidFill>
              </a:rPr>
              <a:t> дизайн - </a:t>
            </a:r>
            <a:r>
              <a:rPr lang="ru-RU" sz="2200" b="1" dirty="0" err="1" smtClean="0">
                <a:solidFill>
                  <a:srgbClr val="FF0000"/>
                </a:solidFill>
              </a:rPr>
              <a:t>це</a:t>
            </a:r>
            <a:r>
              <a:rPr lang="ru-RU" sz="2200" b="1" dirty="0" smtClean="0">
                <a:solidFill>
                  <a:srgbClr val="FF0000"/>
                </a:solidFill>
              </a:rPr>
              <a:t> вид </a:t>
            </a:r>
            <a:r>
              <a:rPr lang="ru-RU" sz="2200" b="1" dirty="0" err="1" smtClean="0">
                <a:solidFill>
                  <a:srgbClr val="FF0000"/>
                </a:solidFill>
              </a:rPr>
              <a:t>сучасного</a:t>
            </a:r>
            <a:r>
              <a:rPr lang="ru-RU" sz="2200" b="1" dirty="0" smtClean="0">
                <a:solidFill>
                  <a:srgbClr val="FF0000"/>
                </a:solidFill>
              </a:rPr>
              <a:t> </a:t>
            </a:r>
            <a:r>
              <a:rPr lang="ru-RU" sz="2200" b="1" dirty="0" err="1" smtClean="0">
                <a:solidFill>
                  <a:srgbClr val="FF0000"/>
                </a:solidFill>
              </a:rPr>
              <a:t>мистецтва</a:t>
            </a:r>
            <a:r>
              <a:rPr lang="ru-RU" sz="2200" b="1" dirty="0" smtClean="0">
                <a:solidFill>
                  <a:srgbClr val="FF0000"/>
                </a:solidFill>
              </a:rPr>
              <a:t>, </a:t>
            </a:r>
            <a:r>
              <a:rPr lang="ru-RU" sz="2200" b="1" dirty="0" err="1" smtClean="0">
                <a:solidFill>
                  <a:srgbClr val="FF0000"/>
                </a:solidFill>
              </a:rPr>
              <a:t>який</a:t>
            </a:r>
            <a:r>
              <a:rPr lang="ru-RU" sz="2200" b="1" dirty="0" smtClean="0">
                <a:solidFill>
                  <a:srgbClr val="FF0000"/>
                </a:solidFill>
              </a:rPr>
              <a:t> </a:t>
            </a:r>
            <a:r>
              <a:rPr lang="ru-RU" sz="2200" b="1" dirty="0" err="1" smtClean="0">
                <a:solidFill>
                  <a:srgbClr val="FF0000"/>
                </a:solidFill>
              </a:rPr>
              <a:t>полягає</a:t>
            </a:r>
            <a:r>
              <a:rPr lang="ru-RU" sz="2200" b="1" dirty="0" smtClean="0">
                <a:solidFill>
                  <a:srgbClr val="FF0000"/>
                </a:solidFill>
              </a:rPr>
              <a:t> у </a:t>
            </a:r>
            <a:r>
              <a:rPr lang="ru-RU" sz="2200" b="1" dirty="0" err="1" smtClean="0">
                <a:solidFill>
                  <a:srgbClr val="FF0000"/>
                </a:solidFill>
              </a:rPr>
              <a:t>створенні</a:t>
            </a:r>
            <a:r>
              <a:rPr lang="ru-RU" sz="2200" b="1" dirty="0" smtClean="0">
                <a:solidFill>
                  <a:srgbClr val="FF0000"/>
                </a:solidFill>
              </a:rPr>
              <a:t> </a:t>
            </a:r>
            <a:r>
              <a:rPr lang="ru-RU" sz="2200" b="1" dirty="0" err="1" smtClean="0">
                <a:solidFill>
                  <a:srgbClr val="FF0000"/>
                </a:solidFill>
              </a:rPr>
              <a:t>графічних</a:t>
            </a:r>
            <a:r>
              <a:rPr lang="ru-RU" sz="2200" b="1" dirty="0" smtClean="0">
                <a:solidFill>
                  <a:srgbClr val="FF0000"/>
                </a:solidFill>
              </a:rPr>
              <a:t> </a:t>
            </a:r>
            <a:r>
              <a:rPr lang="ru-RU" sz="2200" b="1" dirty="0" err="1" smtClean="0">
                <a:solidFill>
                  <a:srgbClr val="FF0000"/>
                </a:solidFill>
              </a:rPr>
              <a:t>об'єктів</a:t>
            </a:r>
            <a:r>
              <a:rPr lang="ru-RU" sz="2200" b="1" dirty="0" smtClean="0">
                <a:solidFill>
                  <a:srgbClr val="FF0000"/>
                </a:solidFill>
              </a:rPr>
              <a:t> (</a:t>
            </a:r>
            <a:r>
              <a:rPr lang="ru-RU" sz="2200" b="1" dirty="0" err="1" smtClean="0">
                <a:solidFill>
                  <a:srgbClr val="FF0000"/>
                </a:solidFill>
              </a:rPr>
              <a:t>листівок</a:t>
            </a:r>
            <a:r>
              <a:rPr lang="ru-RU" sz="2200" b="1" dirty="0" smtClean="0">
                <a:solidFill>
                  <a:srgbClr val="FF0000"/>
                </a:solidFill>
              </a:rPr>
              <a:t>, </a:t>
            </a:r>
            <a:r>
              <a:rPr lang="ru-RU" sz="2200" b="1" dirty="0" err="1" smtClean="0">
                <a:solidFill>
                  <a:srgbClr val="FF0000"/>
                </a:solidFill>
              </a:rPr>
              <a:t>логотипів</a:t>
            </a:r>
            <a:r>
              <a:rPr lang="ru-RU" sz="2200" b="1" dirty="0" smtClean="0">
                <a:solidFill>
                  <a:srgbClr val="FF0000"/>
                </a:solidFill>
              </a:rPr>
              <a:t>, </a:t>
            </a:r>
            <a:r>
              <a:rPr lang="ru-RU" sz="2200" b="1" dirty="0" err="1" smtClean="0">
                <a:solidFill>
                  <a:srgbClr val="FF0000"/>
                </a:solidFill>
              </a:rPr>
              <a:t>візиток</a:t>
            </a:r>
            <a:r>
              <a:rPr lang="ru-RU" sz="2200" b="1" dirty="0" smtClean="0">
                <a:solidFill>
                  <a:srgbClr val="FF0000"/>
                </a:solidFill>
              </a:rPr>
              <a:t>, </a:t>
            </a:r>
            <a:r>
              <a:rPr lang="ru-RU" sz="2200" b="1" dirty="0" err="1" smtClean="0">
                <a:solidFill>
                  <a:srgbClr val="FF0000"/>
                </a:solidFill>
              </a:rPr>
              <a:t>веб-сайтів</a:t>
            </a:r>
            <a:r>
              <a:rPr lang="ru-RU" sz="2200" b="1" dirty="0" smtClean="0">
                <a:solidFill>
                  <a:srgbClr val="FF0000"/>
                </a:solidFill>
              </a:rPr>
              <a:t>) за </a:t>
            </a:r>
            <a:r>
              <a:rPr lang="ru-RU" sz="2200" b="1" dirty="0" err="1" smtClean="0">
                <a:solidFill>
                  <a:srgbClr val="FF0000"/>
                </a:solidFill>
              </a:rPr>
              <a:t>допомогою</a:t>
            </a:r>
            <a:r>
              <a:rPr lang="ru-RU" sz="2200" b="1" dirty="0" smtClean="0">
                <a:solidFill>
                  <a:srgbClr val="FF0000"/>
                </a:solidFill>
              </a:rPr>
              <a:t> </a:t>
            </a:r>
            <a:r>
              <a:rPr lang="ru-RU" sz="2200" b="1" dirty="0" err="1" smtClean="0">
                <a:solidFill>
                  <a:srgbClr val="FF0000"/>
                </a:solidFill>
              </a:rPr>
              <a:t>різних</a:t>
            </a:r>
            <a:r>
              <a:rPr lang="ru-RU" sz="2200" b="1" dirty="0" smtClean="0">
                <a:solidFill>
                  <a:srgbClr val="FF0000"/>
                </a:solidFill>
              </a:rPr>
              <a:t> </a:t>
            </a:r>
            <a:r>
              <a:rPr lang="ru-RU" sz="2200" b="1" dirty="0" err="1" smtClean="0">
                <a:solidFill>
                  <a:srgbClr val="FF0000"/>
                </a:solidFill>
              </a:rPr>
              <a:t>видів</a:t>
            </a:r>
            <a:r>
              <a:rPr lang="ru-RU" sz="2200" b="1" dirty="0" smtClean="0">
                <a:solidFill>
                  <a:srgbClr val="FF0000"/>
                </a:solidFill>
              </a:rPr>
              <a:t> </a:t>
            </a:r>
            <a:r>
              <a:rPr lang="ru-RU" sz="2200" b="1" dirty="0" err="1" smtClean="0">
                <a:solidFill>
                  <a:srgbClr val="FF0000"/>
                </a:solidFill>
              </a:rPr>
              <a:t>графіки</a:t>
            </a:r>
            <a:r>
              <a:rPr lang="ru-RU" sz="2200" b="1" dirty="0" smtClean="0">
                <a:solidFill>
                  <a:srgbClr val="FF0000"/>
                </a:solidFill>
              </a:rPr>
              <a:t>.</a:t>
            </a:r>
            <a:r>
              <a:rPr lang="ru-RU" b="1" dirty="0" smtClean="0">
                <a:solidFill>
                  <a:srgbClr val="FF0000"/>
                </a:solidFill>
              </a:rPr>
              <a:t/>
            </a:r>
            <a:br>
              <a:rPr lang="ru-RU" b="1" dirty="0" smtClean="0">
                <a:solidFill>
                  <a:srgbClr val="FF0000"/>
                </a:solidFill>
              </a:rPr>
            </a:br>
            <a:endParaRPr lang="ru-RU" b="1" dirty="0">
              <a:solidFill>
                <a:srgbClr val="FF0000"/>
              </a:solidFill>
            </a:endParaRPr>
          </a:p>
        </p:txBody>
      </p:sp>
      <p:sp>
        <p:nvSpPr>
          <p:cNvPr id="4" name="Содержимое 3"/>
          <p:cNvSpPr>
            <a:spLocks noGrp="1"/>
          </p:cNvSpPr>
          <p:nvPr>
            <p:ph sz="half" idx="4294967295"/>
          </p:nvPr>
        </p:nvSpPr>
        <p:spPr>
          <a:xfrm>
            <a:off x="4648200" y="1600200"/>
            <a:ext cx="4038600" cy="4525963"/>
          </a:xfrm>
        </p:spPr>
        <p:txBody>
          <a:bodyPr rtlCol="0">
            <a:normAutofit fontScale="62500" lnSpcReduction="20000"/>
          </a:bodyPr>
          <a:lstStyle/>
          <a:p>
            <a:pPr eaLnBrk="1" fontAlgn="auto" hangingPunct="1">
              <a:spcAft>
                <a:spcPts val="0"/>
              </a:spcAft>
              <a:buFont typeface="Arial" pitchFamily="34" charset="0"/>
              <a:buNone/>
              <a:defRPr/>
            </a:pPr>
            <a:r>
              <a:rPr lang="ru-RU" sz="4500" dirty="0" smtClean="0"/>
              <a:t>   </a:t>
            </a:r>
            <a:r>
              <a:rPr lang="ru-RU" sz="4500" b="1" dirty="0" err="1" smtClean="0">
                <a:solidFill>
                  <a:srgbClr val="00B050"/>
                </a:solidFill>
              </a:rPr>
              <a:t>основн</a:t>
            </a:r>
            <a:r>
              <a:rPr lang="uk-UA" sz="4500" b="1" dirty="0" smtClean="0">
                <a:solidFill>
                  <a:srgbClr val="00B050"/>
                </a:solidFill>
              </a:rPr>
              <a:t>і </a:t>
            </a:r>
            <a:r>
              <a:rPr lang="ru-RU" sz="4500" b="1" dirty="0" smtClean="0">
                <a:solidFill>
                  <a:srgbClr val="00B050"/>
                </a:solidFill>
              </a:rPr>
              <a:t> напрямки: </a:t>
            </a:r>
            <a:r>
              <a:rPr lang="ru-RU" sz="2800" dirty="0" smtClean="0"/>
              <a:t/>
            </a:r>
            <a:br>
              <a:rPr lang="ru-RU" sz="2800" dirty="0" smtClean="0"/>
            </a:br>
            <a:r>
              <a:rPr lang="ru-RU" sz="2800" dirty="0" smtClean="0"/>
              <a:t/>
            </a:r>
            <a:br>
              <a:rPr lang="ru-RU" sz="2800" dirty="0" smtClean="0"/>
            </a:br>
            <a:r>
              <a:rPr lang="ru-RU" sz="2800" dirty="0" smtClean="0"/>
              <a:t>  </a:t>
            </a:r>
            <a:r>
              <a:rPr lang="ru-RU" sz="2800" b="1" dirty="0" smtClean="0">
                <a:solidFill>
                  <a:srgbClr val="C00000"/>
                </a:solidFill>
              </a:rPr>
              <a:t>  * </a:t>
            </a:r>
            <a:r>
              <a:rPr lang="ru-RU" sz="2800" b="1" dirty="0" err="1" smtClean="0">
                <a:solidFill>
                  <a:srgbClr val="C00000"/>
                </a:solidFill>
              </a:rPr>
              <a:t>Графічний</a:t>
            </a:r>
            <a:r>
              <a:rPr lang="ru-RU" sz="2800" b="1" dirty="0" smtClean="0">
                <a:solidFill>
                  <a:srgbClr val="C00000"/>
                </a:solidFill>
              </a:rPr>
              <a:t> дизайн </a:t>
            </a:r>
            <a:r>
              <a:rPr lang="ru-RU" sz="2800" b="1" dirty="0" err="1" smtClean="0">
                <a:solidFill>
                  <a:srgbClr val="C00000"/>
                </a:solidFill>
              </a:rPr>
              <a:t>офісної</a:t>
            </a:r>
            <a:r>
              <a:rPr lang="ru-RU" sz="2800" b="1" dirty="0" smtClean="0">
                <a:solidFill>
                  <a:srgbClr val="C00000"/>
                </a:solidFill>
              </a:rPr>
              <a:t> </a:t>
            </a:r>
            <a:r>
              <a:rPr lang="ru-RU" sz="2800" b="1" dirty="0" err="1" smtClean="0">
                <a:solidFill>
                  <a:srgbClr val="C00000"/>
                </a:solidFill>
              </a:rPr>
              <a:t>продукції</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візиток</a:t>
            </a:r>
            <a:r>
              <a:rPr lang="ru-RU" sz="2800" b="1" dirty="0" smtClean="0">
                <a:solidFill>
                  <a:srgbClr val="C00000"/>
                </a:solidFill>
              </a:rPr>
              <a:t>, </a:t>
            </a:r>
            <a:r>
              <a:rPr lang="ru-RU" sz="2800" b="1" dirty="0" err="1" smtClean="0">
                <a:solidFill>
                  <a:srgbClr val="C00000"/>
                </a:solidFill>
              </a:rPr>
              <a:t>бланків</a:t>
            </a:r>
            <a:r>
              <a:rPr lang="ru-RU" sz="2800" b="1" dirty="0" smtClean="0">
                <a:solidFill>
                  <a:srgbClr val="C00000"/>
                </a:solidFill>
              </a:rPr>
              <a:t>, </a:t>
            </a:r>
            <a:r>
              <a:rPr lang="ru-RU" sz="2800" b="1" dirty="0" err="1" smtClean="0">
                <a:solidFill>
                  <a:srgbClr val="C00000"/>
                </a:solidFill>
              </a:rPr>
              <a:t>конвертів</a:t>
            </a:r>
            <a:r>
              <a:rPr lang="ru-RU" sz="2800" b="1" dirty="0" smtClean="0">
                <a:solidFill>
                  <a:srgbClr val="C00000"/>
                </a:solidFill>
              </a:rPr>
              <a:t>, заставок на </a:t>
            </a:r>
            <a:r>
              <a:rPr lang="ru-RU" sz="2800" b="1" dirty="0" err="1" smtClean="0">
                <a:solidFill>
                  <a:srgbClr val="C00000"/>
                </a:solidFill>
              </a:rPr>
              <a:t>робочий</a:t>
            </a:r>
            <a:r>
              <a:rPr lang="ru-RU" sz="2800" b="1" dirty="0" smtClean="0">
                <a:solidFill>
                  <a:srgbClr val="C00000"/>
                </a:solidFill>
              </a:rPr>
              <a:t> </a:t>
            </a:r>
            <a:r>
              <a:rPr lang="ru-RU" sz="2800" b="1" dirty="0" err="1" smtClean="0">
                <a:solidFill>
                  <a:srgbClr val="C00000"/>
                </a:solidFill>
              </a:rPr>
              <a:t>стіл</a:t>
            </a:r>
            <a:r>
              <a:rPr lang="ru-RU" sz="2800" b="1" dirty="0" smtClean="0">
                <a:solidFill>
                  <a:srgbClr val="C00000"/>
                </a:solidFill>
              </a:rPr>
              <a:t> та </a:t>
            </a:r>
            <a:r>
              <a:rPr lang="ru-RU" sz="2800" b="1" dirty="0" err="1" smtClean="0">
                <a:solidFill>
                  <a:srgbClr val="C00000"/>
                </a:solidFill>
              </a:rPr>
              <a:t>інше</a:t>
            </a:r>
            <a:r>
              <a:rPr lang="ru-RU" sz="2800" b="1" dirty="0" smtClean="0">
                <a:solidFill>
                  <a:srgbClr val="C00000"/>
                </a:solidFill>
              </a:rPr>
              <a:t>); </a:t>
            </a:r>
            <a:br>
              <a:rPr lang="ru-RU" sz="2800" b="1" dirty="0" smtClean="0">
                <a:solidFill>
                  <a:srgbClr val="C00000"/>
                </a:solidFill>
              </a:rPr>
            </a:br>
            <a:r>
              <a:rPr lang="ru-RU" sz="2800" b="1" dirty="0" smtClean="0">
                <a:solidFill>
                  <a:srgbClr val="C00000"/>
                </a:solidFill>
              </a:rPr>
              <a:t>    * </a:t>
            </a:r>
            <a:r>
              <a:rPr lang="ru-RU" sz="2800" b="1" dirty="0" err="1" smtClean="0">
                <a:solidFill>
                  <a:srgbClr val="C00000"/>
                </a:solidFill>
              </a:rPr>
              <a:t>Графічний</a:t>
            </a:r>
            <a:r>
              <a:rPr lang="ru-RU" sz="2800" b="1" dirty="0" smtClean="0">
                <a:solidFill>
                  <a:srgbClr val="C00000"/>
                </a:solidFill>
              </a:rPr>
              <a:t> дизайн </a:t>
            </a:r>
            <a:r>
              <a:rPr lang="ru-RU" sz="2800" b="1" dirty="0" err="1" smtClean="0">
                <a:solidFill>
                  <a:srgbClr val="C00000"/>
                </a:solidFill>
              </a:rPr>
              <a:t>рекламної</a:t>
            </a:r>
            <a:r>
              <a:rPr lang="ru-RU" sz="2800" b="1" dirty="0" smtClean="0">
                <a:solidFill>
                  <a:srgbClr val="C00000"/>
                </a:solidFill>
              </a:rPr>
              <a:t> </a:t>
            </a:r>
            <a:r>
              <a:rPr lang="ru-RU" sz="2800" b="1" dirty="0" err="1" smtClean="0">
                <a:solidFill>
                  <a:srgbClr val="C00000"/>
                </a:solidFill>
              </a:rPr>
              <a:t>продукції</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реклами</a:t>
            </a:r>
            <a:r>
              <a:rPr lang="ru-RU" sz="2800" b="1" dirty="0" smtClean="0">
                <a:solidFill>
                  <a:srgbClr val="C00000"/>
                </a:solidFill>
              </a:rPr>
              <a:t> в ЗМІ, дизайн </a:t>
            </a:r>
            <a:r>
              <a:rPr lang="ru-RU" sz="2800" b="1" dirty="0" err="1" smtClean="0">
                <a:solidFill>
                  <a:srgbClr val="C00000"/>
                </a:solidFill>
              </a:rPr>
              <a:t>зовнішньої</a:t>
            </a:r>
            <a:r>
              <a:rPr lang="ru-RU" sz="2800" b="1" dirty="0" smtClean="0">
                <a:solidFill>
                  <a:srgbClr val="C00000"/>
                </a:solidFill>
              </a:rPr>
              <a:t> </a:t>
            </a:r>
            <a:r>
              <a:rPr lang="ru-RU" sz="2800" b="1" dirty="0" err="1" smtClean="0">
                <a:solidFill>
                  <a:srgbClr val="C00000"/>
                </a:solidFill>
              </a:rPr>
              <a:t>реклами</a:t>
            </a:r>
            <a:r>
              <a:rPr lang="ru-RU" sz="2800" b="1" dirty="0" smtClean="0">
                <a:solidFill>
                  <a:srgbClr val="C00000"/>
                </a:solidFill>
              </a:rPr>
              <a:t>, </a:t>
            </a:r>
            <a:r>
              <a:rPr lang="ru-RU" sz="2800" b="1" dirty="0" err="1" smtClean="0">
                <a:solidFill>
                  <a:srgbClr val="C00000"/>
                </a:solidFill>
              </a:rPr>
              <a:t>графічний</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плакатів</a:t>
            </a:r>
            <a:r>
              <a:rPr lang="ru-RU" sz="2800" b="1" dirty="0" smtClean="0">
                <a:solidFill>
                  <a:srgbClr val="C00000"/>
                </a:solidFill>
              </a:rPr>
              <a:t>, </a:t>
            </a:r>
            <a:r>
              <a:rPr lang="ru-RU" sz="2800" b="1" dirty="0" err="1" smtClean="0">
                <a:solidFill>
                  <a:srgbClr val="C00000"/>
                </a:solidFill>
              </a:rPr>
              <a:t>презентацій</a:t>
            </a:r>
            <a:r>
              <a:rPr lang="ru-RU" sz="2800" b="1" dirty="0" smtClean="0">
                <a:solidFill>
                  <a:srgbClr val="C00000"/>
                </a:solidFill>
              </a:rPr>
              <a:t>); </a:t>
            </a:r>
            <a:br>
              <a:rPr lang="ru-RU" sz="2800" b="1" dirty="0" smtClean="0">
                <a:solidFill>
                  <a:srgbClr val="C00000"/>
                </a:solidFill>
              </a:rPr>
            </a:br>
            <a:r>
              <a:rPr lang="ru-RU" sz="2800" b="1" dirty="0" smtClean="0">
                <a:solidFill>
                  <a:srgbClr val="C00000"/>
                </a:solidFill>
              </a:rPr>
              <a:t>    * </a:t>
            </a:r>
            <a:r>
              <a:rPr lang="ru-RU" sz="2800" b="1" dirty="0" err="1" smtClean="0">
                <a:solidFill>
                  <a:srgbClr val="C00000"/>
                </a:solidFill>
              </a:rPr>
              <a:t>Графічний</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поліграфічної</a:t>
            </a:r>
            <a:r>
              <a:rPr lang="ru-RU" sz="2800" b="1" dirty="0" smtClean="0">
                <a:solidFill>
                  <a:srgbClr val="C00000"/>
                </a:solidFill>
              </a:rPr>
              <a:t> </a:t>
            </a:r>
            <a:r>
              <a:rPr lang="ru-RU" sz="2800" b="1" dirty="0" err="1" smtClean="0">
                <a:solidFill>
                  <a:srgbClr val="C00000"/>
                </a:solidFill>
              </a:rPr>
              <a:t>продукції</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каталогів</a:t>
            </a:r>
            <a:r>
              <a:rPr lang="ru-RU" sz="2800" b="1" dirty="0" smtClean="0">
                <a:solidFill>
                  <a:srgbClr val="C00000"/>
                </a:solidFill>
              </a:rPr>
              <a:t>, </a:t>
            </a:r>
            <a:r>
              <a:rPr lang="ru-RU" sz="2800" b="1" dirty="0" err="1" smtClean="0">
                <a:solidFill>
                  <a:srgbClr val="C00000"/>
                </a:solidFill>
              </a:rPr>
              <a:t>флаєрів</a:t>
            </a:r>
            <a:r>
              <a:rPr lang="ru-RU" sz="2800" b="1" dirty="0" smtClean="0">
                <a:solidFill>
                  <a:srgbClr val="C00000"/>
                </a:solidFill>
              </a:rPr>
              <a:t>, </a:t>
            </a:r>
            <a:r>
              <a:rPr lang="ru-RU" sz="2800" b="1" dirty="0" err="1" smtClean="0">
                <a:solidFill>
                  <a:srgbClr val="C00000"/>
                </a:solidFill>
              </a:rPr>
              <a:t>листівок</a:t>
            </a:r>
            <a:r>
              <a:rPr lang="ru-RU" sz="2800" b="1" dirty="0" smtClean="0">
                <a:solidFill>
                  <a:srgbClr val="C00000"/>
                </a:solidFill>
              </a:rPr>
              <a:t>, </a:t>
            </a:r>
            <a:r>
              <a:rPr lang="ru-RU" sz="2800" b="1" dirty="0" err="1" smtClean="0">
                <a:solidFill>
                  <a:srgbClr val="C00000"/>
                </a:solidFill>
              </a:rPr>
              <a:t>буклетів</a:t>
            </a:r>
            <a:r>
              <a:rPr lang="ru-RU" sz="2800" b="1" dirty="0" smtClean="0">
                <a:solidFill>
                  <a:srgbClr val="C00000"/>
                </a:solidFill>
              </a:rPr>
              <a:t>); </a:t>
            </a:r>
            <a:br>
              <a:rPr lang="ru-RU" sz="2800" b="1" dirty="0" smtClean="0">
                <a:solidFill>
                  <a:srgbClr val="C00000"/>
                </a:solidFill>
              </a:rPr>
            </a:br>
            <a:r>
              <a:rPr lang="ru-RU" sz="2800" b="1" dirty="0" smtClean="0">
                <a:solidFill>
                  <a:srgbClr val="C00000"/>
                </a:solidFill>
              </a:rPr>
              <a:t>    * </a:t>
            </a:r>
            <a:r>
              <a:rPr lang="ru-RU" sz="2800" b="1" dirty="0" err="1" smtClean="0">
                <a:solidFill>
                  <a:srgbClr val="C00000"/>
                </a:solidFill>
              </a:rPr>
              <a:t>Графічний</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сувенірної</a:t>
            </a:r>
            <a:r>
              <a:rPr lang="ru-RU" sz="2800" b="1" dirty="0" smtClean="0">
                <a:solidFill>
                  <a:srgbClr val="C00000"/>
                </a:solidFill>
              </a:rPr>
              <a:t> </a:t>
            </a:r>
            <a:r>
              <a:rPr lang="ru-RU" sz="2800" b="1" dirty="0" err="1" smtClean="0">
                <a:solidFill>
                  <a:srgbClr val="C00000"/>
                </a:solidFill>
              </a:rPr>
              <a:t>продукції</a:t>
            </a:r>
            <a:r>
              <a:rPr lang="ru-RU" sz="2800" b="1" dirty="0" smtClean="0">
                <a:solidFill>
                  <a:srgbClr val="C00000"/>
                </a:solidFill>
              </a:rPr>
              <a:t> (</a:t>
            </a:r>
            <a:r>
              <a:rPr lang="ru-RU" sz="2800" b="1" dirty="0" err="1" smtClean="0">
                <a:solidFill>
                  <a:srgbClr val="C00000"/>
                </a:solidFill>
              </a:rPr>
              <a:t>дизайн</a:t>
            </a:r>
            <a:r>
              <a:rPr lang="ru-RU" sz="2800" b="1" dirty="0" smtClean="0">
                <a:solidFill>
                  <a:srgbClr val="C00000"/>
                </a:solidFill>
              </a:rPr>
              <a:t> </a:t>
            </a:r>
            <a:r>
              <a:rPr lang="ru-RU" sz="2800" b="1" dirty="0" err="1" smtClean="0">
                <a:solidFill>
                  <a:srgbClr val="C00000"/>
                </a:solidFill>
              </a:rPr>
              <a:t>листівок</a:t>
            </a:r>
            <a:r>
              <a:rPr lang="ru-RU" sz="2800" b="1" dirty="0" smtClean="0">
                <a:solidFill>
                  <a:srgbClr val="C00000"/>
                </a:solidFill>
              </a:rPr>
              <a:t>, </a:t>
            </a:r>
            <a:r>
              <a:rPr lang="ru-RU" sz="2800" b="1" dirty="0" err="1" smtClean="0">
                <a:solidFill>
                  <a:srgbClr val="C00000"/>
                </a:solidFill>
              </a:rPr>
              <a:t>календарів</a:t>
            </a:r>
            <a:r>
              <a:rPr lang="ru-RU" sz="2800" b="1" dirty="0" smtClean="0">
                <a:solidFill>
                  <a:srgbClr val="C00000"/>
                </a:solidFill>
              </a:rPr>
              <a:t>, </a:t>
            </a:r>
            <a:r>
              <a:rPr lang="ru-RU" sz="2800" b="1" dirty="0" err="1" smtClean="0">
                <a:solidFill>
                  <a:srgbClr val="C00000"/>
                </a:solidFill>
              </a:rPr>
              <a:t>блокнотів</a:t>
            </a:r>
            <a:r>
              <a:rPr lang="ru-RU" sz="2800" b="1" dirty="0" smtClean="0">
                <a:solidFill>
                  <a:srgbClr val="C00000"/>
                </a:solidFill>
              </a:rPr>
              <a:t>, </a:t>
            </a:r>
            <a:r>
              <a:rPr lang="ru-RU" sz="2800" b="1" dirty="0" err="1" smtClean="0">
                <a:solidFill>
                  <a:srgbClr val="C00000"/>
                </a:solidFill>
              </a:rPr>
              <a:t>ручок</a:t>
            </a:r>
            <a:r>
              <a:rPr lang="ru-RU" sz="2800" b="1" dirty="0" smtClean="0">
                <a:solidFill>
                  <a:srgbClr val="C00000"/>
                </a:solidFill>
              </a:rPr>
              <a:t>, </a:t>
            </a:r>
            <a:r>
              <a:rPr lang="ru-RU" sz="2800" b="1" dirty="0" err="1" smtClean="0">
                <a:solidFill>
                  <a:srgbClr val="C00000"/>
                </a:solidFill>
              </a:rPr>
              <a:t>чашок</a:t>
            </a:r>
            <a:r>
              <a:rPr lang="ru-RU" sz="2800" b="1" dirty="0" smtClean="0">
                <a:solidFill>
                  <a:srgbClr val="C00000"/>
                </a:solidFill>
              </a:rPr>
              <a:t>, </a:t>
            </a:r>
            <a:r>
              <a:rPr lang="ru-RU" sz="2800" b="1" dirty="0" err="1" smtClean="0">
                <a:solidFill>
                  <a:srgbClr val="C00000"/>
                </a:solidFill>
              </a:rPr>
              <a:t>і</a:t>
            </a:r>
            <a:r>
              <a:rPr lang="ru-RU" sz="2800" b="1" dirty="0" smtClean="0">
                <a:solidFill>
                  <a:srgbClr val="C00000"/>
                </a:solidFill>
              </a:rPr>
              <a:t> т.д.).</a:t>
            </a:r>
            <a:endParaRPr lang="ru-RU" sz="2800" b="1" dirty="0">
              <a:solidFill>
                <a:srgbClr val="C00000"/>
              </a:solidFill>
            </a:endParaRPr>
          </a:p>
        </p:txBody>
      </p:sp>
      <p:pic>
        <p:nvPicPr>
          <p:cNvPr id="38915" name="Picture 2"/>
          <p:cNvPicPr>
            <a:picLocks noGrp="1" noChangeAspect="1" noChangeArrowheads="1"/>
          </p:cNvPicPr>
          <p:nvPr>
            <p:ph sz="half" idx="4294967295"/>
          </p:nvPr>
        </p:nvPicPr>
        <p:blipFill>
          <a:blip r:embed="rId2"/>
          <a:srcRect/>
          <a:stretch>
            <a:fillRect/>
          </a:stretch>
        </p:blipFill>
        <p:spPr>
          <a:xfrm>
            <a:off x="0" y="1428750"/>
            <a:ext cx="4857750" cy="542925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idx="4294967295"/>
          </p:nvPr>
        </p:nvSpPr>
        <p:spPr/>
        <p:txBody>
          <a:bodyPr/>
          <a:lstStyle/>
          <a:p>
            <a:pPr eaLnBrk="1" hangingPunct="1"/>
            <a:r>
              <a:rPr lang="uk-UA" sz="4800" b="1" smtClean="0">
                <a:solidFill>
                  <a:srgbClr val="00B0F0"/>
                </a:solidFill>
              </a:rPr>
              <a:t>Індустріальний дизайн</a:t>
            </a:r>
            <a:endParaRPr lang="ru-RU" sz="4800" b="1" smtClean="0">
              <a:solidFill>
                <a:srgbClr val="00B0F0"/>
              </a:solidFill>
            </a:endParaRPr>
          </a:p>
        </p:txBody>
      </p:sp>
      <p:sp>
        <p:nvSpPr>
          <p:cNvPr id="39938" name="Содержимое 3"/>
          <p:cNvSpPr>
            <a:spLocks noGrp="1"/>
          </p:cNvSpPr>
          <p:nvPr>
            <p:ph sz="half" idx="4294967295"/>
          </p:nvPr>
        </p:nvSpPr>
        <p:spPr>
          <a:xfrm>
            <a:off x="4648200" y="1600200"/>
            <a:ext cx="4038600" cy="4525963"/>
          </a:xfrm>
        </p:spPr>
        <p:txBody>
          <a:bodyPr/>
          <a:lstStyle/>
          <a:p>
            <a:pPr eaLnBrk="1" hangingPunct="1"/>
            <a:r>
              <a:rPr lang="uk-UA" sz="2800" b="1" smtClean="0">
                <a:solidFill>
                  <a:srgbClr val="7030A0"/>
                </a:solidFill>
              </a:rPr>
              <a:t>Основний вид діяльності –розробка дизайну знарядь праці,механізмів,предметів побуту.</a:t>
            </a:r>
            <a:endParaRPr lang="ru-RU" sz="2800" b="1" smtClean="0">
              <a:solidFill>
                <a:srgbClr val="7030A0"/>
              </a:solidFill>
            </a:endParaRPr>
          </a:p>
        </p:txBody>
      </p:sp>
      <p:pic>
        <p:nvPicPr>
          <p:cNvPr id="39939" name="Picture 2"/>
          <p:cNvPicPr>
            <a:picLocks noGrp="1" noChangeAspect="1" noChangeArrowheads="1"/>
          </p:cNvPicPr>
          <p:nvPr>
            <p:ph sz="half" idx="4294967295"/>
          </p:nvPr>
        </p:nvPicPr>
        <p:blipFill>
          <a:blip r:embed="rId2"/>
          <a:srcRect b="6367"/>
          <a:stretch>
            <a:fillRect/>
          </a:stretch>
        </p:blipFill>
        <p:spPr>
          <a:xfrm>
            <a:off x="457200" y="1719263"/>
            <a:ext cx="4038600" cy="4014787"/>
          </a:xfrm>
        </p:spPr>
      </p:pic>
      <p:pic>
        <p:nvPicPr>
          <p:cNvPr id="39940" name="Picture 2"/>
          <p:cNvPicPr>
            <a:picLocks noChangeAspect="1" noChangeArrowheads="1"/>
          </p:cNvPicPr>
          <p:nvPr/>
        </p:nvPicPr>
        <p:blipFill>
          <a:blip r:embed="rId3"/>
          <a:srcRect/>
          <a:stretch>
            <a:fillRect/>
          </a:stretch>
        </p:blipFill>
        <p:spPr bwMode="auto">
          <a:xfrm>
            <a:off x="5072063" y="3714750"/>
            <a:ext cx="2857500" cy="31432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idx="4294967295"/>
          </p:nvPr>
        </p:nvSpPr>
        <p:spPr/>
        <p:txBody>
          <a:bodyPr/>
          <a:lstStyle/>
          <a:p>
            <a:pPr eaLnBrk="1" hangingPunct="1"/>
            <a:r>
              <a:rPr lang="uk-UA" sz="4800" b="1" smtClean="0">
                <a:solidFill>
                  <a:srgbClr val="FF0000"/>
                </a:solidFill>
              </a:rPr>
              <a:t>                              </a:t>
            </a:r>
            <a:r>
              <a:rPr lang="uk-UA" sz="4000" b="1" smtClean="0">
                <a:solidFill>
                  <a:srgbClr val="FF0000"/>
                </a:solidFill>
              </a:rPr>
              <a:t>дизайн інтер</a:t>
            </a:r>
            <a:r>
              <a:rPr lang="en-US" sz="4000" b="1" smtClean="0">
                <a:solidFill>
                  <a:srgbClr val="FF0000"/>
                </a:solidFill>
              </a:rPr>
              <a:t>’</a:t>
            </a:r>
            <a:r>
              <a:rPr lang="uk-UA" sz="4000" b="1" smtClean="0">
                <a:solidFill>
                  <a:srgbClr val="FF0000"/>
                </a:solidFill>
              </a:rPr>
              <a:t>єрів</a:t>
            </a:r>
            <a:endParaRPr lang="ru-RU" sz="4000" b="1" smtClean="0">
              <a:solidFill>
                <a:srgbClr val="FF0000"/>
              </a:solidFill>
            </a:endParaRPr>
          </a:p>
        </p:txBody>
      </p:sp>
      <p:sp>
        <p:nvSpPr>
          <p:cNvPr id="40962" name="Содержимое 3"/>
          <p:cNvSpPr>
            <a:spLocks noGrp="1"/>
          </p:cNvSpPr>
          <p:nvPr>
            <p:ph sz="half" idx="4294967295"/>
          </p:nvPr>
        </p:nvSpPr>
        <p:spPr>
          <a:xfrm>
            <a:off x="4648200" y="1600200"/>
            <a:ext cx="4038600" cy="4525963"/>
          </a:xfrm>
        </p:spPr>
        <p:txBody>
          <a:bodyPr/>
          <a:lstStyle/>
          <a:p>
            <a:pPr eaLnBrk="1" hangingPunct="1"/>
            <a:r>
              <a:rPr lang="uk-UA" sz="2800" b="1" smtClean="0">
                <a:solidFill>
                  <a:srgbClr val="0070C0"/>
                </a:solidFill>
              </a:rPr>
              <a:t>Являє собою художньо-конструкторську діяльність по створенню гармонічного простору шляхом оформлення вигляду та розташування елементів декору  приміщення ззовні та з середини.</a:t>
            </a:r>
            <a:endParaRPr lang="ru-RU" sz="2800" b="1" smtClean="0">
              <a:solidFill>
                <a:srgbClr val="0070C0"/>
              </a:solidFill>
            </a:endParaRPr>
          </a:p>
        </p:txBody>
      </p:sp>
      <p:pic>
        <p:nvPicPr>
          <p:cNvPr id="40963" name="Picture 2"/>
          <p:cNvPicPr>
            <a:picLocks noGrp="1" noChangeAspect="1" noChangeArrowheads="1"/>
          </p:cNvPicPr>
          <p:nvPr>
            <p:ph sz="half" idx="4294967295"/>
          </p:nvPr>
        </p:nvPicPr>
        <p:blipFill>
          <a:blip r:embed="rId2"/>
          <a:srcRect/>
          <a:stretch>
            <a:fillRect/>
          </a:stretch>
        </p:blipFill>
        <p:spPr>
          <a:xfrm>
            <a:off x="0" y="0"/>
            <a:ext cx="4643438" cy="4286250"/>
          </a:xfrm>
        </p:spPr>
      </p:pic>
      <p:pic>
        <p:nvPicPr>
          <p:cNvPr id="40964" name="Picture 2"/>
          <p:cNvPicPr>
            <a:picLocks noChangeAspect="1" noChangeArrowheads="1"/>
          </p:cNvPicPr>
          <p:nvPr/>
        </p:nvPicPr>
        <p:blipFill>
          <a:blip r:embed="rId3"/>
          <a:srcRect/>
          <a:stretch>
            <a:fillRect/>
          </a:stretch>
        </p:blipFill>
        <p:spPr bwMode="auto">
          <a:xfrm>
            <a:off x="0" y="3786188"/>
            <a:ext cx="5000625" cy="307181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idx="4294967295"/>
          </p:nvPr>
        </p:nvSpPr>
        <p:spPr/>
        <p:txBody>
          <a:bodyPr/>
          <a:lstStyle/>
          <a:p>
            <a:pPr eaLnBrk="1" hangingPunct="1"/>
            <a:r>
              <a:rPr lang="uk-UA" sz="6000" b="1" smtClean="0">
                <a:solidFill>
                  <a:srgbClr val="00B050"/>
                </a:solidFill>
              </a:rPr>
              <a:t>                    фітодизайн</a:t>
            </a:r>
            <a:endParaRPr lang="ru-RU" sz="6000" b="1" smtClean="0">
              <a:solidFill>
                <a:srgbClr val="00B050"/>
              </a:solidFill>
            </a:endParaRPr>
          </a:p>
        </p:txBody>
      </p:sp>
      <p:pic>
        <p:nvPicPr>
          <p:cNvPr id="41986" name="Picture 2"/>
          <p:cNvPicPr>
            <a:picLocks noGrp="1" noChangeAspect="1" noChangeArrowheads="1"/>
          </p:cNvPicPr>
          <p:nvPr>
            <p:ph sz="half" idx="4294967295"/>
          </p:nvPr>
        </p:nvPicPr>
        <p:blipFill>
          <a:blip r:embed="rId2"/>
          <a:srcRect/>
          <a:stretch>
            <a:fillRect/>
          </a:stretch>
        </p:blipFill>
        <p:spPr>
          <a:xfrm>
            <a:off x="0" y="214313"/>
            <a:ext cx="3643313" cy="3243262"/>
          </a:xfrm>
        </p:spPr>
      </p:pic>
      <p:pic>
        <p:nvPicPr>
          <p:cNvPr id="41987" name="Picture 2"/>
          <p:cNvPicPr>
            <a:picLocks noGrp="1" noChangeAspect="1" noChangeArrowheads="1"/>
          </p:cNvPicPr>
          <p:nvPr>
            <p:ph sz="half" idx="4294967295"/>
          </p:nvPr>
        </p:nvPicPr>
        <p:blipFill>
          <a:blip r:embed="rId3"/>
          <a:srcRect/>
          <a:stretch>
            <a:fillRect/>
          </a:stretch>
        </p:blipFill>
        <p:spPr>
          <a:xfrm>
            <a:off x="3857625" y="1285875"/>
            <a:ext cx="5286375" cy="5572125"/>
          </a:xfrm>
        </p:spPr>
      </p:pic>
      <p:sp>
        <p:nvSpPr>
          <p:cNvPr id="7169" name="Rectangle 1"/>
          <p:cNvSpPr>
            <a:spLocks noChangeArrowheads="1"/>
          </p:cNvSpPr>
          <p:nvPr/>
        </p:nvSpPr>
        <p:spPr bwMode="auto">
          <a:xfrm>
            <a:off x="0" y="4591050"/>
            <a:ext cx="9144000" cy="1568450"/>
          </a:xfrm>
          <a:prstGeom prst="rect">
            <a:avLst/>
          </a:prstGeom>
          <a:noFill/>
          <a:ln w="9525">
            <a:noFill/>
            <a:miter lim="800000"/>
            <a:headEnd/>
            <a:tailEnd/>
          </a:ln>
          <a:effectLst/>
        </p:spPr>
        <p:txBody>
          <a:bodyPr anchor="ctr">
            <a:spAutoFit/>
          </a:bodyPr>
          <a:lstStyle/>
          <a:p>
            <a:pPr>
              <a:defRPr/>
            </a:pPr>
            <a:r>
              <a:rPr lang="uk-UA" sz="2400" b="1" dirty="0">
                <a:solidFill>
                  <a:schemeClr val="accent6">
                    <a:lumMod val="50000"/>
                  </a:schemeClr>
                </a:solidFill>
                <a:latin typeface="Calibri" pitchFamily="34" charset="0"/>
                <a:ea typeface="Calibri" pitchFamily="34" charset="0"/>
                <a:cs typeface="Times New Roman" pitchFamily="18" charset="0"/>
              </a:rPr>
              <a:t>художньо-конструкторське</a:t>
            </a:r>
          </a:p>
          <a:p>
            <a:pPr>
              <a:defRPr/>
            </a:pPr>
            <a:r>
              <a:rPr lang="uk-UA" sz="2400" b="1" dirty="0">
                <a:solidFill>
                  <a:schemeClr val="accent6">
                    <a:lumMod val="50000"/>
                  </a:schemeClr>
                </a:solidFill>
                <a:latin typeface="Calibri" pitchFamily="34" charset="0"/>
                <a:ea typeface="Calibri" pitchFamily="34" charset="0"/>
                <a:cs typeface="Times New Roman" pitchFamily="18" charset="0"/>
              </a:rPr>
              <a:t> рішення  компонування </a:t>
            </a:r>
          </a:p>
          <a:p>
            <a:pPr>
              <a:defRPr/>
            </a:pPr>
            <a:r>
              <a:rPr lang="uk-UA" sz="2400" b="1" dirty="0">
                <a:solidFill>
                  <a:schemeClr val="accent6">
                    <a:lumMod val="50000"/>
                  </a:schemeClr>
                </a:solidFill>
                <a:latin typeface="Calibri" pitchFamily="34" charset="0"/>
                <a:ea typeface="Calibri" pitchFamily="34" charset="0"/>
                <a:cs typeface="Times New Roman" pitchFamily="18" charset="0"/>
              </a:rPr>
              <a:t>та розробка схем</a:t>
            </a:r>
          </a:p>
          <a:p>
            <a:pPr>
              <a:defRPr/>
            </a:pPr>
            <a:r>
              <a:rPr lang="uk-UA" sz="2400" b="1" dirty="0">
                <a:solidFill>
                  <a:schemeClr val="accent6">
                    <a:lumMod val="50000"/>
                  </a:schemeClr>
                </a:solidFill>
                <a:latin typeface="Calibri" pitchFamily="34" charset="0"/>
                <a:ea typeface="Calibri" pitchFamily="34" charset="0"/>
                <a:cs typeface="Times New Roman" pitchFamily="18" charset="0"/>
              </a:rPr>
              <a:t> розташування </a:t>
            </a:r>
            <a:r>
              <a:rPr lang="uk-UA" sz="2400" b="1" dirty="0" err="1">
                <a:solidFill>
                  <a:schemeClr val="accent6">
                    <a:lumMod val="50000"/>
                  </a:schemeClr>
                </a:solidFill>
                <a:latin typeface="Calibri" pitchFamily="34" charset="0"/>
                <a:ea typeface="Calibri" pitchFamily="34" charset="0"/>
                <a:cs typeface="Times New Roman" pitchFamily="18" charset="0"/>
              </a:rPr>
              <a:t>об’</a:t>
            </a:r>
            <a:r>
              <a:rPr lang="ru-RU" sz="2400" b="1" dirty="0" err="1">
                <a:solidFill>
                  <a:schemeClr val="accent6">
                    <a:lumMod val="50000"/>
                  </a:schemeClr>
                </a:solidFill>
                <a:latin typeface="Calibri" pitchFamily="34" charset="0"/>
                <a:ea typeface="Calibri" pitchFamily="34" charset="0"/>
                <a:cs typeface="Times New Roman" pitchFamily="18" charset="0"/>
              </a:rPr>
              <a:t>єктів</a:t>
            </a:r>
            <a:r>
              <a:rPr lang="ru-RU" sz="2400" b="1" dirty="0">
                <a:solidFill>
                  <a:schemeClr val="accent6">
                    <a:lumMod val="50000"/>
                  </a:schemeClr>
                </a:solidFill>
                <a:latin typeface="Calibri" pitchFamily="34" charset="0"/>
                <a:ea typeface="Calibri" pitchFamily="34" charset="0"/>
                <a:cs typeface="Times New Roman" pitchFamily="18" charset="0"/>
              </a:rPr>
              <a:t> </a:t>
            </a:r>
            <a:endParaRPr lang="ru-RU" sz="2400" b="1" dirty="0">
              <a:solidFill>
                <a:schemeClr val="accent6">
                  <a:lumMod val="50000"/>
                </a:schemeClr>
              </a:solidFill>
              <a:latin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idx="4294967295"/>
          </p:nvPr>
        </p:nvSpPr>
        <p:spPr/>
        <p:txBody>
          <a:bodyPr/>
          <a:lstStyle/>
          <a:p>
            <a:pPr eaLnBrk="1" hangingPunct="1"/>
            <a:r>
              <a:rPr lang="uk-UA" b="1" smtClean="0">
                <a:solidFill>
                  <a:srgbClr val="00B050"/>
                </a:solidFill>
              </a:rPr>
              <a:t>Ландшафтний дизайн</a:t>
            </a:r>
            <a:endParaRPr lang="ru-RU" b="1" smtClean="0">
              <a:solidFill>
                <a:srgbClr val="00B050"/>
              </a:solidFill>
            </a:endParaRPr>
          </a:p>
        </p:txBody>
      </p:sp>
      <p:sp>
        <p:nvSpPr>
          <p:cNvPr id="43010" name="Rectangle 1"/>
          <p:cNvSpPr>
            <a:spLocks noChangeArrowheads="1"/>
          </p:cNvSpPr>
          <p:nvPr/>
        </p:nvSpPr>
        <p:spPr bwMode="auto">
          <a:xfrm>
            <a:off x="539750" y="1085850"/>
            <a:ext cx="7272338" cy="1917700"/>
          </a:xfrm>
          <a:prstGeom prst="rect">
            <a:avLst/>
          </a:prstGeom>
          <a:noFill/>
          <a:ln w="9525">
            <a:noFill/>
            <a:miter lim="800000"/>
            <a:headEnd/>
            <a:tailEnd/>
          </a:ln>
        </p:spPr>
        <p:txBody>
          <a:bodyPr anchor="ctr">
            <a:spAutoFit/>
          </a:bodyPr>
          <a:lstStyle/>
          <a:p>
            <a:pPr algn="ctr"/>
            <a:r>
              <a:rPr lang="uk-UA" sz="2400" b="1">
                <a:solidFill>
                  <a:srgbClr val="77933C"/>
                </a:solidFill>
                <a:latin typeface="Calibri" pitchFamily="34" charset="0"/>
                <a:ea typeface="Calibri" pitchFamily="34" charset="0"/>
                <a:cs typeface="Times New Roman" pitchFamily="18" charset="0"/>
              </a:rPr>
              <a:t>Оформлення,створення штучного</a:t>
            </a:r>
          </a:p>
          <a:p>
            <a:pPr algn="ctr"/>
            <a:r>
              <a:rPr lang="uk-UA" sz="2400" b="1">
                <a:solidFill>
                  <a:srgbClr val="77933C"/>
                </a:solidFill>
                <a:latin typeface="Calibri" pitchFamily="34" charset="0"/>
                <a:ea typeface="Calibri" pitchFamily="34" charset="0"/>
                <a:cs typeface="Times New Roman" pitchFamily="18" charset="0"/>
              </a:rPr>
              <a:t> середовища для життєдіяльності</a:t>
            </a:r>
          </a:p>
          <a:p>
            <a:pPr algn="ctr"/>
            <a:r>
              <a:rPr lang="uk-UA" sz="2400" b="1">
                <a:solidFill>
                  <a:srgbClr val="77933C"/>
                </a:solidFill>
                <a:latin typeface="Calibri" pitchFamily="34" charset="0"/>
                <a:ea typeface="Calibri" pitchFamily="34" charset="0"/>
                <a:cs typeface="Times New Roman" pitchFamily="18" charset="0"/>
              </a:rPr>
              <a:t> людини шляхом використання </a:t>
            </a:r>
          </a:p>
          <a:p>
            <a:pPr algn="ctr"/>
            <a:r>
              <a:rPr lang="uk-UA" sz="2400" b="1">
                <a:solidFill>
                  <a:srgbClr val="77933C"/>
                </a:solidFill>
                <a:latin typeface="Calibri" pitchFamily="34" charset="0"/>
                <a:ea typeface="Calibri" pitchFamily="34" charset="0"/>
                <a:cs typeface="Times New Roman" pitchFamily="18" charset="0"/>
              </a:rPr>
              <a:t>штучних або природних елементів</a:t>
            </a:r>
          </a:p>
          <a:p>
            <a:pPr algn="ctr"/>
            <a:r>
              <a:rPr lang="uk-UA" sz="2400" b="1">
                <a:solidFill>
                  <a:srgbClr val="77933C"/>
                </a:solidFill>
                <a:latin typeface="Calibri" pitchFamily="34" charset="0"/>
                <a:ea typeface="Calibri" pitchFamily="34" charset="0"/>
                <a:cs typeface="Times New Roman" pitchFamily="18" charset="0"/>
              </a:rPr>
              <a:t> ландшафту флори</a:t>
            </a:r>
            <a:endParaRPr lang="uk-UA" sz="2400" b="1">
              <a:solidFill>
                <a:srgbClr val="77933C"/>
              </a:solidFill>
              <a:ea typeface="Calibri" pitchFamily="34" charset="0"/>
              <a:cs typeface="Times New Roman" pitchFamily="18" charset="0"/>
            </a:endParaRPr>
          </a:p>
        </p:txBody>
      </p:sp>
      <p:pic>
        <p:nvPicPr>
          <p:cNvPr id="43011" name="Picture 4" descr="014"/>
          <p:cNvPicPr>
            <a:picLocks noChangeAspect="1" noChangeArrowheads="1"/>
          </p:cNvPicPr>
          <p:nvPr/>
        </p:nvPicPr>
        <p:blipFill>
          <a:blip r:embed="rId2"/>
          <a:srcRect/>
          <a:stretch>
            <a:fillRect/>
          </a:stretch>
        </p:blipFill>
        <p:spPr bwMode="auto">
          <a:xfrm>
            <a:off x="1763713" y="3068638"/>
            <a:ext cx="5616575" cy="37893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idx="4294967295"/>
          </p:nvPr>
        </p:nvSpPr>
        <p:spPr/>
        <p:txBody>
          <a:bodyPr/>
          <a:lstStyle/>
          <a:p>
            <a:pPr eaLnBrk="1" hangingPunct="1"/>
            <a:r>
              <a:rPr lang="uk-UA" smtClean="0">
                <a:solidFill>
                  <a:srgbClr val="FF0000"/>
                </a:solidFill>
              </a:rPr>
              <a:t>дизайн іміджу людини</a:t>
            </a:r>
            <a:endParaRPr lang="ru-RU" smtClean="0">
              <a:solidFill>
                <a:srgbClr val="FF0000"/>
              </a:solidFill>
            </a:endParaRPr>
          </a:p>
        </p:txBody>
      </p:sp>
      <p:pic>
        <p:nvPicPr>
          <p:cNvPr id="44034" name="Picture 2"/>
          <p:cNvPicPr>
            <a:picLocks noGrp="1" noChangeAspect="1" noChangeArrowheads="1"/>
          </p:cNvPicPr>
          <p:nvPr>
            <p:ph sz="half" idx="4294967295"/>
          </p:nvPr>
        </p:nvPicPr>
        <p:blipFill>
          <a:blip r:embed="rId2"/>
          <a:srcRect/>
          <a:stretch>
            <a:fillRect/>
          </a:stretch>
        </p:blipFill>
        <p:spPr>
          <a:xfrm>
            <a:off x="285750" y="1143000"/>
            <a:ext cx="4000500" cy="2857500"/>
          </a:xfrm>
        </p:spPr>
      </p:pic>
      <p:pic>
        <p:nvPicPr>
          <p:cNvPr id="44035" name="Picture 2"/>
          <p:cNvPicPr>
            <a:picLocks noChangeAspect="1" noChangeArrowheads="1"/>
          </p:cNvPicPr>
          <p:nvPr/>
        </p:nvPicPr>
        <p:blipFill>
          <a:blip r:embed="rId3"/>
          <a:srcRect/>
          <a:stretch>
            <a:fillRect/>
          </a:stretch>
        </p:blipFill>
        <p:spPr bwMode="auto">
          <a:xfrm>
            <a:off x="285750" y="4143375"/>
            <a:ext cx="4071938" cy="2714625"/>
          </a:xfrm>
          <a:prstGeom prst="rect">
            <a:avLst/>
          </a:prstGeom>
          <a:noFill/>
          <a:ln w="9525">
            <a:noFill/>
            <a:miter lim="800000"/>
            <a:headEnd/>
            <a:tailEnd/>
          </a:ln>
        </p:spPr>
      </p:pic>
      <p:pic>
        <p:nvPicPr>
          <p:cNvPr id="44036" name="Picture 2"/>
          <p:cNvPicPr>
            <a:picLocks noGrp="1" noChangeAspect="1" noChangeArrowheads="1"/>
          </p:cNvPicPr>
          <p:nvPr>
            <p:ph sz="half" idx="4294967295"/>
          </p:nvPr>
        </p:nvPicPr>
        <p:blipFill>
          <a:blip r:embed="rId4"/>
          <a:srcRect/>
          <a:stretch>
            <a:fillRect/>
          </a:stretch>
        </p:blipFill>
        <p:spPr>
          <a:xfrm>
            <a:off x="4929188" y="4000500"/>
            <a:ext cx="3695700" cy="2857500"/>
          </a:xfrm>
        </p:spPr>
      </p:pic>
      <p:sp>
        <p:nvSpPr>
          <p:cNvPr id="44037" name="Rectangle 1"/>
          <p:cNvSpPr>
            <a:spLocks noChangeArrowheads="1"/>
          </p:cNvSpPr>
          <p:nvPr/>
        </p:nvSpPr>
        <p:spPr bwMode="auto">
          <a:xfrm>
            <a:off x="4429125" y="1658938"/>
            <a:ext cx="4714875" cy="1570037"/>
          </a:xfrm>
          <a:prstGeom prst="rect">
            <a:avLst/>
          </a:prstGeom>
          <a:noFill/>
          <a:ln w="9525">
            <a:noFill/>
            <a:miter lim="800000"/>
            <a:headEnd/>
            <a:tailEnd/>
          </a:ln>
        </p:spPr>
        <p:txBody>
          <a:bodyPr anchor="ctr">
            <a:spAutoFit/>
          </a:bodyPr>
          <a:lstStyle/>
          <a:p>
            <a:r>
              <a:rPr lang="uk-UA" sz="2400" b="1">
                <a:solidFill>
                  <a:srgbClr val="0070C0"/>
                </a:solidFill>
                <a:latin typeface="Calibri" pitchFamily="34" charset="0"/>
                <a:ea typeface="Calibri" pitchFamily="34" charset="0"/>
                <a:cs typeface="Times New Roman" pitchFamily="18" charset="0"/>
              </a:rPr>
              <a:t>Художньо-конструкторське рішення проектування вигляду, стилю, оформлення зовнішності людини</a:t>
            </a:r>
            <a:endParaRPr lang="uk-UA" sz="2400" b="1">
              <a:solidFill>
                <a:srgbClr val="0070C0"/>
              </a:solidFill>
              <a:ea typeface="Calibri" pitchFamily="34"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idx="4294967295"/>
          </p:nvPr>
        </p:nvSpPr>
        <p:spPr/>
        <p:txBody>
          <a:bodyPr/>
          <a:lstStyle/>
          <a:p>
            <a:pPr eaLnBrk="1" hangingPunct="1"/>
            <a:r>
              <a:rPr lang="ru-RU" sz="4800" b="1" smtClean="0">
                <a:solidFill>
                  <a:srgbClr val="FF0000"/>
                </a:solidFill>
              </a:rPr>
              <a:t>Дизайн одягу та взуття</a:t>
            </a:r>
          </a:p>
        </p:txBody>
      </p:sp>
      <p:sp>
        <p:nvSpPr>
          <p:cNvPr id="4" name="Содержимое 3"/>
          <p:cNvSpPr>
            <a:spLocks noGrp="1"/>
          </p:cNvSpPr>
          <p:nvPr>
            <p:ph sz="half" idx="4294967295"/>
          </p:nvPr>
        </p:nvSpPr>
        <p:spPr>
          <a:xfrm>
            <a:off x="4572000" y="1357313"/>
            <a:ext cx="4038600" cy="2143125"/>
          </a:xfrm>
        </p:spPr>
        <p:txBody>
          <a:bodyPr rtlCol="0">
            <a:normAutofit fontScale="92500"/>
          </a:bodyPr>
          <a:lstStyle/>
          <a:p>
            <a:pPr eaLnBrk="1" fontAlgn="auto" hangingPunct="1">
              <a:spcAft>
                <a:spcPts val="0"/>
              </a:spcAft>
              <a:buFont typeface="Arial" pitchFamily="34" charset="0"/>
              <a:buNone/>
              <a:defRPr/>
            </a:pPr>
            <a:r>
              <a:rPr lang="uk-UA" sz="2400" dirty="0" smtClean="0"/>
              <a:t>     </a:t>
            </a:r>
            <a:r>
              <a:rPr lang="uk-UA" sz="2400" b="1" dirty="0" smtClean="0">
                <a:solidFill>
                  <a:srgbClr val="0070C0"/>
                </a:solidFill>
              </a:rPr>
              <a:t>Художньо-конструкторське проектування вигляду,фасону,співвідношення аксесуарів,елементів одягу,взуття.</a:t>
            </a:r>
            <a:endParaRPr lang="ru-RU" sz="2400" b="1" dirty="0">
              <a:solidFill>
                <a:srgbClr val="0070C0"/>
              </a:solidFill>
            </a:endParaRPr>
          </a:p>
        </p:txBody>
      </p:sp>
      <p:pic>
        <p:nvPicPr>
          <p:cNvPr id="45059" name="Picture 2"/>
          <p:cNvPicPr>
            <a:picLocks noChangeAspect="1" noChangeArrowheads="1"/>
          </p:cNvPicPr>
          <p:nvPr/>
        </p:nvPicPr>
        <p:blipFill>
          <a:blip r:embed="rId2"/>
          <a:srcRect b="9927"/>
          <a:stretch>
            <a:fillRect/>
          </a:stretch>
        </p:blipFill>
        <p:spPr bwMode="auto">
          <a:xfrm>
            <a:off x="4572000" y="3571875"/>
            <a:ext cx="4572000" cy="2952750"/>
          </a:xfrm>
          <a:prstGeom prst="rect">
            <a:avLst/>
          </a:prstGeom>
          <a:noFill/>
          <a:ln w="9525">
            <a:noFill/>
            <a:miter lim="800000"/>
            <a:headEnd/>
            <a:tailEnd/>
          </a:ln>
        </p:spPr>
      </p:pic>
      <p:pic>
        <p:nvPicPr>
          <p:cNvPr id="45060" name="Picture 2"/>
          <p:cNvPicPr>
            <a:picLocks noGrp="1" noChangeAspect="1" noChangeArrowheads="1"/>
          </p:cNvPicPr>
          <p:nvPr>
            <p:ph sz="half" idx="4294967295"/>
          </p:nvPr>
        </p:nvPicPr>
        <p:blipFill>
          <a:blip r:embed="rId3"/>
          <a:srcRect/>
          <a:stretch>
            <a:fillRect/>
          </a:stretch>
        </p:blipFill>
        <p:spPr>
          <a:xfrm>
            <a:off x="0" y="1500188"/>
            <a:ext cx="4572000" cy="50006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4"/>
          <p:cNvSpPr>
            <a:spLocks noGrp="1"/>
          </p:cNvSpPr>
          <p:nvPr>
            <p:ph type="title"/>
          </p:nvPr>
        </p:nvSpPr>
        <p:spPr>
          <a:xfrm>
            <a:off x="428625" y="285750"/>
            <a:ext cx="8229600" cy="1143000"/>
          </a:xfrm>
        </p:spPr>
        <p:txBody>
          <a:bodyPr/>
          <a:lstStyle/>
          <a:p>
            <a:pPr eaLnBrk="1" hangingPunct="1"/>
            <a:r>
              <a:rPr lang="ru-RU" sz="2000" b="1" smtClean="0">
                <a:solidFill>
                  <a:srgbClr val="C00000"/>
                </a:solidFill>
              </a:rPr>
              <a:t>Початком розвитку рекламного бізнесу в Україні можна вважати прийняття у 1996 році закону «Про рекламу».</a:t>
            </a:r>
            <a:r>
              <a:rPr lang="ru-RU" sz="2000" smtClean="0"/>
              <a:t/>
            </a:r>
            <a:br>
              <a:rPr lang="ru-RU" sz="2000" smtClean="0"/>
            </a:br>
            <a:r>
              <a:rPr lang="uk-UA" sz="2800" b="1" smtClean="0">
                <a:solidFill>
                  <a:srgbClr val="C00000"/>
                </a:solidFill>
              </a:rPr>
              <a:t> </a:t>
            </a:r>
            <a:r>
              <a:rPr lang="uk-UA" sz="2400" b="1" smtClean="0">
                <a:solidFill>
                  <a:srgbClr val="C00000"/>
                </a:solidFill>
              </a:rPr>
              <a:t>За характером впливу на адресата рекламні засоби можуть бути масовими,розрахованими на широке коло споживачів</a:t>
            </a:r>
            <a:endParaRPr lang="ru-RU" sz="2400" b="1" smtClean="0">
              <a:solidFill>
                <a:srgbClr val="C00000"/>
              </a:solidFill>
            </a:endParaRPr>
          </a:p>
        </p:txBody>
      </p:sp>
      <p:pic>
        <p:nvPicPr>
          <p:cNvPr id="17410" name="Picture 2"/>
          <p:cNvPicPr>
            <a:picLocks noGrp="1" noChangeAspect="1" noChangeArrowheads="1"/>
          </p:cNvPicPr>
          <p:nvPr>
            <p:ph sz="half" idx="1"/>
          </p:nvPr>
        </p:nvPicPr>
        <p:blipFill>
          <a:blip r:embed="rId2"/>
          <a:srcRect/>
          <a:stretch>
            <a:fillRect/>
          </a:stretch>
        </p:blipFill>
        <p:spPr>
          <a:xfrm>
            <a:off x="881063" y="1600200"/>
            <a:ext cx="3190875" cy="4525963"/>
          </a:xfrm>
        </p:spPr>
      </p:pic>
      <p:pic>
        <p:nvPicPr>
          <p:cNvPr id="17411" name="Picture 2"/>
          <p:cNvPicPr>
            <a:picLocks noGrp="1" noChangeAspect="1" noChangeArrowheads="1"/>
          </p:cNvPicPr>
          <p:nvPr>
            <p:ph sz="half" idx="2"/>
          </p:nvPr>
        </p:nvPicPr>
        <p:blipFill>
          <a:blip r:embed="rId3"/>
          <a:srcRect/>
          <a:stretch>
            <a:fillRect/>
          </a:stretch>
        </p:blipFill>
        <p:spPr>
          <a:xfrm>
            <a:off x="5286375" y="1643063"/>
            <a:ext cx="3429000" cy="446405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idx="4294967295"/>
          </p:nvPr>
        </p:nvSpPr>
        <p:spPr/>
        <p:txBody>
          <a:bodyPr/>
          <a:lstStyle/>
          <a:p>
            <a:pPr eaLnBrk="1" hangingPunct="1"/>
            <a:r>
              <a:rPr lang="uk-UA" sz="5400" smtClean="0">
                <a:solidFill>
                  <a:srgbClr val="FF0000"/>
                </a:solidFill>
              </a:rPr>
              <a:t>Українські дизайнери</a:t>
            </a:r>
            <a:endParaRPr lang="ru-RU" sz="5400" smtClean="0">
              <a:solidFill>
                <a:srgbClr val="FF0000"/>
              </a:solidFill>
            </a:endParaRPr>
          </a:p>
        </p:txBody>
      </p:sp>
      <p:sp>
        <p:nvSpPr>
          <p:cNvPr id="4" name="Содержимое 3"/>
          <p:cNvSpPr>
            <a:spLocks noGrp="1"/>
          </p:cNvSpPr>
          <p:nvPr>
            <p:ph sz="half" idx="4294967295"/>
          </p:nvPr>
        </p:nvSpPr>
        <p:spPr>
          <a:xfrm>
            <a:off x="4648200" y="1600200"/>
            <a:ext cx="4038600" cy="4525963"/>
          </a:xfrm>
        </p:spPr>
        <p:txBody>
          <a:bodyPr rtlCol="0">
            <a:normAutofit fontScale="85000" lnSpcReduction="20000"/>
          </a:bodyPr>
          <a:lstStyle/>
          <a:p>
            <a:pPr eaLnBrk="1" fontAlgn="auto" hangingPunct="1">
              <a:spcAft>
                <a:spcPts val="0"/>
              </a:spcAft>
              <a:buFont typeface="Arial" pitchFamily="34" charset="0"/>
              <a:buChar char="•"/>
              <a:defRPr/>
            </a:pPr>
            <a:r>
              <a:rPr lang="ru-RU" sz="2800" dirty="0" smtClean="0"/>
              <a:t>(</a:t>
            </a:r>
            <a:r>
              <a:rPr lang="ru-RU" sz="2800" b="1" dirty="0" smtClean="0">
                <a:solidFill>
                  <a:srgbClr val="002060"/>
                </a:solidFill>
              </a:rPr>
              <a:t>24.10.1983 року) </a:t>
            </a:r>
            <a:r>
              <a:rPr lang="ru-RU" sz="2800" b="1" dirty="0" err="1" smtClean="0">
                <a:solidFill>
                  <a:srgbClr val="002060"/>
                </a:solidFill>
              </a:rPr>
              <a:t>Україна</a:t>
            </a:r>
            <a:r>
              <a:rPr lang="ru-RU" sz="2800" b="1" dirty="0" smtClean="0">
                <a:solidFill>
                  <a:srgbClr val="002060"/>
                </a:solidFill>
              </a:rPr>
              <a:t> (</a:t>
            </a:r>
            <a:r>
              <a:rPr lang="en-US" sz="2800" b="1" dirty="0" smtClean="0">
                <a:solidFill>
                  <a:srgbClr val="002060"/>
                </a:solidFill>
              </a:rPr>
              <a:t>Ukraine)</a:t>
            </a:r>
            <a:br>
              <a:rPr lang="en-US" sz="2800" b="1" dirty="0" smtClean="0">
                <a:solidFill>
                  <a:srgbClr val="002060"/>
                </a:solidFill>
              </a:rPr>
            </a:br>
            <a:r>
              <a:rPr lang="ru-RU" sz="2800" b="1" dirty="0" smtClean="0">
                <a:solidFill>
                  <a:srgbClr val="002060"/>
                </a:solidFill>
              </a:rPr>
              <a:t>А</a:t>
            </a:r>
            <a:r>
              <a:rPr lang="en-US" sz="2800" b="1" dirty="0" err="1" smtClean="0">
                <a:solidFill>
                  <a:srgbClr val="002060"/>
                </a:solidFill>
              </a:rPr>
              <a:t>ndre</a:t>
            </a:r>
            <a:r>
              <a:rPr lang="en-US" sz="2800" b="1" dirty="0" smtClean="0">
                <a:solidFill>
                  <a:srgbClr val="002060"/>
                </a:solidFill>
              </a:rPr>
              <a:t> TAN </a:t>
            </a:r>
            <a:r>
              <a:rPr lang="ru-RU" sz="2800" b="1" dirty="0" err="1" smtClean="0">
                <a:solidFill>
                  <a:srgbClr val="002060"/>
                </a:solidFill>
              </a:rPr>
              <a:t>є</a:t>
            </a:r>
            <a:r>
              <a:rPr lang="ru-RU" sz="2800" b="1" dirty="0" smtClean="0">
                <a:solidFill>
                  <a:srgbClr val="002060"/>
                </a:solidFill>
              </a:rPr>
              <a:t> </a:t>
            </a:r>
            <a:r>
              <a:rPr lang="ru-RU" sz="2800" b="1" dirty="0" err="1" smtClean="0">
                <a:solidFill>
                  <a:srgbClr val="002060"/>
                </a:solidFill>
              </a:rPr>
              <a:t>власником</a:t>
            </a:r>
            <a:r>
              <a:rPr lang="ru-RU" sz="2800" b="1" dirty="0" smtClean="0">
                <a:solidFill>
                  <a:srgbClr val="002060"/>
                </a:solidFill>
              </a:rPr>
              <a:t> </a:t>
            </a:r>
            <a:r>
              <a:rPr lang="ru-RU" sz="2800" b="1" dirty="0" err="1" smtClean="0">
                <a:solidFill>
                  <a:srgbClr val="002060"/>
                </a:solidFill>
              </a:rPr>
              <a:t>безлічі</a:t>
            </a:r>
            <a:r>
              <a:rPr lang="ru-RU" sz="2800" b="1" dirty="0" smtClean="0">
                <a:solidFill>
                  <a:srgbClr val="002060"/>
                </a:solidFill>
              </a:rPr>
              <a:t> </a:t>
            </a:r>
            <a:r>
              <a:rPr lang="ru-RU" sz="2800" b="1" dirty="0" err="1" smtClean="0">
                <a:solidFill>
                  <a:srgbClr val="002060"/>
                </a:solidFill>
              </a:rPr>
              <a:t>призових</a:t>
            </a:r>
            <a:r>
              <a:rPr lang="ru-RU" sz="2800" b="1" dirty="0" smtClean="0">
                <a:solidFill>
                  <a:srgbClr val="002060"/>
                </a:solidFill>
              </a:rPr>
              <a:t> </a:t>
            </a:r>
            <a:r>
              <a:rPr lang="ru-RU" sz="2800" b="1" dirty="0" err="1" smtClean="0">
                <a:solidFill>
                  <a:srgbClr val="002060"/>
                </a:solidFill>
              </a:rPr>
              <a:t>місць</a:t>
            </a:r>
            <a:r>
              <a:rPr lang="ru-RU" sz="2800" b="1" dirty="0" smtClean="0">
                <a:solidFill>
                  <a:srgbClr val="002060"/>
                </a:solidFill>
              </a:rPr>
              <a:t> </a:t>
            </a:r>
            <a:r>
              <a:rPr lang="ru-RU" sz="2800" b="1" dirty="0" err="1" smtClean="0">
                <a:solidFill>
                  <a:srgbClr val="002060"/>
                </a:solidFill>
              </a:rPr>
              <a:t>і</a:t>
            </a:r>
            <a:r>
              <a:rPr lang="ru-RU" sz="2800" b="1" dirty="0" smtClean="0">
                <a:solidFill>
                  <a:srgbClr val="002060"/>
                </a:solidFill>
              </a:rPr>
              <a:t> </a:t>
            </a:r>
            <a:r>
              <a:rPr lang="ru-RU" sz="2800" b="1" dirty="0" err="1" smtClean="0">
                <a:solidFill>
                  <a:srgbClr val="002060"/>
                </a:solidFill>
              </a:rPr>
              <a:t>Гран-прі</a:t>
            </a:r>
            <a:r>
              <a:rPr lang="ru-RU" sz="2800" b="1" dirty="0" smtClean="0">
                <a:solidFill>
                  <a:srgbClr val="002060"/>
                </a:solidFill>
              </a:rPr>
              <a:t>, </a:t>
            </a:r>
            <a:r>
              <a:rPr lang="ru-RU" sz="2800" b="1" dirty="0" err="1" smtClean="0">
                <a:solidFill>
                  <a:srgbClr val="002060"/>
                </a:solidFill>
              </a:rPr>
              <a:t>одне</a:t>
            </a:r>
            <a:r>
              <a:rPr lang="ru-RU" sz="2800" b="1" dirty="0" smtClean="0">
                <a:solidFill>
                  <a:srgbClr val="002060"/>
                </a:solidFill>
              </a:rPr>
              <a:t> </a:t>
            </a:r>
            <a:r>
              <a:rPr lang="ru-RU" sz="2800" b="1" dirty="0" err="1" smtClean="0">
                <a:solidFill>
                  <a:srgbClr val="002060"/>
                </a:solidFill>
              </a:rPr>
              <a:t>з</a:t>
            </a:r>
            <a:r>
              <a:rPr lang="ru-RU" sz="2800" b="1" dirty="0" smtClean="0">
                <a:solidFill>
                  <a:srgbClr val="002060"/>
                </a:solidFill>
              </a:rPr>
              <a:t> </a:t>
            </a:r>
            <a:r>
              <a:rPr lang="ru-RU" sz="2800" b="1" dirty="0" err="1" smtClean="0">
                <a:solidFill>
                  <a:srgbClr val="002060"/>
                </a:solidFill>
              </a:rPr>
              <a:t>яких</a:t>
            </a:r>
            <a:r>
              <a:rPr lang="ru-RU" sz="2800" b="1" dirty="0" smtClean="0">
                <a:solidFill>
                  <a:srgbClr val="002060"/>
                </a:solidFill>
              </a:rPr>
              <a:t> на </a:t>
            </a:r>
            <a:r>
              <a:rPr lang="ru-RU" sz="2800" b="1" dirty="0" err="1" smtClean="0">
                <a:solidFill>
                  <a:srgbClr val="002060"/>
                </a:solidFill>
              </a:rPr>
              <a:t>фестивалі</a:t>
            </a:r>
            <a:r>
              <a:rPr lang="ru-RU" sz="2800" b="1" dirty="0" smtClean="0">
                <a:solidFill>
                  <a:srgbClr val="002060"/>
                </a:solidFill>
              </a:rPr>
              <a:t> «</a:t>
            </a:r>
            <a:r>
              <a:rPr lang="ru-RU" sz="2800" b="1" dirty="0" err="1" smtClean="0">
                <a:solidFill>
                  <a:srgbClr val="002060"/>
                </a:solidFill>
              </a:rPr>
              <a:t>Київський</a:t>
            </a:r>
            <a:r>
              <a:rPr lang="ru-RU" sz="2800" b="1" dirty="0" smtClean="0">
                <a:solidFill>
                  <a:srgbClr val="002060"/>
                </a:solidFill>
              </a:rPr>
              <a:t> </a:t>
            </a:r>
            <a:r>
              <a:rPr lang="ru-RU" sz="2800" b="1" dirty="0" err="1" smtClean="0">
                <a:solidFill>
                  <a:srgbClr val="002060"/>
                </a:solidFill>
              </a:rPr>
              <a:t>подіум</a:t>
            </a:r>
            <a:r>
              <a:rPr lang="ru-RU" sz="2800" b="1" dirty="0" smtClean="0">
                <a:solidFill>
                  <a:srgbClr val="002060"/>
                </a:solidFill>
              </a:rPr>
              <a:t>» </a:t>
            </a:r>
            <a:r>
              <a:rPr lang="ru-RU" sz="2800" b="1" dirty="0" err="1" smtClean="0">
                <a:solidFill>
                  <a:srgbClr val="002060"/>
                </a:solidFill>
              </a:rPr>
              <a:t>він</a:t>
            </a:r>
            <a:r>
              <a:rPr lang="ru-RU" sz="2800" b="1" dirty="0" smtClean="0">
                <a:solidFill>
                  <a:srgbClr val="002060"/>
                </a:solidFill>
              </a:rPr>
              <a:t> </a:t>
            </a:r>
            <a:r>
              <a:rPr lang="ru-RU" sz="2800" b="1" dirty="0" err="1" smtClean="0">
                <a:solidFill>
                  <a:srgbClr val="002060"/>
                </a:solidFill>
              </a:rPr>
              <a:t>отримав</a:t>
            </a:r>
            <a:r>
              <a:rPr lang="ru-RU" sz="2800" b="1" dirty="0" smtClean="0">
                <a:solidFill>
                  <a:srgbClr val="002060"/>
                </a:solidFill>
              </a:rPr>
              <a:t> </a:t>
            </a:r>
            <a:r>
              <a:rPr lang="ru-RU" sz="2800" b="1" dirty="0" err="1" smtClean="0">
                <a:solidFill>
                  <a:srgbClr val="002060"/>
                </a:solidFill>
              </a:rPr>
              <a:t>від</a:t>
            </a:r>
            <a:r>
              <a:rPr lang="ru-RU" sz="2800" b="1" dirty="0" smtClean="0">
                <a:solidFill>
                  <a:srgbClr val="002060"/>
                </a:solidFill>
              </a:rPr>
              <a:t> самого </a:t>
            </a:r>
            <a:r>
              <a:rPr lang="en-US" sz="2800" b="1" dirty="0" err="1" smtClean="0">
                <a:solidFill>
                  <a:srgbClr val="002060"/>
                </a:solidFill>
              </a:rPr>
              <a:t>Paco</a:t>
            </a:r>
            <a:r>
              <a:rPr lang="en-US" sz="2800" b="1" dirty="0" smtClean="0">
                <a:solidFill>
                  <a:srgbClr val="002060"/>
                </a:solidFill>
              </a:rPr>
              <a:t> </a:t>
            </a:r>
            <a:r>
              <a:rPr lang="en-US" sz="2800" b="1" dirty="0" err="1" smtClean="0">
                <a:solidFill>
                  <a:srgbClr val="002060"/>
                </a:solidFill>
              </a:rPr>
              <a:t>Rabanne</a:t>
            </a:r>
            <a:r>
              <a:rPr lang="en-US" sz="2800" b="1" dirty="0" smtClean="0">
                <a:solidFill>
                  <a:srgbClr val="002060"/>
                </a:solidFill>
              </a:rPr>
              <a:t>. </a:t>
            </a:r>
            <a:r>
              <a:rPr lang="ru-RU" sz="2800" b="1" dirty="0" err="1" smtClean="0">
                <a:solidFill>
                  <a:srgbClr val="002060"/>
                </a:solidFill>
              </a:rPr>
              <a:t>Крім</a:t>
            </a:r>
            <a:r>
              <a:rPr lang="ru-RU" sz="2800" b="1" dirty="0" smtClean="0">
                <a:solidFill>
                  <a:srgbClr val="002060"/>
                </a:solidFill>
              </a:rPr>
              <a:t> того, Андре занесли в книгу </a:t>
            </a:r>
            <a:r>
              <a:rPr lang="ru-RU" sz="2800" b="1" dirty="0" err="1" smtClean="0">
                <a:solidFill>
                  <a:srgbClr val="002060"/>
                </a:solidFill>
              </a:rPr>
              <a:t>рекордів</a:t>
            </a:r>
            <a:r>
              <a:rPr lang="ru-RU" sz="2800" b="1" dirty="0" smtClean="0">
                <a:solidFill>
                  <a:srgbClr val="002060"/>
                </a:solidFill>
              </a:rPr>
              <a:t> </a:t>
            </a:r>
            <a:r>
              <a:rPr lang="ru-RU" sz="2800" b="1" dirty="0" err="1" smtClean="0">
                <a:solidFill>
                  <a:srgbClr val="002060"/>
                </a:solidFill>
              </a:rPr>
              <a:t>Гінесса</a:t>
            </a:r>
            <a:r>
              <a:rPr lang="ru-RU" sz="2800" b="1" dirty="0" smtClean="0">
                <a:solidFill>
                  <a:srgbClr val="002060"/>
                </a:solidFill>
              </a:rPr>
              <a:t> </a:t>
            </a:r>
            <a:r>
              <a:rPr lang="ru-RU" sz="2800" b="1" dirty="0" err="1" smtClean="0">
                <a:solidFill>
                  <a:srgbClr val="002060"/>
                </a:solidFill>
              </a:rPr>
              <a:t>України</a:t>
            </a:r>
            <a:r>
              <a:rPr lang="ru-RU" sz="2800" b="1" dirty="0" smtClean="0">
                <a:solidFill>
                  <a:srgbClr val="002060"/>
                </a:solidFill>
              </a:rPr>
              <a:t> як самого молодого та перспективного дизайнера </a:t>
            </a:r>
            <a:r>
              <a:rPr lang="ru-RU" sz="2800" b="1" dirty="0" err="1" smtClean="0">
                <a:solidFill>
                  <a:srgbClr val="002060"/>
                </a:solidFill>
              </a:rPr>
              <a:t>країни</a:t>
            </a:r>
            <a:r>
              <a:rPr lang="ru-RU" sz="2800" b="1" dirty="0" smtClean="0">
                <a:solidFill>
                  <a:srgbClr val="002060"/>
                </a:solidFill>
              </a:rPr>
              <a:t>.</a:t>
            </a:r>
            <a:endParaRPr lang="ru-RU" sz="2800" b="1" dirty="0">
              <a:solidFill>
                <a:srgbClr val="002060"/>
              </a:solidFill>
            </a:endParaRPr>
          </a:p>
        </p:txBody>
      </p:sp>
      <p:pic>
        <p:nvPicPr>
          <p:cNvPr id="46083" name="Picture 4" descr="%D0%90%D0%BD%D0%B4%D1%80%D0%B5"/>
          <p:cNvPicPr>
            <a:picLocks noChangeAspect="1" noChangeArrowheads="1"/>
          </p:cNvPicPr>
          <p:nvPr/>
        </p:nvPicPr>
        <p:blipFill>
          <a:blip r:embed="rId2"/>
          <a:srcRect/>
          <a:stretch>
            <a:fillRect/>
          </a:stretch>
        </p:blipFill>
        <p:spPr bwMode="auto">
          <a:xfrm>
            <a:off x="684213" y="1484313"/>
            <a:ext cx="3527425" cy="53736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idx="4294967295"/>
          </p:nvPr>
        </p:nvSpPr>
        <p:spPr/>
        <p:txBody>
          <a:bodyPr/>
          <a:lstStyle/>
          <a:p>
            <a:pPr eaLnBrk="1" hangingPunct="1"/>
            <a:r>
              <a:rPr lang="ru-RU" b="1" smtClean="0"/>
              <a:t> </a:t>
            </a:r>
            <a:r>
              <a:rPr lang="ru-RU" b="1" smtClean="0">
                <a:solidFill>
                  <a:srgbClr val="FF0000"/>
                </a:solidFill>
              </a:rPr>
              <a:t>Лілія Пустовіт </a:t>
            </a:r>
          </a:p>
        </p:txBody>
      </p:sp>
      <p:sp>
        <p:nvSpPr>
          <p:cNvPr id="4" name="Содержимое 3"/>
          <p:cNvSpPr>
            <a:spLocks noGrp="1"/>
          </p:cNvSpPr>
          <p:nvPr>
            <p:ph sz="half" idx="4294967295"/>
          </p:nvPr>
        </p:nvSpPr>
        <p:spPr>
          <a:xfrm>
            <a:off x="4648200" y="1600200"/>
            <a:ext cx="4038600" cy="4525963"/>
          </a:xfrm>
        </p:spPr>
        <p:txBody>
          <a:bodyPr rtlCol="0">
            <a:normAutofit fontScale="92500" lnSpcReduction="10000"/>
          </a:bodyPr>
          <a:lstStyle/>
          <a:p>
            <a:pPr eaLnBrk="1" fontAlgn="auto" hangingPunct="1">
              <a:spcAft>
                <a:spcPts val="0"/>
              </a:spcAft>
              <a:buFont typeface="Arial" pitchFamily="34" charset="0"/>
              <a:buChar char="•"/>
              <a:defRPr/>
            </a:pPr>
            <a:endParaRPr lang="ru-RU" sz="2400" dirty="0" smtClean="0"/>
          </a:p>
          <a:p>
            <a:pPr eaLnBrk="1" fontAlgn="auto" hangingPunct="1">
              <a:spcAft>
                <a:spcPts val="0"/>
              </a:spcAft>
              <a:buFont typeface="Arial" pitchFamily="34" charset="0"/>
              <a:buChar char="•"/>
              <a:defRPr/>
            </a:pPr>
            <a:endParaRPr lang="ru-RU" sz="2400" dirty="0" smtClean="0"/>
          </a:p>
          <a:p>
            <a:pPr eaLnBrk="1" fontAlgn="auto" hangingPunct="1">
              <a:spcAft>
                <a:spcPts val="0"/>
              </a:spcAft>
              <a:buFont typeface="Arial" pitchFamily="34" charset="0"/>
              <a:buChar char="•"/>
              <a:defRPr/>
            </a:pPr>
            <a:endParaRPr lang="ru-RU" sz="2400" dirty="0" smtClean="0"/>
          </a:p>
          <a:p>
            <a:pPr eaLnBrk="1" fontAlgn="auto" hangingPunct="1">
              <a:spcAft>
                <a:spcPts val="0"/>
              </a:spcAft>
              <a:buFont typeface="Arial" pitchFamily="34" charset="0"/>
              <a:buChar char="•"/>
              <a:defRPr/>
            </a:pPr>
            <a:r>
              <a:rPr lang="ru-RU" sz="2400" dirty="0" smtClean="0"/>
              <a:t> </a:t>
            </a:r>
            <a:r>
              <a:rPr lang="ru-RU" sz="2600" b="1" dirty="0" smtClean="0">
                <a:solidFill>
                  <a:srgbClr val="002060"/>
                </a:solidFill>
              </a:rPr>
              <a:t>одна </a:t>
            </a:r>
            <a:r>
              <a:rPr lang="ru-RU" sz="2600" b="1" dirty="0" err="1" smtClean="0">
                <a:solidFill>
                  <a:srgbClr val="002060"/>
                </a:solidFill>
              </a:rPr>
              <a:t>з</a:t>
            </a:r>
            <a:r>
              <a:rPr lang="ru-RU" sz="2600" b="1" dirty="0" smtClean="0">
                <a:solidFill>
                  <a:srgbClr val="002060"/>
                </a:solidFill>
              </a:rPr>
              <a:t> </a:t>
            </a:r>
            <a:r>
              <a:rPr lang="ru-RU" sz="2600" b="1" dirty="0" err="1" smtClean="0">
                <a:solidFill>
                  <a:srgbClr val="002060"/>
                </a:solidFill>
              </a:rPr>
              <a:t>найбільш</a:t>
            </a:r>
            <a:r>
              <a:rPr lang="ru-RU" sz="2600" b="1" dirty="0" smtClean="0">
                <a:solidFill>
                  <a:srgbClr val="002060"/>
                </a:solidFill>
              </a:rPr>
              <a:t> </a:t>
            </a:r>
            <a:r>
              <a:rPr lang="ru-RU" sz="2600" b="1" dirty="0" err="1" smtClean="0">
                <a:solidFill>
                  <a:srgbClr val="002060"/>
                </a:solidFill>
              </a:rPr>
              <a:t>успішних</a:t>
            </a:r>
            <a:r>
              <a:rPr lang="ru-RU" sz="2600" b="1" dirty="0" smtClean="0">
                <a:solidFill>
                  <a:srgbClr val="002060"/>
                </a:solidFill>
              </a:rPr>
              <a:t>  </a:t>
            </a:r>
            <a:r>
              <a:rPr lang="ru-RU" sz="2600" b="1" dirty="0" err="1" smtClean="0">
                <a:solidFill>
                  <a:srgbClr val="002060"/>
                </a:solidFill>
              </a:rPr>
              <a:t>українських</a:t>
            </a:r>
            <a:r>
              <a:rPr lang="ru-RU" sz="2600" b="1" dirty="0" smtClean="0">
                <a:solidFill>
                  <a:srgbClr val="002060"/>
                </a:solidFill>
              </a:rPr>
              <a:t> </a:t>
            </a:r>
            <a:r>
              <a:rPr lang="ru-RU" sz="2600" b="1" dirty="0" err="1" smtClean="0">
                <a:solidFill>
                  <a:srgbClr val="002060"/>
                </a:solidFill>
              </a:rPr>
              <a:t>дизайнерів</a:t>
            </a:r>
            <a:r>
              <a:rPr lang="ru-RU" sz="2600" b="1" dirty="0" smtClean="0">
                <a:solidFill>
                  <a:srgbClr val="002060"/>
                </a:solidFill>
              </a:rPr>
              <a:t>. У </a:t>
            </a:r>
            <a:r>
              <a:rPr lang="ru-RU" sz="2600" b="1" dirty="0" err="1" smtClean="0">
                <a:solidFill>
                  <a:srgbClr val="002060"/>
                </a:solidFill>
              </a:rPr>
              <a:t>Лілії</a:t>
            </a:r>
            <a:r>
              <a:rPr lang="ru-RU" sz="2600" b="1" dirty="0" smtClean="0">
                <a:solidFill>
                  <a:srgbClr val="002060"/>
                </a:solidFill>
              </a:rPr>
              <a:t>, не </a:t>
            </a:r>
            <a:r>
              <a:rPr lang="ru-RU" sz="2600" b="1" dirty="0" err="1" smtClean="0">
                <a:solidFill>
                  <a:srgbClr val="002060"/>
                </a:solidFill>
              </a:rPr>
              <a:t>бракує</a:t>
            </a:r>
            <a:r>
              <a:rPr lang="ru-RU" sz="2600" b="1" dirty="0" smtClean="0">
                <a:solidFill>
                  <a:srgbClr val="002060"/>
                </a:solidFill>
              </a:rPr>
              <a:t> в </a:t>
            </a:r>
            <a:r>
              <a:rPr lang="ru-RU" sz="2600" b="1" dirty="0" err="1" smtClean="0">
                <a:solidFill>
                  <a:srgbClr val="002060"/>
                </a:solidFill>
              </a:rPr>
              <a:t>знаменитих</a:t>
            </a:r>
            <a:r>
              <a:rPr lang="ru-RU" sz="2600" b="1" dirty="0" smtClean="0">
                <a:solidFill>
                  <a:srgbClr val="002060"/>
                </a:solidFill>
              </a:rPr>
              <a:t> </a:t>
            </a:r>
            <a:r>
              <a:rPr lang="ru-RU" sz="2600" b="1" dirty="0" err="1" smtClean="0">
                <a:solidFill>
                  <a:srgbClr val="002060"/>
                </a:solidFill>
              </a:rPr>
              <a:t>клієнтів</a:t>
            </a:r>
            <a:r>
              <a:rPr lang="ru-RU" sz="2600" b="1" dirty="0" smtClean="0">
                <a:solidFill>
                  <a:srgbClr val="002060"/>
                </a:solidFill>
              </a:rPr>
              <a:t>. </a:t>
            </a:r>
            <a:r>
              <a:rPr lang="ru-RU" sz="2600" b="1" dirty="0" err="1" smtClean="0">
                <a:solidFill>
                  <a:srgbClr val="002060"/>
                </a:solidFill>
              </a:rPr>
              <a:t>Серед</a:t>
            </a:r>
            <a:r>
              <a:rPr lang="ru-RU" sz="2600" b="1" dirty="0" smtClean="0">
                <a:solidFill>
                  <a:srgbClr val="002060"/>
                </a:solidFill>
              </a:rPr>
              <a:t> </a:t>
            </a:r>
            <a:r>
              <a:rPr lang="ru-RU" sz="2600" b="1" dirty="0" err="1" smtClean="0">
                <a:solidFill>
                  <a:srgbClr val="002060"/>
                </a:solidFill>
              </a:rPr>
              <a:t>її</a:t>
            </a:r>
            <a:r>
              <a:rPr lang="ru-RU" sz="2600" b="1" dirty="0" smtClean="0">
                <a:solidFill>
                  <a:srgbClr val="002060"/>
                </a:solidFill>
              </a:rPr>
              <a:t> </a:t>
            </a:r>
            <a:r>
              <a:rPr lang="ru-RU" sz="2600" b="1" dirty="0" err="1" smtClean="0">
                <a:solidFill>
                  <a:srgbClr val="002060"/>
                </a:solidFill>
              </a:rPr>
              <a:t>клієнток</a:t>
            </a:r>
            <a:r>
              <a:rPr lang="ru-RU" sz="2600" b="1" dirty="0" smtClean="0">
                <a:solidFill>
                  <a:srgbClr val="002060"/>
                </a:solidFill>
              </a:rPr>
              <a:t> </a:t>
            </a:r>
            <a:r>
              <a:rPr lang="ru-RU" sz="2600" b="1" dirty="0" err="1" smtClean="0">
                <a:solidFill>
                  <a:srgbClr val="002060"/>
                </a:solidFill>
              </a:rPr>
              <a:t>Софія</a:t>
            </a:r>
            <a:r>
              <a:rPr lang="ru-RU" sz="2600" b="1" dirty="0" smtClean="0">
                <a:solidFill>
                  <a:srgbClr val="002060"/>
                </a:solidFill>
              </a:rPr>
              <a:t> </a:t>
            </a:r>
            <a:r>
              <a:rPr lang="ru-RU" sz="2600" b="1" dirty="0" err="1" smtClean="0">
                <a:solidFill>
                  <a:srgbClr val="002060"/>
                </a:solidFill>
              </a:rPr>
              <a:t>Ротару</a:t>
            </a:r>
            <a:r>
              <a:rPr lang="ru-RU" sz="2600" b="1" dirty="0" smtClean="0">
                <a:solidFill>
                  <a:srgbClr val="002060"/>
                </a:solidFill>
              </a:rPr>
              <a:t>, Руслана, Катерина та </a:t>
            </a:r>
            <a:r>
              <a:rPr lang="ru-RU" sz="2600" b="1" dirty="0" err="1" smtClean="0">
                <a:solidFill>
                  <a:srgbClr val="002060"/>
                </a:solidFill>
              </a:rPr>
              <a:t>Віталіна</a:t>
            </a:r>
            <a:r>
              <a:rPr lang="ru-RU" sz="2600" b="1" dirty="0" smtClean="0">
                <a:solidFill>
                  <a:srgbClr val="002060"/>
                </a:solidFill>
              </a:rPr>
              <a:t> Ющенко, </a:t>
            </a:r>
            <a:r>
              <a:rPr lang="ru-RU" sz="2600" b="1" dirty="0" err="1" smtClean="0">
                <a:solidFill>
                  <a:srgbClr val="002060"/>
                </a:solidFill>
              </a:rPr>
              <a:t>Крістіна</a:t>
            </a:r>
            <a:r>
              <a:rPr lang="ru-RU" sz="2600" b="1" dirty="0" smtClean="0">
                <a:solidFill>
                  <a:srgbClr val="002060"/>
                </a:solidFill>
              </a:rPr>
              <a:t> Орбакайте, </a:t>
            </a:r>
            <a:r>
              <a:rPr lang="ru-RU" sz="2600" b="1" dirty="0" err="1" smtClean="0">
                <a:solidFill>
                  <a:srgbClr val="002060"/>
                </a:solidFill>
              </a:rPr>
              <a:t>Віра</a:t>
            </a:r>
            <a:r>
              <a:rPr lang="ru-RU" sz="2600" b="1" dirty="0" smtClean="0">
                <a:solidFill>
                  <a:srgbClr val="002060"/>
                </a:solidFill>
              </a:rPr>
              <a:t> </a:t>
            </a:r>
            <a:r>
              <a:rPr lang="ru-RU" sz="2600" b="1" dirty="0" err="1" smtClean="0">
                <a:solidFill>
                  <a:srgbClr val="002060"/>
                </a:solidFill>
              </a:rPr>
              <a:t>Глаголєва</a:t>
            </a:r>
            <a:r>
              <a:rPr lang="ru-RU" sz="2600" b="1" dirty="0" smtClean="0">
                <a:solidFill>
                  <a:srgbClr val="002060"/>
                </a:solidFill>
              </a:rPr>
              <a:t>, </a:t>
            </a:r>
            <a:r>
              <a:rPr lang="ru-RU" sz="2600" b="1" dirty="0" err="1" smtClean="0">
                <a:solidFill>
                  <a:srgbClr val="002060"/>
                </a:solidFill>
              </a:rPr>
              <a:t>Тіна</a:t>
            </a:r>
            <a:r>
              <a:rPr lang="ru-RU" sz="2600" b="1" dirty="0" smtClean="0">
                <a:solidFill>
                  <a:srgbClr val="002060"/>
                </a:solidFill>
              </a:rPr>
              <a:t> </a:t>
            </a:r>
            <a:r>
              <a:rPr lang="ru-RU" sz="2600" b="1" dirty="0" err="1" smtClean="0">
                <a:solidFill>
                  <a:srgbClr val="002060"/>
                </a:solidFill>
              </a:rPr>
              <a:t>Канделакі</a:t>
            </a:r>
            <a:r>
              <a:rPr lang="ru-RU" sz="2600" b="1" dirty="0" smtClean="0">
                <a:solidFill>
                  <a:srgbClr val="002060"/>
                </a:solidFill>
              </a:rPr>
              <a:t> </a:t>
            </a:r>
            <a:endParaRPr lang="ru-RU" sz="2600" b="1" dirty="0">
              <a:solidFill>
                <a:srgbClr val="002060"/>
              </a:solidFill>
            </a:endParaRPr>
          </a:p>
        </p:txBody>
      </p:sp>
      <p:pic>
        <p:nvPicPr>
          <p:cNvPr id="47107" name="Picture 2"/>
          <p:cNvPicPr>
            <a:picLocks noGrp="1" noChangeAspect="1" noChangeArrowheads="1"/>
          </p:cNvPicPr>
          <p:nvPr>
            <p:ph sz="half" idx="4294967295"/>
          </p:nvPr>
        </p:nvPicPr>
        <p:blipFill>
          <a:blip r:embed="rId2"/>
          <a:srcRect/>
          <a:stretch>
            <a:fillRect/>
          </a:stretch>
        </p:blipFill>
        <p:spPr>
          <a:xfrm>
            <a:off x="0" y="1643063"/>
            <a:ext cx="4572000" cy="4786312"/>
          </a:xfrm>
        </p:spPr>
      </p:pic>
      <p:pic>
        <p:nvPicPr>
          <p:cNvPr id="47108" name="Picture 2"/>
          <p:cNvPicPr>
            <a:picLocks noChangeAspect="1" noChangeArrowheads="1"/>
          </p:cNvPicPr>
          <p:nvPr/>
        </p:nvPicPr>
        <p:blipFill>
          <a:blip r:embed="rId3"/>
          <a:srcRect/>
          <a:stretch>
            <a:fillRect/>
          </a:stretch>
        </p:blipFill>
        <p:spPr bwMode="auto">
          <a:xfrm>
            <a:off x="6500813" y="357188"/>
            <a:ext cx="2143125" cy="24288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idx="4294967295"/>
          </p:nvPr>
        </p:nvSpPr>
        <p:spPr/>
        <p:txBody>
          <a:bodyPr/>
          <a:lstStyle/>
          <a:p>
            <a:pPr eaLnBrk="1" hangingPunct="1"/>
            <a:r>
              <a:rPr lang="uk-UA" sz="5400" b="1" smtClean="0">
                <a:solidFill>
                  <a:srgbClr val="C00000"/>
                </a:solidFill>
              </a:rPr>
              <a:t>Професія-дизайнер</a:t>
            </a:r>
            <a:endParaRPr lang="ru-RU" sz="5400" b="1" smtClean="0">
              <a:solidFill>
                <a:srgbClr val="C00000"/>
              </a:solidFill>
            </a:endParaRPr>
          </a:p>
        </p:txBody>
      </p:sp>
      <p:sp>
        <p:nvSpPr>
          <p:cNvPr id="3" name="Содержимое 2"/>
          <p:cNvSpPr>
            <a:spLocks noGrp="1"/>
          </p:cNvSpPr>
          <p:nvPr>
            <p:ph sz="half" idx="4294967295"/>
          </p:nvPr>
        </p:nvSpPr>
        <p:spPr>
          <a:xfrm>
            <a:off x="457200" y="1600200"/>
            <a:ext cx="4038600" cy="4525963"/>
          </a:xfrm>
        </p:spPr>
        <p:txBody>
          <a:bodyPr rtlCol="0">
            <a:normAutofit lnSpcReduction="10000"/>
          </a:bodyPr>
          <a:lstStyle/>
          <a:p>
            <a:pPr eaLnBrk="1" fontAlgn="auto" hangingPunct="1">
              <a:spcAft>
                <a:spcPts val="0"/>
              </a:spcAft>
              <a:buFont typeface="Arial" pitchFamily="34" charset="0"/>
              <a:buChar char="•"/>
              <a:defRPr/>
            </a:pPr>
            <a:r>
              <a:rPr lang="ru-RU" sz="2800" b="1" dirty="0" err="1" smtClean="0">
                <a:solidFill>
                  <a:srgbClr val="7030A0"/>
                </a:solidFill>
              </a:rPr>
              <a:t>промисловий</a:t>
            </a:r>
            <a:r>
              <a:rPr lang="ru-RU" sz="2800" b="1" dirty="0" smtClean="0">
                <a:solidFill>
                  <a:srgbClr val="7030A0"/>
                </a:solidFill>
              </a:rPr>
              <a:t> дизайн; - </a:t>
            </a:r>
            <a:r>
              <a:rPr lang="ru-RU" sz="2800" b="1" dirty="0" err="1" smtClean="0">
                <a:solidFill>
                  <a:srgbClr val="7030A0"/>
                </a:solidFill>
              </a:rPr>
              <a:t>графічний</a:t>
            </a:r>
            <a:r>
              <a:rPr lang="ru-RU" sz="2800" b="1" dirty="0" smtClean="0">
                <a:solidFill>
                  <a:srgbClr val="7030A0"/>
                </a:solidFill>
              </a:rPr>
              <a:t> дизайн; - </a:t>
            </a:r>
            <a:r>
              <a:rPr lang="ru-RU" sz="2800" b="1" dirty="0" err="1" smtClean="0">
                <a:solidFill>
                  <a:srgbClr val="7030A0"/>
                </a:solidFill>
              </a:rPr>
              <a:t>інтер'єр</a:t>
            </a:r>
            <a:r>
              <a:rPr lang="ru-RU" sz="2800" b="1" dirty="0" smtClean="0">
                <a:solidFill>
                  <a:srgbClr val="7030A0"/>
                </a:solidFill>
              </a:rPr>
              <a:t> </a:t>
            </a:r>
            <a:r>
              <a:rPr lang="ru-RU" sz="2800" b="1" dirty="0" err="1" smtClean="0">
                <a:solidFill>
                  <a:srgbClr val="7030A0"/>
                </a:solidFill>
              </a:rPr>
              <a:t>і</a:t>
            </a:r>
            <a:r>
              <a:rPr lang="ru-RU" sz="2800" b="1" dirty="0" smtClean="0">
                <a:solidFill>
                  <a:srgbClr val="7030A0"/>
                </a:solidFill>
              </a:rPr>
              <a:t> </a:t>
            </a:r>
            <a:r>
              <a:rPr lang="ru-RU" sz="2800" b="1" dirty="0" err="1" smtClean="0">
                <a:solidFill>
                  <a:srgbClr val="7030A0"/>
                </a:solidFill>
              </a:rPr>
              <a:t>обладнання</a:t>
            </a:r>
            <a:r>
              <a:rPr lang="ru-RU" sz="2800" b="1" dirty="0" smtClean="0">
                <a:solidFill>
                  <a:srgbClr val="7030A0"/>
                </a:solidFill>
              </a:rPr>
              <a:t>; - дизайн </a:t>
            </a:r>
            <a:r>
              <a:rPr lang="ru-RU" sz="2800" b="1" dirty="0" err="1" smtClean="0">
                <a:solidFill>
                  <a:srgbClr val="7030A0"/>
                </a:solidFill>
              </a:rPr>
              <a:t>меблів</a:t>
            </a:r>
            <a:r>
              <a:rPr lang="ru-RU" sz="2800" b="1" dirty="0" smtClean="0">
                <a:solidFill>
                  <a:srgbClr val="7030A0"/>
                </a:solidFill>
              </a:rPr>
              <a:t>; - </a:t>
            </a:r>
            <a:r>
              <a:rPr lang="ru-RU" sz="2800" b="1" dirty="0" err="1" smtClean="0">
                <a:solidFill>
                  <a:srgbClr val="7030A0"/>
                </a:solidFill>
              </a:rPr>
              <a:t>дизайн</a:t>
            </a:r>
            <a:r>
              <a:rPr lang="ru-RU" sz="2800" b="1" dirty="0" smtClean="0">
                <a:solidFill>
                  <a:srgbClr val="7030A0"/>
                </a:solidFill>
              </a:rPr>
              <a:t> </a:t>
            </a:r>
            <a:r>
              <a:rPr lang="ru-RU" sz="2800" b="1" dirty="0" err="1" smtClean="0">
                <a:solidFill>
                  <a:srgbClr val="7030A0"/>
                </a:solidFill>
              </a:rPr>
              <a:t>інтерактивних</a:t>
            </a:r>
            <a:r>
              <a:rPr lang="ru-RU" sz="2800" b="1" dirty="0" smtClean="0">
                <a:solidFill>
                  <a:srgbClr val="7030A0"/>
                </a:solidFill>
              </a:rPr>
              <a:t> </a:t>
            </a:r>
            <a:r>
              <a:rPr lang="ru-RU" sz="2800" b="1" dirty="0" err="1" smtClean="0">
                <a:solidFill>
                  <a:srgbClr val="7030A0"/>
                </a:solidFill>
              </a:rPr>
              <a:t>засобів</a:t>
            </a:r>
            <a:r>
              <a:rPr lang="ru-RU" sz="2800" b="1" dirty="0" smtClean="0">
                <a:solidFill>
                  <a:srgbClr val="7030A0"/>
                </a:solidFill>
              </a:rPr>
              <a:t> </a:t>
            </a:r>
            <a:r>
              <a:rPr lang="ru-RU" sz="2800" b="1" dirty="0" err="1" smtClean="0">
                <a:solidFill>
                  <a:srgbClr val="7030A0"/>
                </a:solidFill>
              </a:rPr>
              <a:t>візуальних</a:t>
            </a:r>
            <a:r>
              <a:rPr lang="ru-RU" sz="2800" b="1" dirty="0" smtClean="0">
                <a:solidFill>
                  <a:srgbClr val="7030A0"/>
                </a:solidFill>
              </a:rPr>
              <a:t> </a:t>
            </a:r>
            <a:r>
              <a:rPr lang="ru-RU" sz="2800" b="1" dirty="0" err="1" smtClean="0">
                <a:solidFill>
                  <a:srgbClr val="7030A0"/>
                </a:solidFill>
              </a:rPr>
              <a:t>комунікацій</a:t>
            </a:r>
            <a:r>
              <a:rPr lang="ru-RU" sz="2800" b="1" dirty="0" smtClean="0">
                <a:solidFill>
                  <a:srgbClr val="7030A0"/>
                </a:solidFill>
              </a:rPr>
              <a:t>; - </a:t>
            </a:r>
            <a:r>
              <a:rPr lang="ru-RU" sz="2800" b="1" dirty="0" err="1" smtClean="0">
                <a:solidFill>
                  <a:srgbClr val="7030A0"/>
                </a:solidFill>
              </a:rPr>
              <a:t>художнє</a:t>
            </a:r>
            <a:r>
              <a:rPr lang="ru-RU" sz="2800" b="1" dirty="0" smtClean="0">
                <a:solidFill>
                  <a:srgbClr val="7030A0"/>
                </a:solidFill>
              </a:rPr>
              <a:t> </a:t>
            </a:r>
            <a:r>
              <a:rPr lang="ru-RU" sz="2800" b="1" dirty="0" err="1" smtClean="0">
                <a:solidFill>
                  <a:srgbClr val="7030A0"/>
                </a:solidFill>
              </a:rPr>
              <a:t>моделювання</a:t>
            </a:r>
            <a:r>
              <a:rPr lang="ru-RU" sz="2800" b="1" dirty="0" smtClean="0">
                <a:solidFill>
                  <a:srgbClr val="7030A0"/>
                </a:solidFill>
              </a:rPr>
              <a:t> тканин; - </a:t>
            </a:r>
            <a:r>
              <a:rPr lang="ru-RU" sz="2800" b="1" dirty="0" err="1" smtClean="0">
                <a:solidFill>
                  <a:srgbClr val="7030A0"/>
                </a:solidFill>
              </a:rPr>
              <a:t>художнє</a:t>
            </a:r>
            <a:r>
              <a:rPr lang="ru-RU" sz="2800" b="1" dirty="0" smtClean="0">
                <a:solidFill>
                  <a:srgbClr val="7030A0"/>
                </a:solidFill>
              </a:rPr>
              <a:t> </a:t>
            </a:r>
            <a:r>
              <a:rPr lang="ru-RU" sz="2800" b="1" dirty="0" err="1" smtClean="0">
                <a:solidFill>
                  <a:srgbClr val="7030A0"/>
                </a:solidFill>
              </a:rPr>
              <a:t>моделювання</a:t>
            </a:r>
            <a:r>
              <a:rPr lang="ru-RU" sz="2800" b="1" dirty="0" smtClean="0">
                <a:solidFill>
                  <a:srgbClr val="7030A0"/>
                </a:solidFill>
              </a:rPr>
              <a:t> </a:t>
            </a:r>
            <a:r>
              <a:rPr lang="ru-RU" sz="2800" b="1" dirty="0" err="1" smtClean="0">
                <a:solidFill>
                  <a:srgbClr val="7030A0"/>
                </a:solidFill>
              </a:rPr>
              <a:t>одягу</a:t>
            </a:r>
            <a:r>
              <a:rPr lang="ru-RU" sz="2800" b="1" dirty="0" smtClean="0">
                <a:solidFill>
                  <a:srgbClr val="7030A0"/>
                </a:solidFill>
              </a:rPr>
              <a:t>.</a:t>
            </a:r>
            <a:r>
              <a:rPr lang="uk-UA" sz="2800" dirty="0" smtClean="0"/>
              <a:t> </a:t>
            </a:r>
            <a:endParaRPr lang="ru-RU" sz="2800" dirty="0" smtClean="0"/>
          </a:p>
          <a:p>
            <a:pPr eaLnBrk="1" fontAlgn="auto" hangingPunct="1">
              <a:spcAft>
                <a:spcPts val="0"/>
              </a:spcAft>
              <a:buFont typeface="Arial" pitchFamily="34" charset="0"/>
              <a:buChar char="•"/>
              <a:defRPr/>
            </a:pPr>
            <a:endParaRPr lang="ru-RU" sz="2800" b="1" dirty="0">
              <a:solidFill>
                <a:srgbClr val="7030A0"/>
              </a:solidFill>
            </a:endParaRPr>
          </a:p>
        </p:txBody>
      </p:sp>
      <p:sp>
        <p:nvSpPr>
          <p:cNvPr id="48131" name="Содержимое 3"/>
          <p:cNvSpPr>
            <a:spLocks noGrp="1"/>
          </p:cNvSpPr>
          <p:nvPr>
            <p:ph sz="half" idx="4294967295"/>
          </p:nvPr>
        </p:nvSpPr>
        <p:spPr>
          <a:xfrm>
            <a:off x="4648200" y="1428750"/>
            <a:ext cx="4038600" cy="4697413"/>
          </a:xfrm>
        </p:spPr>
        <p:txBody>
          <a:bodyPr/>
          <a:lstStyle/>
          <a:p>
            <a:pPr eaLnBrk="1" hangingPunct="1"/>
            <a:r>
              <a:rPr lang="ru-RU" sz="1600" b="1" smtClean="0">
                <a:solidFill>
                  <a:srgbClr val="7030A0"/>
                </a:solidFill>
              </a:rPr>
              <a:t>У нашій країні ідеї дизайну набули розвитку на початку </a:t>
            </a:r>
            <a:r>
              <a:rPr lang="en-US" sz="1600" b="1" smtClean="0">
                <a:solidFill>
                  <a:srgbClr val="7030A0"/>
                </a:solidFill>
              </a:rPr>
              <a:t>XX </a:t>
            </a:r>
            <a:r>
              <a:rPr lang="ru-RU" sz="1600" b="1" smtClean="0">
                <a:solidFill>
                  <a:srgbClr val="7030A0"/>
                </a:solidFill>
              </a:rPr>
              <a:t>ст. У 1920 р. були створені перші організації, які спеціально займалися розробкою дизайнерських проблем – Всеросійські художньо-технічні майстерні. У 1962 р. був створений Всесоюзний науково-дослідний інститут технічної естетики. Цей центр дизайнерської теорії та творчості мав філії в багатьох містах (наприклад, у Харкові), а на великих підприємствах працювали спеціальні художньо-конструкторські бюро. Водночас були організовані перші спеціальні вищі та середні навчальні заклади (наприклад, Харківський художньо-промисловий інститут, нині – Харківська державна академія дизайну і мистецтв, яка є головним закладом підготовки дизайнерських кадрів України), де розпочалася підготовка фахівців такого профілю.</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4"/>
          <p:cNvSpPr>
            <a:spLocks noGrp="1"/>
          </p:cNvSpPr>
          <p:nvPr>
            <p:ph type="title"/>
          </p:nvPr>
        </p:nvSpPr>
        <p:spPr/>
        <p:txBody>
          <a:bodyPr/>
          <a:lstStyle/>
          <a:p>
            <a:pPr eaLnBrk="1" hangingPunct="1"/>
            <a:r>
              <a:rPr lang="uk-UA" sz="2400" b="1" smtClean="0">
                <a:solidFill>
                  <a:srgbClr val="C00000"/>
                </a:solidFill>
              </a:rPr>
              <a:t>Рекламні засоби можуть бути індивідуальні,призначені конкретному споживачеві</a:t>
            </a:r>
            <a:endParaRPr lang="ru-RU" sz="2400" b="1" smtClean="0">
              <a:solidFill>
                <a:srgbClr val="C00000"/>
              </a:solidFill>
            </a:endParaRPr>
          </a:p>
        </p:txBody>
      </p:sp>
      <p:pic>
        <p:nvPicPr>
          <p:cNvPr id="18434" name="Picture 2"/>
          <p:cNvPicPr>
            <a:picLocks noGrp="1" noChangeAspect="1" noChangeArrowheads="1"/>
          </p:cNvPicPr>
          <p:nvPr>
            <p:ph sz="half" idx="1"/>
          </p:nvPr>
        </p:nvPicPr>
        <p:blipFill>
          <a:blip r:embed="rId2"/>
          <a:srcRect/>
          <a:stretch>
            <a:fillRect/>
          </a:stretch>
        </p:blipFill>
        <p:spPr>
          <a:xfrm>
            <a:off x="214313" y="1357313"/>
            <a:ext cx="4281487" cy="4929187"/>
          </a:xfrm>
        </p:spPr>
      </p:pic>
      <p:pic>
        <p:nvPicPr>
          <p:cNvPr id="18435" name="Picture 2"/>
          <p:cNvPicPr>
            <a:picLocks noGrp="1" noChangeAspect="1" noChangeArrowheads="1"/>
          </p:cNvPicPr>
          <p:nvPr>
            <p:ph sz="half" idx="2"/>
          </p:nvPr>
        </p:nvPicPr>
        <p:blipFill>
          <a:blip r:embed="rId3"/>
          <a:srcRect/>
          <a:stretch>
            <a:fillRect/>
          </a:stretch>
        </p:blipFill>
        <p:spPr>
          <a:xfrm>
            <a:off x="4572000" y="1571625"/>
            <a:ext cx="4572000" cy="4572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Autofit/>
          </a:bodyPr>
          <a:lstStyle/>
          <a:p>
            <a:pPr eaLnBrk="1" fontAlgn="auto" hangingPunct="1">
              <a:spcAft>
                <a:spcPts val="0"/>
              </a:spcAft>
              <a:defRPr/>
            </a:pPr>
            <a:r>
              <a:rPr lang="ru-RU" sz="8000" dirty="0" err="1" smtClean="0">
                <a:solidFill>
                  <a:schemeClr val="accent1">
                    <a:lumMod val="75000"/>
                  </a:schemeClr>
                </a:solidFill>
              </a:rPr>
              <a:t>Види</a:t>
            </a:r>
            <a:r>
              <a:rPr lang="ru-RU" sz="8000" dirty="0" smtClean="0">
                <a:solidFill>
                  <a:schemeClr val="accent1">
                    <a:lumMod val="75000"/>
                  </a:schemeClr>
                </a:solidFill>
              </a:rPr>
              <a:t> </a:t>
            </a:r>
            <a:r>
              <a:rPr lang="ru-RU" sz="8000" dirty="0" err="1" smtClean="0">
                <a:solidFill>
                  <a:schemeClr val="accent1">
                    <a:lumMod val="75000"/>
                  </a:schemeClr>
                </a:solidFill>
              </a:rPr>
              <a:t>реклами</a:t>
            </a:r>
            <a:endParaRPr lang="ru-RU" sz="8000" dirty="0">
              <a:solidFill>
                <a:schemeClr val="accent1">
                  <a:lumMod val="75000"/>
                </a:schemeClr>
              </a:solidFill>
            </a:endParaRPr>
          </a:p>
        </p:txBody>
      </p:sp>
      <p:sp>
        <p:nvSpPr>
          <p:cNvPr id="3" name="Содержимое 2"/>
          <p:cNvSpPr>
            <a:spLocks noGrp="1"/>
          </p:cNvSpPr>
          <p:nvPr>
            <p:ph sz="half" idx="1"/>
          </p:nvPr>
        </p:nvSpPr>
        <p:spPr/>
        <p:txBody>
          <a:bodyPr rtlCol="0">
            <a:normAutofit fontScale="85000" lnSpcReduction="20000"/>
          </a:bodyPr>
          <a:lstStyle/>
          <a:p>
            <a:pPr eaLnBrk="1" fontAlgn="auto" hangingPunct="1">
              <a:spcAft>
                <a:spcPts val="0"/>
              </a:spcAft>
              <a:buFont typeface="Arial" pitchFamily="34" charset="0"/>
              <a:buNone/>
              <a:defRPr/>
            </a:pPr>
            <a:endParaRPr lang="ru-RU" b="1" dirty="0" smtClean="0"/>
          </a:p>
          <a:p>
            <a:pPr eaLnBrk="1" fontAlgn="auto" hangingPunct="1">
              <a:spcAft>
                <a:spcPts val="0"/>
              </a:spcAft>
              <a:buFont typeface="Arial" pitchFamily="34" charset="0"/>
              <a:buNone/>
              <a:defRPr/>
            </a:pPr>
            <a:r>
              <a:rPr lang="ru-RU" dirty="0" smtClean="0"/>
              <a:t/>
            </a:r>
            <a:br>
              <a:rPr lang="ru-RU" dirty="0" smtClean="0"/>
            </a:br>
            <a:r>
              <a:rPr lang="ru-RU" dirty="0" smtClean="0"/>
              <a:t/>
            </a:r>
            <a:br>
              <a:rPr lang="ru-RU" dirty="0" smtClean="0"/>
            </a:br>
            <a:r>
              <a:rPr lang="ru-RU" dirty="0" smtClean="0">
                <a:solidFill>
                  <a:srgbClr val="C00000"/>
                </a:solidFill>
              </a:rPr>
              <a:t>За </a:t>
            </a:r>
            <a:r>
              <a:rPr lang="ru-RU" dirty="0" err="1" smtClean="0">
                <a:solidFill>
                  <a:srgbClr val="C00000"/>
                </a:solidFill>
              </a:rPr>
              <a:t>цією</a:t>
            </a:r>
            <a:r>
              <a:rPr lang="ru-RU" dirty="0" smtClean="0">
                <a:solidFill>
                  <a:srgbClr val="C00000"/>
                </a:solidFill>
              </a:rPr>
              <a:t> </a:t>
            </a:r>
            <a:r>
              <a:rPr lang="ru-RU" dirty="0" err="1" smtClean="0">
                <a:solidFill>
                  <a:srgbClr val="C00000"/>
                </a:solidFill>
              </a:rPr>
              <a:t>ознакою</a:t>
            </a:r>
            <a:r>
              <a:rPr lang="ru-RU" dirty="0" smtClean="0">
                <a:solidFill>
                  <a:srgbClr val="C00000"/>
                </a:solidFill>
              </a:rPr>
              <a:t> реклама </a:t>
            </a:r>
            <a:r>
              <a:rPr lang="ru-RU" dirty="0" err="1" smtClean="0">
                <a:solidFill>
                  <a:srgbClr val="C00000"/>
                </a:solidFill>
              </a:rPr>
              <a:t>поділяється</a:t>
            </a:r>
            <a:r>
              <a:rPr lang="ru-RU" dirty="0" smtClean="0">
                <a:solidFill>
                  <a:srgbClr val="C00000"/>
                </a:solidFill>
              </a:rPr>
              <a:t> на </a:t>
            </a:r>
            <a:r>
              <a:rPr lang="ru-RU" b="1" dirty="0" err="1" smtClean="0">
                <a:solidFill>
                  <a:srgbClr val="C00000"/>
                </a:solidFill>
              </a:rPr>
              <a:t>бізнесову</a:t>
            </a:r>
            <a:r>
              <a:rPr lang="ru-RU" b="1" dirty="0" smtClean="0">
                <a:solidFill>
                  <a:srgbClr val="C00000"/>
                </a:solidFill>
              </a:rPr>
              <a:t>, </a:t>
            </a:r>
            <a:r>
              <a:rPr lang="ru-RU" b="1" dirty="0" err="1" smtClean="0">
                <a:solidFill>
                  <a:srgbClr val="C00000"/>
                </a:solidFill>
              </a:rPr>
              <a:t>соціальну</a:t>
            </a:r>
            <a:r>
              <a:rPr lang="ru-RU" b="1" dirty="0" smtClean="0">
                <a:solidFill>
                  <a:srgbClr val="C00000"/>
                </a:solidFill>
              </a:rPr>
              <a:t>, </a:t>
            </a:r>
            <a:r>
              <a:rPr lang="ru-RU" b="1" dirty="0" err="1" smtClean="0">
                <a:solidFill>
                  <a:srgbClr val="C00000"/>
                </a:solidFill>
              </a:rPr>
              <a:t>політичну</a:t>
            </a:r>
            <a:r>
              <a:rPr lang="ru-RU" b="1" dirty="0" smtClean="0">
                <a:solidFill>
                  <a:srgbClr val="C00000"/>
                </a:solidFill>
              </a:rPr>
              <a:t> та </a:t>
            </a:r>
            <a:r>
              <a:rPr lang="ru-RU" b="1" dirty="0" err="1" smtClean="0">
                <a:solidFill>
                  <a:srgbClr val="C00000"/>
                </a:solidFill>
              </a:rPr>
              <a:t>релігійну</a:t>
            </a:r>
            <a:r>
              <a:rPr lang="ru-RU" b="1" dirty="0" smtClean="0">
                <a:solidFill>
                  <a:srgbClr val="C00000"/>
                </a:solidFill>
              </a:rPr>
              <a:t>.</a:t>
            </a:r>
            <a:r>
              <a:rPr lang="ru-RU" dirty="0" smtClean="0">
                <a:solidFill>
                  <a:srgbClr val="C00000"/>
                </a:solidFill>
              </a:rPr>
              <a:t/>
            </a:r>
            <a:br>
              <a:rPr lang="ru-RU" dirty="0" smtClean="0">
                <a:solidFill>
                  <a:srgbClr val="C00000"/>
                </a:solidFill>
              </a:rPr>
            </a:br>
            <a:r>
              <a:rPr lang="ru-RU" dirty="0" smtClean="0">
                <a:solidFill>
                  <a:srgbClr val="C00000"/>
                </a:solidFill>
              </a:rPr>
              <a:t/>
            </a:r>
            <a:br>
              <a:rPr lang="ru-RU" dirty="0" smtClean="0">
                <a:solidFill>
                  <a:srgbClr val="C00000"/>
                </a:solidFill>
              </a:rPr>
            </a:br>
            <a:r>
              <a:rPr lang="ru-RU" dirty="0" err="1" smtClean="0">
                <a:solidFill>
                  <a:srgbClr val="C00000"/>
                </a:solidFill>
              </a:rPr>
              <a:t>Бізнесова</a:t>
            </a:r>
            <a:r>
              <a:rPr lang="ru-RU" dirty="0" smtClean="0">
                <a:solidFill>
                  <a:srgbClr val="C00000"/>
                </a:solidFill>
              </a:rPr>
              <a:t> реклама </a:t>
            </a:r>
            <a:r>
              <a:rPr lang="ru-RU" dirty="0" err="1" smtClean="0">
                <a:solidFill>
                  <a:srgbClr val="C00000"/>
                </a:solidFill>
              </a:rPr>
              <a:t>має</a:t>
            </a:r>
            <a:r>
              <a:rPr lang="ru-RU" dirty="0" smtClean="0">
                <a:solidFill>
                  <a:srgbClr val="C00000"/>
                </a:solidFill>
              </a:rPr>
              <a:t> на </a:t>
            </a:r>
            <a:r>
              <a:rPr lang="ru-RU" dirty="0" err="1" smtClean="0">
                <a:solidFill>
                  <a:srgbClr val="C00000"/>
                </a:solidFill>
              </a:rPr>
              <a:t>меті</a:t>
            </a:r>
            <a:r>
              <a:rPr lang="ru-RU" dirty="0" smtClean="0">
                <a:solidFill>
                  <a:srgbClr val="C00000"/>
                </a:solidFill>
              </a:rPr>
              <a:t> довести </a:t>
            </a:r>
            <a:r>
              <a:rPr lang="ru-RU" dirty="0" err="1" smtClean="0">
                <a:solidFill>
                  <a:srgbClr val="C00000"/>
                </a:solidFill>
              </a:rPr>
              <a:t>комерційну</a:t>
            </a:r>
            <a:r>
              <a:rPr lang="ru-RU" dirty="0" smtClean="0">
                <a:solidFill>
                  <a:srgbClr val="C00000"/>
                </a:solidFill>
              </a:rPr>
              <a:t> </a:t>
            </a:r>
            <a:r>
              <a:rPr lang="ru-RU" dirty="0" err="1" smtClean="0">
                <a:solidFill>
                  <a:srgbClr val="C00000"/>
                </a:solidFill>
              </a:rPr>
              <a:t>інформацію</a:t>
            </a:r>
            <a:r>
              <a:rPr lang="ru-RU" dirty="0" smtClean="0">
                <a:solidFill>
                  <a:srgbClr val="C00000"/>
                </a:solidFill>
              </a:rPr>
              <a:t> </a:t>
            </a:r>
            <a:r>
              <a:rPr lang="ru-RU" dirty="0" err="1" smtClean="0">
                <a:solidFill>
                  <a:srgbClr val="C00000"/>
                </a:solidFill>
              </a:rPr>
              <a:t>рекламодавця</a:t>
            </a:r>
            <a:r>
              <a:rPr lang="ru-RU" dirty="0" smtClean="0">
                <a:solidFill>
                  <a:srgbClr val="C00000"/>
                </a:solidFill>
              </a:rPr>
              <a:t> до </a:t>
            </a:r>
            <a:r>
              <a:rPr lang="ru-RU" dirty="0" err="1" smtClean="0">
                <a:solidFill>
                  <a:srgbClr val="C00000"/>
                </a:solidFill>
              </a:rPr>
              <a:t>споживача</a:t>
            </a:r>
            <a:r>
              <a:rPr lang="ru-RU" dirty="0" smtClean="0">
                <a:solidFill>
                  <a:srgbClr val="C00000"/>
                </a:solidFill>
              </a:rPr>
              <a:t>, </a:t>
            </a:r>
            <a:r>
              <a:rPr lang="ru-RU" dirty="0" err="1" smtClean="0">
                <a:solidFill>
                  <a:srgbClr val="C00000"/>
                </a:solidFill>
              </a:rPr>
              <a:t>сприяючи</a:t>
            </a:r>
            <a:r>
              <a:rPr lang="ru-RU" dirty="0" smtClean="0">
                <a:solidFill>
                  <a:srgbClr val="C00000"/>
                </a:solidFill>
              </a:rPr>
              <a:t> продажу товару, </a:t>
            </a:r>
            <a:r>
              <a:rPr lang="ru-RU" dirty="0" err="1" smtClean="0">
                <a:solidFill>
                  <a:srgbClr val="C00000"/>
                </a:solidFill>
              </a:rPr>
              <a:t>послуги</a:t>
            </a:r>
            <a:r>
              <a:rPr lang="ru-RU" dirty="0" smtClean="0">
                <a:solidFill>
                  <a:srgbClr val="C00000"/>
                </a:solidFill>
              </a:rPr>
              <a:t>, </a:t>
            </a:r>
            <a:r>
              <a:rPr lang="ru-RU" dirty="0" err="1" smtClean="0">
                <a:solidFill>
                  <a:srgbClr val="C00000"/>
                </a:solidFill>
              </a:rPr>
              <a:t>ідеї</a:t>
            </a:r>
            <a:r>
              <a:rPr lang="ru-RU" dirty="0" smtClean="0">
                <a:solidFill>
                  <a:srgbClr val="C00000"/>
                </a:solidFill>
              </a:rPr>
              <a:t>.</a:t>
            </a:r>
            <a:endParaRPr lang="ru-RU" dirty="0">
              <a:solidFill>
                <a:srgbClr val="C00000"/>
              </a:solidFill>
            </a:endParaRPr>
          </a:p>
        </p:txBody>
      </p:sp>
      <p:pic>
        <p:nvPicPr>
          <p:cNvPr id="19459" name="Picture 2"/>
          <p:cNvPicPr>
            <a:picLocks noGrp="1" noChangeAspect="1" noChangeArrowheads="1"/>
          </p:cNvPicPr>
          <p:nvPr>
            <p:ph sz="half" idx="2"/>
          </p:nvPr>
        </p:nvPicPr>
        <p:blipFill>
          <a:blip r:embed="rId2"/>
          <a:srcRect/>
          <a:stretch>
            <a:fillRect/>
          </a:stretch>
        </p:blipFill>
        <p:spPr>
          <a:xfrm>
            <a:off x="4429125" y="2428875"/>
            <a:ext cx="4714875" cy="2643188"/>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457200" y="274638"/>
            <a:ext cx="8229600" cy="1282700"/>
          </a:xfrm>
        </p:spPr>
        <p:txBody>
          <a:bodyPr/>
          <a:lstStyle/>
          <a:p>
            <a:pPr eaLnBrk="1" hangingPunct="1"/>
            <a:r>
              <a:rPr lang="uk-UA" sz="4000" b="1" smtClean="0">
                <a:solidFill>
                  <a:srgbClr val="C00000"/>
                </a:solidFill>
              </a:rPr>
              <a:t>Соціальна реклама</a:t>
            </a:r>
            <a:br>
              <a:rPr lang="uk-UA" sz="4000" b="1" smtClean="0">
                <a:solidFill>
                  <a:srgbClr val="C00000"/>
                </a:solidFill>
              </a:rPr>
            </a:br>
            <a:endParaRPr lang="ru-RU" sz="4000" b="1" smtClean="0">
              <a:solidFill>
                <a:srgbClr val="C00000"/>
              </a:solidFill>
            </a:endParaRPr>
          </a:p>
        </p:txBody>
      </p:sp>
      <p:sp>
        <p:nvSpPr>
          <p:cNvPr id="3" name="Содержимое 2"/>
          <p:cNvSpPr>
            <a:spLocks noGrp="1"/>
          </p:cNvSpPr>
          <p:nvPr>
            <p:ph sz="half" idx="1"/>
          </p:nvPr>
        </p:nvSpPr>
        <p:spPr/>
        <p:txBody>
          <a:bodyPr rtlCol="0">
            <a:normAutofit fontScale="77500" lnSpcReduction="20000"/>
          </a:bodyPr>
          <a:lstStyle/>
          <a:p>
            <a:pPr eaLnBrk="1" fontAlgn="auto" hangingPunct="1">
              <a:spcAft>
                <a:spcPts val="0"/>
              </a:spcAft>
              <a:buFont typeface="Arial" pitchFamily="34" charset="0"/>
              <a:buChar char="•"/>
              <a:defRPr/>
            </a:pPr>
            <a:r>
              <a:rPr lang="ru-RU" b="1" dirty="0" err="1" smtClean="0">
                <a:solidFill>
                  <a:srgbClr val="002060"/>
                </a:solidFill>
              </a:rPr>
              <a:t>Соціальна</a:t>
            </a:r>
            <a:r>
              <a:rPr lang="ru-RU" b="1" dirty="0" smtClean="0">
                <a:solidFill>
                  <a:srgbClr val="002060"/>
                </a:solidFill>
              </a:rPr>
              <a:t> рекламна </a:t>
            </a:r>
            <a:r>
              <a:rPr lang="ru-RU" b="1" dirty="0" err="1" smtClean="0">
                <a:solidFill>
                  <a:srgbClr val="002060"/>
                </a:solidFill>
              </a:rPr>
              <a:t>інформація</a:t>
            </a:r>
            <a:r>
              <a:rPr lang="ru-RU" b="1" dirty="0" smtClean="0">
                <a:solidFill>
                  <a:srgbClr val="002060"/>
                </a:solidFill>
              </a:rPr>
              <a:t> – </a:t>
            </a:r>
            <a:r>
              <a:rPr lang="ru-RU" b="1" dirty="0" err="1" smtClean="0">
                <a:solidFill>
                  <a:srgbClr val="002060"/>
                </a:solidFill>
              </a:rPr>
              <a:t>це</a:t>
            </a:r>
            <a:r>
              <a:rPr lang="ru-RU" b="1" dirty="0" smtClean="0">
                <a:solidFill>
                  <a:srgbClr val="002060"/>
                </a:solidFill>
              </a:rPr>
              <a:t> </a:t>
            </a:r>
            <a:r>
              <a:rPr lang="ru-RU" b="1" dirty="0" err="1" smtClean="0">
                <a:solidFill>
                  <a:srgbClr val="002060"/>
                </a:solidFill>
              </a:rPr>
              <a:t>некомерційна</a:t>
            </a:r>
            <a:r>
              <a:rPr lang="ru-RU" b="1" dirty="0" smtClean="0">
                <a:solidFill>
                  <a:srgbClr val="002060"/>
                </a:solidFill>
              </a:rPr>
              <a:t> </a:t>
            </a:r>
            <a:r>
              <a:rPr lang="ru-RU" b="1" dirty="0" err="1" smtClean="0">
                <a:solidFill>
                  <a:srgbClr val="002060"/>
                </a:solidFill>
              </a:rPr>
              <a:t>інформація</a:t>
            </a:r>
            <a:r>
              <a:rPr lang="ru-RU" b="1" dirty="0" smtClean="0">
                <a:solidFill>
                  <a:srgbClr val="002060"/>
                </a:solidFill>
              </a:rPr>
              <a:t> </a:t>
            </a:r>
            <a:r>
              <a:rPr lang="ru-RU" b="1" dirty="0" err="1" smtClean="0">
                <a:solidFill>
                  <a:srgbClr val="002060"/>
                </a:solidFill>
              </a:rPr>
              <a:t>державних</a:t>
            </a:r>
            <a:r>
              <a:rPr lang="ru-RU" b="1" dirty="0" smtClean="0">
                <a:solidFill>
                  <a:srgbClr val="002060"/>
                </a:solidFill>
              </a:rPr>
              <a:t> </a:t>
            </a:r>
            <a:r>
              <a:rPr lang="ru-RU" b="1" dirty="0" err="1" smtClean="0">
                <a:solidFill>
                  <a:srgbClr val="002060"/>
                </a:solidFill>
              </a:rPr>
              <a:t>органів</a:t>
            </a:r>
            <a:r>
              <a:rPr lang="ru-RU" b="1" dirty="0" smtClean="0">
                <a:solidFill>
                  <a:srgbClr val="002060"/>
                </a:solidFill>
              </a:rPr>
              <a:t> </a:t>
            </a:r>
            <a:r>
              <a:rPr lang="ru-RU" b="1" dirty="0" err="1" smtClean="0">
                <a:solidFill>
                  <a:srgbClr val="002060"/>
                </a:solidFill>
              </a:rPr>
              <a:t>з</a:t>
            </a:r>
            <a:r>
              <a:rPr lang="ru-RU" b="1" dirty="0" smtClean="0">
                <a:solidFill>
                  <a:srgbClr val="002060"/>
                </a:solidFill>
              </a:rPr>
              <a:t> </a:t>
            </a:r>
            <a:r>
              <a:rPr lang="ru-RU" b="1" dirty="0" err="1" smtClean="0">
                <a:solidFill>
                  <a:srgbClr val="002060"/>
                </a:solidFill>
              </a:rPr>
              <a:t>питань</a:t>
            </a:r>
            <a:r>
              <a:rPr lang="ru-RU" b="1" dirty="0" smtClean="0">
                <a:solidFill>
                  <a:srgbClr val="002060"/>
                </a:solidFill>
              </a:rPr>
              <a:t> здорового способу </a:t>
            </a:r>
            <a:r>
              <a:rPr lang="ru-RU" b="1" dirty="0" err="1" smtClean="0">
                <a:solidFill>
                  <a:srgbClr val="002060"/>
                </a:solidFill>
              </a:rPr>
              <a:t>життя</a:t>
            </a:r>
            <a:r>
              <a:rPr lang="ru-RU" b="1" dirty="0" smtClean="0">
                <a:solidFill>
                  <a:srgbClr val="002060"/>
                </a:solidFill>
              </a:rPr>
              <a:t>, </a:t>
            </a:r>
            <a:r>
              <a:rPr lang="ru-RU" b="1" dirty="0" err="1" smtClean="0">
                <a:solidFill>
                  <a:srgbClr val="002060"/>
                </a:solidFill>
              </a:rPr>
              <a:t>охорони</a:t>
            </a:r>
            <a:r>
              <a:rPr lang="ru-RU" b="1" dirty="0" smtClean="0">
                <a:solidFill>
                  <a:srgbClr val="002060"/>
                </a:solidFill>
              </a:rPr>
              <a:t> </a:t>
            </a:r>
            <a:r>
              <a:rPr lang="ru-RU" b="1" dirty="0" err="1" smtClean="0">
                <a:solidFill>
                  <a:srgbClr val="002060"/>
                </a:solidFill>
              </a:rPr>
              <a:t>здоров’я</a:t>
            </a:r>
            <a:r>
              <a:rPr lang="ru-RU" b="1" dirty="0" smtClean="0">
                <a:solidFill>
                  <a:srgbClr val="002060"/>
                </a:solidFill>
              </a:rPr>
              <a:t>, </a:t>
            </a:r>
            <a:r>
              <a:rPr lang="ru-RU" b="1" dirty="0" err="1" smtClean="0">
                <a:solidFill>
                  <a:srgbClr val="002060"/>
                </a:solidFill>
              </a:rPr>
              <a:t>охорони</a:t>
            </a:r>
            <a:r>
              <a:rPr lang="ru-RU" b="1" dirty="0" smtClean="0">
                <a:solidFill>
                  <a:srgbClr val="002060"/>
                </a:solidFill>
              </a:rPr>
              <a:t> </a:t>
            </a:r>
            <a:r>
              <a:rPr lang="ru-RU" b="1" dirty="0" err="1" smtClean="0">
                <a:solidFill>
                  <a:srgbClr val="002060"/>
                </a:solidFill>
              </a:rPr>
              <a:t>природи</a:t>
            </a:r>
            <a:r>
              <a:rPr lang="ru-RU" b="1" dirty="0" smtClean="0">
                <a:solidFill>
                  <a:srgbClr val="002060"/>
                </a:solidFill>
              </a:rPr>
              <a:t>, </a:t>
            </a:r>
            <a:r>
              <a:rPr lang="ru-RU" b="1" dirty="0" err="1" smtClean="0">
                <a:solidFill>
                  <a:srgbClr val="002060"/>
                </a:solidFill>
              </a:rPr>
              <a:t>збереження</a:t>
            </a:r>
            <a:r>
              <a:rPr lang="ru-RU" b="1" dirty="0" smtClean="0">
                <a:solidFill>
                  <a:srgbClr val="002060"/>
                </a:solidFill>
              </a:rPr>
              <a:t> </a:t>
            </a:r>
            <a:r>
              <a:rPr lang="ru-RU" b="1" dirty="0" err="1" smtClean="0">
                <a:solidFill>
                  <a:srgbClr val="002060"/>
                </a:solidFill>
              </a:rPr>
              <a:t>енергоресурсів</a:t>
            </a:r>
            <a:r>
              <a:rPr lang="ru-RU" b="1" dirty="0" smtClean="0">
                <a:solidFill>
                  <a:srgbClr val="002060"/>
                </a:solidFill>
              </a:rPr>
              <a:t>, </a:t>
            </a:r>
            <a:r>
              <a:rPr lang="ru-RU" b="1" dirty="0" err="1" smtClean="0">
                <a:solidFill>
                  <a:srgbClr val="002060"/>
                </a:solidFill>
              </a:rPr>
              <a:t>профілактики</a:t>
            </a:r>
            <a:r>
              <a:rPr lang="ru-RU" b="1" dirty="0" smtClean="0">
                <a:solidFill>
                  <a:srgbClr val="002060"/>
                </a:solidFill>
              </a:rPr>
              <a:t> </a:t>
            </a:r>
            <a:r>
              <a:rPr lang="ru-RU" b="1" dirty="0" err="1" smtClean="0">
                <a:solidFill>
                  <a:srgbClr val="002060"/>
                </a:solidFill>
              </a:rPr>
              <a:t>правопорушень</a:t>
            </a:r>
            <a:r>
              <a:rPr lang="ru-RU" b="1" dirty="0" smtClean="0">
                <a:solidFill>
                  <a:srgbClr val="002060"/>
                </a:solidFill>
              </a:rPr>
              <a:t>, </a:t>
            </a:r>
            <a:r>
              <a:rPr lang="ru-RU" b="1" dirty="0" err="1" smtClean="0">
                <a:solidFill>
                  <a:srgbClr val="002060"/>
                </a:solidFill>
              </a:rPr>
              <a:t>соціального</a:t>
            </a:r>
            <a:r>
              <a:rPr lang="ru-RU" b="1" dirty="0" smtClean="0">
                <a:solidFill>
                  <a:srgbClr val="002060"/>
                </a:solidFill>
              </a:rPr>
              <a:t> </a:t>
            </a:r>
            <a:r>
              <a:rPr lang="ru-RU" b="1" dirty="0" err="1" smtClean="0">
                <a:solidFill>
                  <a:srgbClr val="002060"/>
                </a:solidFill>
              </a:rPr>
              <a:t>захисту</a:t>
            </a:r>
            <a:r>
              <a:rPr lang="ru-RU" b="1" dirty="0" smtClean="0">
                <a:solidFill>
                  <a:srgbClr val="002060"/>
                </a:solidFill>
              </a:rPr>
              <a:t> та </a:t>
            </a:r>
            <a:r>
              <a:rPr lang="ru-RU" b="1" dirty="0" err="1" smtClean="0">
                <a:solidFill>
                  <a:srgbClr val="002060"/>
                </a:solidFill>
              </a:rPr>
              <a:t>безпеки</a:t>
            </a:r>
            <a:r>
              <a:rPr lang="ru-RU" b="1" dirty="0" smtClean="0">
                <a:solidFill>
                  <a:srgbClr val="002060"/>
                </a:solidFill>
              </a:rPr>
              <a:t> </a:t>
            </a:r>
            <a:r>
              <a:rPr lang="ru-RU" b="1" dirty="0" err="1" smtClean="0">
                <a:solidFill>
                  <a:srgbClr val="002060"/>
                </a:solidFill>
              </a:rPr>
              <a:t>населення</a:t>
            </a:r>
            <a:r>
              <a:rPr lang="ru-RU" b="1" dirty="0" smtClean="0">
                <a:solidFill>
                  <a:srgbClr val="002060"/>
                </a:solidFill>
              </a:rPr>
              <a:t>. У </a:t>
            </a:r>
            <a:r>
              <a:rPr lang="ru-RU" b="1" dirty="0" err="1" smtClean="0">
                <a:solidFill>
                  <a:srgbClr val="002060"/>
                </a:solidFill>
              </a:rPr>
              <a:t>такій</a:t>
            </a:r>
            <a:r>
              <a:rPr lang="ru-RU" b="1" dirty="0" smtClean="0">
                <a:solidFill>
                  <a:srgbClr val="002060"/>
                </a:solidFill>
              </a:rPr>
              <a:t> </a:t>
            </a:r>
            <a:r>
              <a:rPr lang="ru-RU" b="1" dirty="0" err="1" smtClean="0">
                <a:solidFill>
                  <a:srgbClr val="002060"/>
                </a:solidFill>
              </a:rPr>
              <a:t>рекламі</a:t>
            </a:r>
            <a:r>
              <a:rPr lang="ru-RU" b="1" dirty="0" smtClean="0">
                <a:solidFill>
                  <a:srgbClr val="002060"/>
                </a:solidFill>
              </a:rPr>
              <a:t> не </a:t>
            </a:r>
            <a:r>
              <a:rPr lang="ru-RU" b="1" dirty="0" err="1" smtClean="0">
                <a:solidFill>
                  <a:srgbClr val="002060"/>
                </a:solidFill>
              </a:rPr>
              <a:t>згадується</a:t>
            </a:r>
            <a:r>
              <a:rPr lang="ru-RU" b="1" dirty="0" smtClean="0">
                <a:solidFill>
                  <a:srgbClr val="002060"/>
                </a:solidFill>
              </a:rPr>
              <a:t> </a:t>
            </a:r>
            <a:r>
              <a:rPr lang="ru-RU" b="1" dirty="0" err="1" smtClean="0">
                <a:solidFill>
                  <a:srgbClr val="002060"/>
                </a:solidFill>
              </a:rPr>
              <a:t>ні</a:t>
            </a:r>
            <a:r>
              <a:rPr lang="ru-RU" b="1" dirty="0" smtClean="0">
                <a:solidFill>
                  <a:srgbClr val="002060"/>
                </a:solidFill>
              </a:rPr>
              <a:t> конкретна </a:t>
            </a:r>
            <a:r>
              <a:rPr lang="ru-RU" b="1" dirty="0" err="1" smtClean="0">
                <a:solidFill>
                  <a:srgbClr val="002060"/>
                </a:solidFill>
              </a:rPr>
              <a:t>продукція</a:t>
            </a:r>
            <a:r>
              <a:rPr lang="ru-RU" b="1" dirty="0" smtClean="0">
                <a:solidFill>
                  <a:srgbClr val="002060"/>
                </a:solidFill>
              </a:rPr>
              <a:t>, </a:t>
            </a:r>
            <a:r>
              <a:rPr lang="ru-RU" b="1" dirty="0" err="1" smtClean="0">
                <a:solidFill>
                  <a:srgbClr val="002060"/>
                </a:solidFill>
              </a:rPr>
              <a:t>ні</a:t>
            </a:r>
            <a:r>
              <a:rPr lang="ru-RU" b="1" dirty="0" smtClean="0">
                <a:solidFill>
                  <a:srgbClr val="002060"/>
                </a:solidFill>
              </a:rPr>
              <a:t> </a:t>
            </a:r>
            <a:r>
              <a:rPr lang="ru-RU" b="1" dirty="0" err="1" smtClean="0">
                <a:solidFill>
                  <a:srgbClr val="002060"/>
                </a:solidFill>
              </a:rPr>
              <a:t>її</a:t>
            </a:r>
            <a:r>
              <a:rPr lang="ru-RU" b="1" dirty="0" smtClean="0">
                <a:solidFill>
                  <a:srgbClr val="002060"/>
                </a:solidFill>
              </a:rPr>
              <a:t> </a:t>
            </a:r>
            <a:r>
              <a:rPr lang="ru-RU" b="1" dirty="0" err="1" smtClean="0">
                <a:solidFill>
                  <a:srgbClr val="002060"/>
                </a:solidFill>
              </a:rPr>
              <a:t>виробник</a:t>
            </a:r>
            <a:r>
              <a:rPr lang="ru-RU" b="1" dirty="0" smtClean="0">
                <a:solidFill>
                  <a:srgbClr val="002060"/>
                </a:solidFill>
              </a:rPr>
              <a:t>. </a:t>
            </a:r>
            <a:endParaRPr lang="ru-RU" b="1" dirty="0">
              <a:solidFill>
                <a:srgbClr val="002060"/>
              </a:solidFill>
            </a:endParaRPr>
          </a:p>
        </p:txBody>
      </p:sp>
      <p:pic>
        <p:nvPicPr>
          <p:cNvPr id="20483" name="Picture 7" descr="Картинка 12 из 61733">
            <a:hlinkClick r:id="rId2"/>
          </p:cNvPr>
          <p:cNvPicPr>
            <a:picLocks noChangeAspect="1" noChangeArrowheads="1"/>
          </p:cNvPicPr>
          <p:nvPr/>
        </p:nvPicPr>
        <p:blipFill>
          <a:blip r:embed="rId3"/>
          <a:srcRect t="10062" b="17554"/>
          <a:stretch>
            <a:fillRect/>
          </a:stretch>
        </p:blipFill>
        <p:spPr bwMode="auto">
          <a:xfrm>
            <a:off x="4500563" y="1989138"/>
            <a:ext cx="4643437" cy="2592387"/>
          </a:xfrm>
          <a:prstGeom prst="rect">
            <a:avLst/>
          </a:prstGeom>
          <a:noFill/>
          <a:ln w="9525">
            <a:noFill/>
            <a:miter lim="800000"/>
            <a:headEnd/>
            <a:tailEnd/>
          </a:ln>
        </p:spPr>
      </p:pic>
      <p:sp>
        <p:nvSpPr>
          <p:cNvPr id="20484" name="Rectangle 8"/>
          <p:cNvSpPr>
            <a:spLocks noChangeArrowheads="1"/>
          </p:cNvSpPr>
          <p:nvPr/>
        </p:nvSpPr>
        <p:spPr bwMode="auto">
          <a:xfrm>
            <a:off x="4500563" y="4724400"/>
            <a:ext cx="4643437" cy="457200"/>
          </a:xfrm>
          <a:prstGeom prst="rect">
            <a:avLst/>
          </a:prstGeom>
          <a:noFill/>
          <a:ln w="9525">
            <a:noFill/>
            <a:miter lim="800000"/>
            <a:headEnd/>
            <a:tailEnd/>
          </a:ln>
        </p:spPr>
        <p:txBody>
          <a:bodyPr>
            <a:spAutoFit/>
          </a:bodyPr>
          <a:lstStyle/>
          <a:p>
            <a:pPr algn="ctr"/>
            <a:r>
              <a:rPr lang="uk-UA" sz="2400" b="1">
                <a:solidFill>
                  <a:srgbClr val="C00000"/>
                </a:solidFill>
              </a:rPr>
              <a:t>Будинок потрібен кожному</a:t>
            </a:r>
            <a:endParaRPr lang="ru-RU" sz="2400" b="1">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p:txBody>
          <a:bodyPr/>
          <a:lstStyle/>
          <a:p>
            <a:pPr eaLnBrk="1" hangingPunct="1"/>
            <a:r>
              <a:rPr lang="uk-UA" b="1" smtClean="0">
                <a:solidFill>
                  <a:srgbClr val="0070C0"/>
                </a:solidFill>
              </a:rPr>
              <a:t>Політична реклама</a:t>
            </a:r>
            <a:endParaRPr lang="ru-RU" b="1" smtClean="0">
              <a:solidFill>
                <a:srgbClr val="0070C0"/>
              </a:solidFill>
            </a:endParaRPr>
          </a:p>
        </p:txBody>
      </p:sp>
      <p:sp>
        <p:nvSpPr>
          <p:cNvPr id="3" name="Содержимое 2"/>
          <p:cNvSpPr>
            <a:spLocks noGrp="1"/>
          </p:cNvSpPr>
          <p:nvPr>
            <p:ph sz="half" idx="1"/>
          </p:nvPr>
        </p:nvSpPr>
        <p:spPr/>
        <p:txBody>
          <a:bodyPr rtlCol="0">
            <a:normAutofit fontScale="85000" lnSpcReduction="20000"/>
          </a:bodyPr>
          <a:lstStyle/>
          <a:p>
            <a:pPr eaLnBrk="1" fontAlgn="auto" hangingPunct="1">
              <a:spcAft>
                <a:spcPts val="0"/>
              </a:spcAft>
              <a:buFont typeface="Arial" pitchFamily="34" charset="0"/>
              <a:buChar char="•"/>
              <a:defRPr/>
            </a:pPr>
            <a:r>
              <a:rPr lang="ru-RU" dirty="0" err="1" smtClean="0">
                <a:solidFill>
                  <a:srgbClr val="C00000"/>
                </a:solidFill>
              </a:rPr>
              <a:t>Політична</a:t>
            </a:r>
            <a:r>
              <a:rPr lang="ru-RU" dirty="0" smtClean="0">
                <a:solidFill>
                  <a:srgbClr val="C00000"/>
                </a:solidFill>
              </a:rPr>
              <a:t> реклама </a:t>
            </a:r>
            <a:r>
              <a:rPr lang="ru-RU" dirty="0" err="1" smtClean="0">
                <a:solidFill>
                  <a:srgbClr val="C00000"/>
                </a:solidFill>
              </a:rPr>
              <a:t>має</a:t>
            </a:r>
            <a:r>
              <a:rPr lang="ru-RU" dirty="0" smtClean="0">
                <a:solidFill>
                  <a:srgbClr val="C00000"/>
                </a:solidFill>
              </a:rPr>
              <a:t> </a:t>
            </a:r>
            <a:r>
              <a:rPr lang="ru-RU" dirty="0" err="1" smtClean="0">
                <a:solidFill>
                  <a:srgbClr val="C00000"/>
                </a:solidFill>
              </a:rPr>
              <a:t>дуже</a:t>
            </a:r>
            <a:r>
              <a:rPr lang="ru-RU" dirty="0" smtClean="0">
                <a:solidFill>
                  <a:srgbClr val="C00000"/>
                </a:solidFill>
              </a:rPr>
              <a:t> </a:t>
            </a:r>
            <a:r>
              <a:rPr lang="ru-RU" dirty="0" err="1" smtClean="0">
                <a:solidFill>
                  <a:srgbClr val="C00000"/>
                </a:solidFill>
              </a:rPr>
              <a:t>специфічні</a:t>
            </a:r>
            <a:r>
              <a:rPr lang="ru-RU" dirty="0" smtClean="0">
                <a:solidFill>
                  <a:srgbClr val="C00000"/>
                </a:solidFill>
              </a:rPr>
              <a:t> </a:t>
            </a:r>
            <a:r>
              <a:rPr lang="ru-RU" dirty="0" err="1" smtClean="0">
                <a:solidFill>
                  <a:srgbClr val="C00000"/>
                </a:solidFill>
              </a:rPr>
              <a:t>ознаки</a:t>
            </a:r>
            <a:r>
              <a:rPr lang="ru-RU" dirty="0" smtClean="0">
                <a:solidFill>
                  <a:srgbClr val="C00000"/>
                </a:solidFill>
              </a:rPr>
              <a:t>: </a:t>
            </a:r>
            <a:r>
              <a:rPr lang="ru-RU" dirty="0" err="1" smtClean="0">
                <a:solidFill>
                  <a:srgbClr val="C00000"/>
                </a:solidFill>
              </a:rPr>
              <a:t>її</a:t>
            </a:r>
            <a:r>
              <a:rPr lang="ru-RU" dirty="0" smtClean="0">
                <a:solidFill>
                  <a:srgbClr val="C00000"/>
                </a:solidFill>
              </a:rPr>
              <a:t> метою </a:t>
            </a:r>
            <a:r>
              <a:rPr lang="ru-RU" dirty="0" err="1" smtClean="0">
                <a:solidFill>
                  <a:srgbClr val="C00000"/>
                </a:solidFill>
              </a:rPr>
              <a:t>є</a:t>
            </a:r>
            <a:r>
              <a:rPr lang="ru-RU" dirty="0" smtClean="0">
                <a:solidFill>
                  <a:srgbClr val="C00000"/>
                </a:solidFill>
              </a:rPr>
              <a:t> </a:t>
            </a:r>
            <a:r>
              <a:rPr lang="ru-RU" dirty="0" err="1" smtClean="0">
                <a:solidFill>
                  <a:srgbClr val="C00000"/>
                </a:solidFill>
              </a:rPr>
              <a:t>створення</a:t>
            </a:r>
            <a:r>
              <a:rPr lang="ru-RU" dirty="0" smtClean="0">
                <a:solidFill>
                  <a:srgbClr val="C00000"/>
                </a:solidFill>
              </a:rPr>
              <a:t> </a:t>
            </a:r>
            <a:r>
              <a:rPr lang="ru-RU" dirty="0" err="1" smtClean="0">
                <a:solidFill>
                  <a:srgbClr val="C00000"/>
                </a:solidFill>
              </a:rPr>
              <a:t>популярності</a:t>
            </a:r>
            <a:r>
              <a:rPr lang="ru-RU" dirty="0" smtClean="0">
                <a:solidFill>
                  <a:srgbClr val="C00000"/>
                </a:solidFill>
              </a:rPr>
              <a:t> </a:t>
            </a:r>
            <a:r>
              <a:rPr lang="ru-RU" dirty="0" err="1" smtClean="0">
                <a:solidFill>
                  <a:srgbClr val="C00000"/>
                </a:solidFill>
              </a:rPr>
              <a:t>окремим</a:t>
            </a:r>
            <a:r>
              <a:rPr lang="ru-RU" dirty="0" smtClean="0">
                <a:solidFill>
                  <a:srgbClr val="C00000"/>
                </a:solidFill>
              </a:rPr>
              <a:t> </a:t>
            </a:r>
            <a:r>
              <a:rPr lang="ru-RU" dirty="0" err="1" smtClean="0">
                <a:solidFill>
                  <a:srgbClr val="C00000"/>
                </a:solidFill>
              </a:rPr>
              <a:t>політичним</a:t>
            </a:r>
            <a:r>
              <a:rPr lang="ru-RU" dirty="0" smtClean="0">
                <a:solidFill>
                  <a:srgbClr val="C00000"/>
                </a:solidFill>
              </a:rPr>
              <a:t> </a:t>
            </a:r>
            <a:r>
              <a:rPr lang="ru-RU" dirty="0" err="1" smtClean="0">
                <a:solidFill>
                  <a:srgbClr val="C00000"/>
                </a:solidFill>
              </a:rPr>
              <a:t>лідерам</a:t>
            </a:r>
            <a:r>
              <a:rPr lang="ru-RU" dirty="0" smtClean="0">
                <a:solidFill>
                  <a:srgbClr val="C00000"/>
                </a:solidFill>
              </a:rPr>
              <a:t> </a:t>
            </a:r>
            <a:r>
              <a:rPr lang="ru-RU" dirty="0" err="1" smtClean="0">
                <a:solidFill>
                  <a:srgbClr val="C00000"/>
                </a:solidFill>
              </a:rPr>
              <a:t>чи</a:t>
            </a:r>
            <a:r>
              <a:rPr lang="ru-RU" dirty="0" smtClean="0">
                <a:solidFill>
                  <a:srgbClr val="C00000"/>
                </a:solidFill>
              </a:rPr>
              <a:t> </a:t>
            </a:r>
            <a:r>
              <a:rPr lang="ru-RU" dirty="0" err="1" smtClean="0">
                <a:solidFill>
                  <a:srgbClr val="C00000"/>
                </a:solidFill>
              </a:rPr>
              <a:t>партіям</a:t>
            </a:r>
            <a:r>
              <a:rPr lang="ru-RU" dirty="0" smtClean="0">
                <a:solidFill>
                  <a:srgbClr val="C00000"/>
                </a:solidFill>
              </a:rPr>
              <a:t>. </a:t>
            </a:r>
            <a:r>
              <a:rPr lang="ru-RU" dirty="0" err="1" smtClean="0">
                <a:solidFill>
                  <a:srgbClr val="C00000"/>
                </a:solidFill>
              </a:rPr>
              <a:t>Залучають</a:t>
            </a:r>
            <a:r>
              <a:rPr lang="ru-RU" dirty="0" smtClean="0">
                <a:solidFill>
                  <a:srgbClr val="C00000"/>
                </a:solidFill>
              </a:rPr>
              <a:t> для </a:t>
            </a:r>
            <a:r>
              <a:rPr lang="ru-RU" dirty="0" err="1" smtClean="0">
                <a:solidFill>
                  <a:srgbClr val="C00000"/>
                </a:solidFill>
              </a:rPr>
              <a:t>цього</a:t>
            </a:r>
            <a:r>
              <a:rPr lang="ru-RU" dirty="0" smtClean="0">
                <a:solidFill>
                  <a:srgbClr val="C00000"/>
                </a:solidFill>
              </a:rPr>
              <a:t> так </a:t>
            </a:r>
            <a:r>
              <a:rPr lang="ru-RU" dirty="0" err="1" smtClean="0">
                <a:solidFill>
                  <a:srgbClr val="C00000"/>
                </a:solidFill>
              </a:rPr>
              <a:t>званих</a:t>
            </a:r>
            <a:r>
              <a:rPr lang="ru-RU" dirty="0" smtClean="0">
                <a:solidFill>
                  <a:srgbClr val="C00000"/>
                </a:solidFill>
              </a:rPr>
              <a:t> </a:t>
            </a:r>
            <a:r>
              <a:rPr lang="ru-RU" dirty="0" err="1" smtClean="0">
                <a:solidFill>
                  <a:srgbClr val="C00000"/>
                </a:solidFill>
              </a:rPr>
              <a:t>іміджмейкерів</a:t>
            </a:r>
            <a:r>
              <a:rPr lang="ru-RU" dirty="0" smtClean="0">
                <a:solidFill>
                  <a:srgbClr val="C00000"/>
                </a:solidFill>
              </a:rPr>
              <a:t>, </a:t>
            </a:r>
            <a:r>
              <a:rPr lang="ru-RU" dirty="0" err="1" smtClean="0">
                <a:solidFill>
                  <a:srgbClr val="C00000"/>
                </a:solidFill>
              </a:rPr>
              <a:t>тобто</a:t>
            </a:r>
            <a:r>
              <a:rPr lang="ru-RU" dirty="0" smtClean="0">
                <a:solidFill>
                  <a:srgbClr val="C00000"/>
                </a:solidFill>
              </a:rPr>
              <a:t> </a:t>
            </a:r>
            <a:r>
              <a:rPr lang="ru-RU" dirty="0" err="1" smtClean="0">
                <a:solidFill>
                  <a:srgbClr val="C00000"/>
                </a:solidFill>
              </a:rPr>
              <a:t>професіоналів</a:t>
            </a:r>
            <a:r>
              <a:rPr lang="ru-RU" dirty="0" smtClean="0">
                <a:solidFill>
                  <a:srgbClr val="C00000"/>
                </a:solidFill>
              </a:rPr>
              <a:t>, </a:t>
            </a:r>
            <a:r>
              <a:rPr lang="ru-RU" dirty="0" err="1" smtClean="0">
                <a:solidFill>
                  <a:srgbClr val="C00000"/>
                </a:solidFill>
              </a:rPr>
              <a:t>що</a:t>
            </a:r>
            <a:r>
              <a:rPr lang="ru-RU" dirty="0" smtClean="0">
                <a:solidFill>
                  <a:srgbClr val="C00000"/>
                </a:solidFill>
              </a:rPr>
              <a:t> </a:t>
            </a:r>
            <a:r>
              <a:rPr lang="ru-RU" dirty="0" err="1" smtClean="0">
                <a:solidFill>
                  <a:srgbClr val="C00000"/>
                </a:solidFill>
              </a:rPr>
              <a:t>знають</a:t>
            </a:r>
            <a:r>
              <a:rPr lang="ru-RU" dirty="0" smtClean="0">
                <a:solidFill>
                  <a:srgbClr val="C00000"/>
                </a:solidFill>
              </a:rPr>
              <a:t>, </a:t>
            </a:r>
            <a:r>
              <a:rPr lang="ru-RU" dirty="0" err="1" smtClean="0">
                <a:solidFill>
                  <a:srgbClr val="C00000"/>
                </a:solidFill>
              </a:rPr>
              <a:t>якими</a:t>
            </a:r>
            <a:r>
              <a:rPr lang="ru-RU" dirty="0" smtClean="0">
                <a:solidFill>
                  <a:srgbClr val="C00000"/>
                </a:solidFill>
              </a:rPr>
              <a:t> </a:t>
            </a:r>
            <a:r>
              <a:rPr lang="ru-RU" dirty="0" err="1" smtClean="0">
                <a:solidFill>
                  <a:srgbClr val="C00000"/>
                </a:solidFill>
              </a:rPr>
              <a:t>засобами</a:t>
            </a:r>
            <a:r>
              <a:rPr lang="ru-RU" dirty="0" smtClean="0">
                <a:solidFill>
                  <a:srgbClr val="C00000"/>
                </a:solidFill>
              </a:rPr>
              <a:t> </a:t>
            </a:r>
            <a:r>
              <a:rPr lang="ru-RU" dirty="0" err="1" smtClean="0">
                <a:solidFill>
                  <a:srgbClr val="C00000"/>
                </a:solidFill>
              </a:rPr>
              <a:t>можна</a:t>
            </a:r>
            <a:r>
              <a:rPr lang="ru-RU" dirty="0" smtClean="0">
                <a:solidFill>
                  <a:srgbClr val="C00000"/>
                </a:solidFill>
              </a:rPr>
              <a:t> </a:t>
            </a:r>
            <a:r>
              <a:rPr lang="ru-RU" dirty="0" err="1" smtClean="0">
                <a:solidFill>
                  <a:srgbClr val="C00000"/>
                </a:solidFill>
              </a:rPr>
              <a:t>створити</a:t>
            </a:r>
            <a:r>
              <a:rPr lang="ru-RU" dirty="0" smtClean="0">
                <a:solidFill>
                  <a:srgbClr val="C00000"/>
                </a:solidFill>
              </a:rPr>
              <a:t> </a:t>
            </a:r>
            <a:r>
              <a:rPr lang="ru-RU" dirty="0" err="1" smtClean="0">
                <a:solidFill>
                  <a:srgbClr val="C00000"/>
                </a:solidFill>
              </a:rPr>
              <a:t>привабливий</a:t>
            </a:r>
            <a:r>
              <a:rPr lang="ru-RU" dirty="0" smtClean="0">
                <a:solidFill>
                  <a:srgbClr val="C00000"/>
                </a:solidFill>
              </a:rPr>
              <a:t> образ </a:t>
            </a:r>
            <a:r>
              <a:rPr lang="ru-RU" dirty="0" err="1" smtClean="0">
                <a:solidFill>
                  <a:srgbClr val="C00000"/>
                </a:solidFill>
              </a:rPr>
              <a:t>котрогось</a:t>
            </a:r>
            <a:r>
              <a:rPr lang="ru-RU" dirty="0" smtClean="0">
                <a:solidFill>
                  <a:srgbClr val="C00000"/>
                </a:solidFill>
              </a:rPr>
              <a:t> </a:t>
            </a:r>
            <a:r>
              <a:rPr lang="ru-RU" dirty="0" err="1" smtClean="0">
                <a:solidFill>
                  <a:srgbClr val="C00000"/>
                </a:solidFill>
              </a:rPr>
              <a:t>політичного</a:t>
            </a:r>
            <a:r>
              <a:rPr lang="ru-RU" dirty="0" smtClean="0">
                <a:solidFill>
                  <a:srgbClr val="C00000"/>
                </a:solidFill>
              </a:rPr>
              <a:t> </a:t>
            </a:r>
            <a:r>
              <a:rPr lang="ru-RU" dirty="0" err="1" smtClean="0">
                <a:solidFill>
                  <a:srgbClr val="C00000"/>
                </a:solidFill>
              </a:rPr>
              <a:t>діяча</a:t>
            </a:r>
            <a:r>
              <a:rPr lang="ru-RU" dirty="0" smtClean="0">
                <a:solidFill>
                  <a:srgbClr val="C00000"/>
                </a:solidFill>
              </a:rPr>
              <a:t> </a:t>
            </a:r>
            <a:r>
              <a:rPr lang="ru-RU" dirty="0" err="1" smtClean="0">
                <a:solidFill>
                  <a:srgbClr val="C00000"/>
                </a:solidFill>
              </a:rPr>
              <a:t>чи</a:t>
            </a:r>
            <a:r>
              <a:rPr lang="ru-RU" dirty="0" smtClean="0">
                <a:solidFill>
                  <a:srgbClr val="C00000"/>
                </a:solidFill>
              </a:rPr>
              <a:t> </a:t>
            </a:r>
            <a:r>
              <a:rPr lang="ru-RU" dirty="0" err="1" smtClean="0">
                <a:solidFill>
                  <a:srgbClr val="C00000"/>
                </a:solidFill>
              </a:rPr>
              <a:t>партії</a:t>
            </a:r>
            <a:r>
              <a:rPr lang="ru-RU" dirty="0" smtClean="0">
                <a:solidFill>
                  <a:srgbClr val="C00000"/>
                </a:solidFill>
              </a:rPr>
              <a:t>.</a:t>
            </a:r>
            <a:r>
              <a:rPr lang="ru-RU" dirty="0" smtClean="0"/>
              <a:t/>
            </a:r>
            <a:br>
              <a:rPr lang="ru-RU" dirty="0" smtClean="0"/>
            </a:br>
            <a:endParaRPr lang="ru-RU" dirty="0"/>
          </a:p>
        </p:txBody>
      </p:sp>
      <p:pic>
        <p:nvPicPr>
          <p:cNvPr id="21507" name="Picture 2"/>
          <p:cNvPicPr>
            <a:picLocks noGrp="1" noChangeAspect="1" noChangeArrowheads="1"/>
          </p:cNvPicPr>
          <p:nvPr>
            <p:ph sz="half" idx="2"/>
          </p:nvPr>
        </p:nvPicPr>
        <p:blipFill>
          <a:blip r:embed="rId2"/>
          <a:srcRect/>
          <a:stretch>
            <a:fillRect/>
          </a:stretch>
        </p:blipFill>
        <p:spPr>
          <a:xfrm>
            <a:off x="4286250" y="1643063"/>
            <a:ext cx="4857750" cy="385762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eaLnBrk="1" fontAlgn="auto" hangingPunct="1">
              <a:spcAft>
                <a:spcPts val="0"/>
              </a:spcAft>
              <a:defRPr/>
            </a:pPr>
            <a:r>
              <a:rPr lang="uk-UA" b="1" dirty="0" smtClean="0">
                <a:solidFill>
                  <a:schemeClr val="accent5">
                    <a:lumMod val="75000"/>
                  </a:schemeClr>
                </a:solidFill>
              </a:rPr>
              <a:t>Релігійна реклама</a:t>
            </a:r>
            <a:endParaRPr lang="ru-RU" b="1" dirty="0">
              <a:solidFill>
                <a:schemeClr val="accent5">
                  <a:lumMod val="75000"/>
                </a:schemeClr>
              </a:solidFill>
            </a:endParaRPr>
          </a:p>
        </p:txBody>
      </p:sp>
      <p:sp>
        <p:nvSpPr>
          <p:cNvPr id="3" name="Содержимое 2"/>
          <p:cNvSpPr>
            <a:spLocks noGrp="1"/>
          </p:cNvSpPr>
          <p:nvPr>
            <p:ph sz="half" idx="1"/>
          </p:nvPr>
        </p:nvSpPr>
        <p:spPr>
          <a:xfrm>
            <a:off x="0" y="1600200"/>
            <a:ext cx="4140200" cy="5257800"/>
          </a:xfrm>
        </p:spPr>
        <p:txBody>
          <a:bodyPr rtlCol="0">
            <a:normAutofit/>
          </a:bodyPr>
          <a:lstStyle/>
          <a:p>
            <a:pPr eaLnBrk="1" fontAlgn="auto" hangingPunct="1">
              <a:spcAft>
                <a:spcPts val="0"/>
              </a:spcAft>
              <a:buFont typeface="Arial" pitchFamily="34" charset="0"/>
              <a:buChar char="•"/>
              <a:defRPr/>
            </a:pPr>
            <a:r>
              <a:rPr lang="ru-RU" b="1" dirty="0" err="1" smtClean="0">
                <a:solidFill>
                  <a:srgbClr val="C00000"/>
                </a:solidFill>
              </a:rPr>
              <a:t>Релігійна</a:t>
            </a:r>
            <a:r>
              <a:rPr lang="ru-RU" b="1" dirty="0" smtClean="0">
                <a:solidFill>
                  <a:srgbClr val="C00000"/>
                </a:solidFill>
              </a:rPr>
              <a:t> реклама </a:t>
            </a:r>
            <a:r>
              <a:rPr lang="ru-RU" b="1" dirty="0" err="1" smtClean="0">
                <a:solidFill>
                  <a:srgbClr val="C00000"/>
                </a:solidFill>
              </a:rPr>
              <a:t>має</a:t>
            </a:r>
            <a:r>
              <a:rPr lang="ru-RU" b="1" dirty="0" smtClean="0">
                <a:solidFill>
                  <a:srgbClr val="C00000"/>
                </a:solidFill>
              </a:rPr>
              <a:t> на </a:t>
            </a:r>
            <a:r>
              <a:rPr lang="ru-RU" b="1" dirty="0" err="1" smtClean="0">
                <a:solidFill>
                  <a:srgbClr val="C00000"/>
                </a:solidFill>
              </a:rPr>
              <a:t>меті</a:t>
            </a:r>
            <a:r>
              <a:rPr lang="ru-RU" b="1" dirty="0" smtClean="0">
                <a:solidFill>
                  <a:srgbClr val="C00000"/>
                </a:solidFill>
              </a:rPr>
              <a:t> </a:t>
            </a:r>
            <a:r>
              <a:rPr lang="ru-RU" b="1" dirty="0" err="1" smtClean="0">
                <a:solidFill>
                  <a:srgbClr val="C00000"/>
                </a:solidFill>
              </a:rPr>
              <a:t>поширення</a:t>
            </a:r>
            <a:r>
              <a:rPr lang="ru-RU" b="1" dirty="0" smtClean="0">
                <a:solidFill>
                  <a:srgbClr val="C00000"/>
                </a:solidFill>
              </a:rPr>
              <a:t> </a:t>
            </a:r>
            <a:r>
              <a:rPr lang="ru-RU" b="1" dirty="0" err="1" smtClean="0">
                <a:solidFill>
                  <a:srgbClr val="C00000"/>
                </a:solidFill>
              </a:rPr>
              <a:t>інформації</a:t>
            </a:r>
            <a:r>
              <a:rPr lang="ru-RU" b="1" dirty="0" smtClean="0">
                <a:solidFill>
                  <a:srgbClr val="C00000"/>
                </a:solidFill>
              </a:rPr>
              <a:t> про </a:t>
            </a:r>
            <a:r>
              <a:rPr lang="ru-RU" b="1" dirty="0" err="1" smtClean="0">
                <a:solidFill>
                  <a:srgbClr val="C00000"/>
                </a:solidFill>
              </a:rPr>
              <a:t>релігійне</a:t>
            </a:r>
            <a:r>
              <a:rPr lang="ru-RU" b="1" dirty="0" smtClean="0">
                <a:solidFill>
                  <a:srgbClr val="C00000"/>
                </a:solidFill>
              </a:rPr>
              <a:t> </a:t>
            </a:r>
            <a:r>
              <a:rPr lang="ru-RU" b="1" dirty="0" err="1" smtClean="0">
                <a:solidFill>
                  <a:srgbClr val="C00000"/>
                </a:solidFill>
              </a:rPr>
              <a:t>життя</a:t>
            </a:r>
            <a:r>
              <a:rPr lang="ru-RU" b="1" dirty="0" smtClean="0">
                <a:solidFill>
                  <a:srgbClr val="C00000"/>
                </a:solidFill>
              </a:rPr>
              <a:t>, </a:t>
            </a:r>
            <a:r>
              <a:rPr lang="ru-RU" b="1" dirty="0" err="1" smtClean="0">
                <a:solidFill>
                  <a:srgbClr val="C00000"/>
                </a:solidFill>
              </a:rPr>
              <a:t>окремі</a:t>
            </a:r>
            <a:r>
              <a:rPr lang="ru-RU" b="1" dirty="0" smtClean="0">
                <a:solidFill>
                  <a:srgbClr val="C00000"/>
                </a:solidFill>
              </a:rPr>
              <a:t> </a:t>
            </a:r>
            <a:r>
              <a:rPr lang="ru-RU" b="1" dirty="0" err="1" smtClean="0">
                <a:solidFill>
                  <a:srgbClr val="C00000"/>
                </a:solidFill>
              </a:rPr>
              <a:t>події</a:t>
            </a:r>
            <a:r>
              <a:rPr lang="ru-RU" b="1" dirty="0" smtClean="0">
                <a:solidFill>
                  <a:srgbClr val="C00000"/>
                </a:solidFill>
              </a:rPr>
              <a:t> та свята </a:t>
            </a:r>
            <a:r>
              <a:rPr lang="ru-RU" b="1" dirty="0" err="1" smtClean="0">
                <a:solidFill>
                  <a:srgbClr val="C00000"/>
                </a:solidFill>
              </a:rPr>
              <a:t>релігійних</a:t>
            </a:r>
            <a:r>
              <a:rPr lang="ru-RU" b="1" dirty="0" smtClean="0">
                <a:solidFill>
                  <a:srgbClr val="C00000"/>
                </a:solidFill>
              </a:rPr>
              <a:t> громад. </a:t>
            </a:r>
            <a:r>
              <a:rPr lang="ru-RU" b="1" dirty="0" err="1" smtClean="0">
                <a:solidFill>
                  <a:srgbClr val="C00000"/>
                </a:solidFill>
              </a:rPr>
              <a:t>Ця</a:t>
            </a:r>
            <a:r>
              <a:rPr lang="ru-RU" b="1" dirty="0" smtClean="0">
                <a:solidFill>
                  <a:srgbClr val="C00000"/>
                </a:solidFill>
              </a:rPr>
              <a:t> реклама </a:t>
            </a:r>
            <a:r>
              <a:rPr lang="ru-RU" b="1" dirty="0" err="1" smtClean="0">
                <a:solidFill>
                  <a:srgbClr val="C00000"/>
                </a:solidFill>
              </a:rPr>
              <a:t>також</a:t>
            </a:r>
            <a:r>
              <a:rPr lang="ru-RU" b="1" dirty="0" smtClean="0">
                <a:solidFill>
                  <a:srgbClr val="C00000"/>
                </a:solidFill>
              </a:rPr>
              <a:t> </a:t>
            </a:r>
            <a:r>
              <a:rPr lang="ru-RU" b="1" dirty="0" err="1" smtClean="0">
                <a:solidFill>
                  <a:srgbClr val="C00000"/>
                </a:solidFill>
              </a:rPr>
              <a:t>має</a:t>
            </a:r>
            <a:r>
              <a:rPr lang="ru-RU" b="1" dirty="0" smtClean="0">
                <a:solidFill>
                  <a:srgbClr val="C00000"/>
                </a:solidFill>
              </a:rPr>
              <a:t> </a:t>
            </a:r>
            <a:r>
              <a:rPr lang="ru-RU" b="1" dirty="0" err="1" smtClean="0">
                <a:solidFill>
                  <a:srgbClr val="C00000"/>
                </a:solidFill>
              </a:rPr>
              <a:t>специфічні</a:t>
            </a:r>
            <a:r>
              <a:rPr lang="ru-RU" b="1" dirty="0" smtClean="0">
                <a:solidFill>
                  <a:srgbClr val="C00000"/>
                </a:solidFill>
              </a:rPr>
              <a:t> </a:t>
            </a:r>
            <a:r>
              <a:rPr lang="ru-RU" b="1" dirty="0" err="1" smtClean="0">
                <a:solidFill>
                  <a:srgbClr val="C00000"/>
                </a:solidFill>
              </a:rPr>
              <a:t>ознаки</a:t>
            </a:r>
            <a:r>
              <a:rPr lang="ru-RU" b="1" dirty="0" smtClean="0">
                <a:solidFill>
                  <a:srgbClr val="C00000"/>
                </a:solidFill>
              </a:rPr>
              <a:t>, </a:t>
            </a:r>
            <a:r>
              <a:rPr lang="ru-RU" b="1" dirty="0" err="1" smtClean="0">
                <a:solidFill>
                  <a:srgbClr val="C00000"/>
                </a:solidFill>
              </a:rPr>
              <a:t>що</a:t>
            </a:r>
            <a:r>
              <a:rPr lang="ru-RU" b="1" dirty="0" smtClean="0">
                <a:solidFill>
                  <a:srgbClr val="C00000"/>
                </a:solidFill>
              </a:rPr>
              <a:t> </a:t>
            </a:r>
            <a:r>
              <a:rPr lang="ru-RU" b="1" dirty="0" err="1" smtClean="0">
                <a:solidFill>
                  <a:srgbClr val="C00000"/>
                </a:solidFill>
              </a:rPr>
              <a:t>визначаться</a:t>
            </a:r>
            <a:r>
              <a:rPr lang="ru-RU" b="1" dirty="0" smtClean="0">
                <a:solidFill>
                  <a:srgbClr val="C00000"/>
                </a:solidFill>
              </a:rPr>
              <a:t> самою </a:t>
            </a:r>
            <a:r>
              <a:rPr lang="ru-RU" b="1" dirty="0" err="1" smtClean="0">
                <a:solidFill>
                  <a:srgbClr val="C00000"/>
                </a:solidFill>
              </a:rPr>
              <a:t>суттю</a:t>
            </a:r>
            <a:r>
              <a:rPr lang="ru-RU" b="1" dirty="0" smtClean="0">
                <a:solidFill>
                  <a:srgbClr val="C00000"/>
                </a:solidFill>
              </a:rPr>
              <a:t> </a:t>
            </a:r>
            <a:r>
              <a:rPr lang="ru-RU" b="1" dirty="0" err="1" smtClean="0">
                <a:solidFill>
                  <a:srgbClr val="C00000"/>
                </a:solidFill>
              </a:rPr>
              <a:t>релігійних</a:t>
            </a:r>
            <a:r>
              <a:rPr lang="ru-RU" b="1" dirty="0" smtClean="0">
                <a:solidFill>
                  <a:srgbClr val="C00000"/>
                </a:solidFill>
              </a:rPr>
              <a:t> </a:t>
            </a:r>
            <a:r>
              <a:rPr lang="ru-RU" b="1" dirty="0" err="1" smtClean="0">
                <a:solidFill>
                  <a:srgbClr val="C00000"/>
                </a:solidFill>
              </a:rPr>
              <a:t>відносин</a:t>
            </a:r>
            <a:r>
              <a:rPr lang="ru-RU" b="1" dirty="0" smtClean="0">
                <a:solidFill>
                  <a:srgbClr val="C00000"/>
                </a:solidFill>
              </a:rPr>
              <a:t>.</a:t>
            </a:r>
            <a:endParaRPr lang="ru-RU" b="1" dirty="0">
              <a:solidFill>
                <a:srgbClr val="C00000"/>
              </a:solidFill>
            </a:endParaRPr>
          </a:p>
        </p:txBody>
      </p:sp>
      <p:pic>
        <p:nvPicPr>
          <p:cNvPr id="22531" name="Picture 2"/>
          <p:cNvPicPr>
            <a:picLocks noGrp="1" noChangeAspect="1" noChangeArrowheads="1"/>
          </p:cNvPicPr>
          <p:nvPr>
            <p:ph sz="half" idx="2"/>
          </p:nvPr>
        </p:nvPicPr>
        <p:blipFill>
          <a:blip r:embed="rId2"/>
          <a:srcRect/>
          <a:stretch>
            <a:fillRect/>
          </a:stretch>
        </p:blipFill>
        <p:spPr>
          <a:xfrm>
            <a:off x="4140200" y="1773238"/>
            <a:ext cx="5003800" cy="50847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4"/>
          <p:cNvSpPr>
            <a:spLocks noGrp="1"/>
          </p:cNvSpPr>
          <p:nvPr>
            <p:ph type="title"/>
          </p:nvPr>
        </p:nvSpPr>
        <p:spPr/>
        <p:txBody>
          <a:bodyPr/>
          <a:lstStyle/>
          <a:p>
            <a:pPr eaLnBrk="1" hangingPunct="1"/>
            <a:r>
              <a:rPr lang="uk-UA" b="1" smtClean="0">
                <a:solidFill>
                  <a:srgbClr val="C00000"/>
                </a:solidFill>
              </a:rPr>
              <a:t>Мета рекламування</a:t>
            </a:r>
            <a:endParaRPr lang="ru-RU" b="1" smtClean="0">
              <a:solidFill>
                <a:srgbClr val="C00000"/>
              </a:solidFill>
            </a:endParaRPr>
          </a:p>
        </p:txBody>
      </p:sp>
      <p:sp>
        <p:nvSpPr>
          <p:cNvPr id="23554" name="Содержимое 5"/>
          <p:cNvSpPr>
            <a:spLocks noGrp="1"/>
          </p:cNvSpPr>
          <p:nvPr>
            <p:ph sz="half" idx="1"/>
          </p:nvPr>
        </p:nvSpPr>
        <p:spPr>
          <a:xfrm>
            <a:off x="0" y="1600200"/>
            <a:ext cx="5148263" cy="5257800"/>
          </a:xfrm>
        </p:spPr>
        <p:txBody>
          <a:bodyPr/>
          <a:lstStyle/>
          <a:p>
            <a:pPr eaLnBrk="1" hangingPunct="1">
              <a:lnSpc>
                <a:spcPct val="80000"/>
              </a:lnSpc>
              <a:buFont typeface="Arial" charset="0"/>
              <a:buNone/>
            </a:pPr>
            <a:r>
              <a:rPr lang="ru-RU" smtClean="0">
                <a:solidFill>
                  <a:srgbClr val="002060"/>
                </a:solidFill>
              </a:rPr>
              <a:t>За цією ознакою реклама поділяється на інформативну, умовляюючу, нагадуючу та інформаційну (рубричну).</a:t>
            </a:r>
            <a:br>
              <a:rPr lang="ru-RU" smtClean="0">
                <a:solidFill>
                  <a:srgbClr val="002060"/>
                </a:solidFill>
              </a:rPr>
            </a:br>
            <a:r>
              <a:rPr lang="ru-RU" smtClean="0">
                <a:solidFill>
                  <a:srgbClr val="002060"/>
                </a:solidFill>
              </a:rPr>
              <a:t/>
            </a:r>
            <a:br>
              <a:rPr lang="ru-RU" smtClean="0">
                <a:solidFill>
                  <a:srgbClr val="002060"/>
                </a:solidFill>
              </a:rPr>
            </a:br>
            <a:r>
              <a:rPr lang="ru-RU" smtClean="0">
                <a:solidFill>
                  <a:srgbClr val="002060"/>
                </a:solidFill>
              </a:rPr>
              <a:t>Інформативна реклама – це розповідь про новинку або нове використання інформативного товару, інформування про зміни в цінах, пояснення принципів дії товару, опис послуг, що надаються, спростування неправильних уявлень про товар чи імідж фірми.</a:t>
            </a:r>
          </a:p>
        </p:txBody>
      </p:sp>
      <p:pic>
        <p:nvPicPr>
          <p:cNvPr id="23555" name="Picture 5" descr="Картинка 20 из 906">
            <a:hlinkClick r:id="rId2"/>
          </p:cNvPr>
          <p:cNvPicPr>
            <a:picLocks noChangeAspect="1" noChangeArrowheads="1"/>
          </p:cNvPicPr>
          <p:nvPr/>
        </p:nvPicPr>
        <p:blipFill>
          <a:blip r:embed="rId3">
            <a:lum contrast="24000"/>
          </a:blip>
          <a:srcRect t="3801" b="14745"/>
          <a:stretch>
            <a:fillRect/>
          </a:stretch>
        </p:blipFill>
        <p:spPr bwMode="auto">
          <a:xfrm>
            <a:off x="4859338" y="2492375"/>
            <a:ext cx="4284662" cy="30956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1038</Words>
  <Application>Microsoft Office PowerPoint</Application>
  <PresentationFormat>Экран (4:3)</PresentationFormat>
  <Paragraphs>89</Paragraphs>
  <Slides>32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реклама</vt:lpstr>
      <vt:lpstr>Реклама-(лат.-” виголошую”)-</vt:lpstr>
      <vt:lpstr>Початком розвитку рекламного бізнесу в Україні можна вважати прийняття у 1996 році закону «Про рекламу».  За характером впливу на адресата рекламні засоби можуть бути масовими,розрахованими на широке коло споживачів</vt:lpstr>
      <vt:lpstr>Рекламні засоби можуть бути індивідуальні,призначені конкретному споживачеві</vt:lpstr>
      <vt:lpstr>Види реклами</vt:lpstr>
      <vt:lpstr>Соціальна реклама </vt:lpstr>
      <vt:lpstr>Політична реклама</vt:lpstr>
      <vt:lpstr>Релігійна реклама</vt:lpstr>
      <vt:lpstr>Мета рекламування</vt:lpstr>
      <vt:lpstr>Умовляюча реклама</vt:lpstr>
      <vt:lpstr>Нагадуюча реклама</vt:lpstr>
      <vt:lpstr>Інформаційна реклама</vt:lpstr>
      <vt:lpstr>Засоби розповсюдження рекламної продукції-кіно,відео,телебачення,радіо</vt:lpstr>
      <vt:lpstr>Періодичні друковані видання-газети,журнали,поліграфічна продукція-плакати,афіші,листівки,буклети,каталоги.</vt:lpstr>
      <vt:lpstr>Пряма розсилка,рекламні пропозиції,що надсилаються поштою.Інтернет,відеокаталоги,оголошення.</vt:lpstr>
      <vt:lpstr>Зовнішня реклама-бігборди,плазмові екрани,вітрини магазинів.</vt:lpstr>
      <vt:lpstr>дизайн</vt:lpstr>
      <vt:lpstr>                                                                          художні напрями                                                                        дизайну        </vt:lpstr>
      <vt:lpstr>                             Арт-деко</vt:lpstr>
      <vt:lpstr>По         постмодерн</vt:lpstr>
      <vt:lpstr>Хай-тек</vt:lpstr>
      <vt:lpstr>Мінімалізм у дизайні</vt:lpstr>
      <vt:lpstr>Графічний дизайн - це вид сучасного мистецтва, який полягає у створенні графічних об'єктів (листівок, логотипів, візиток, веб-сайтів) за допомогою різних видів графіки. </vt:lpstr>
      <vt:lpstr>Індустріальний дизайн</vt:lpstr>
      <vt:lpstr>                              дизайн інтер’єрів</vt:lpstr>
      <vt:lpstr>                    фітодизайн</vt:lpstr>
      <vt:lpstr>Ландшафтний дизайн</vt:lpstr>
      <vt:lpstr>дизайн іміджу людини</vt:lpstr>
      <vt:lpstr>Дизайн одягу та взуття</vt:lpstr>
      <vt:lpstr>Українські дизайнери</vt:lpstr>
      <vt:lpstr> Лілія Пустовіт </vt:lpstr>
      <vt:lpstr>Професія-дизайнер</vt:lpstr>
    </vt:vector>
  </TitlesOfParts>
  <Company>BEST_XP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реклама</dc:title>
  <dc:creator>Дом</dc:creator>
  <cp:lastModifiedBy>Вадим</cp:lastModifiedBy>
  <cp:revision>52</cp:revision>
  <dcterms:created xsi:type="dcterms:W3CDTF">2010-03-14T18:05:33Z</dcterms:created>
  <dcterms:modified xsi:type="dcterms:W3CDTF">2014-04-10T04:35:42Z</dcterms:modified>
</cp:coreProperties>
</file>