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328592" cy="1800200"/>
          </a:xfrm>
        </p:spPr>
        <p:txBody>
          <a:bodyPr>
            <a:normAutofit/>
          </a:bodyPr>
          <a:lstStyle/>
          <a:p>
            <a:r>
              <a:rPr lang="ru-RU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Сновид</a:t>
            </a:r>
            <a:r>
              <a:rPr lang="uk-UA" sz="72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іння</a:t>
            </a:r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88470" y="6111273"/>
            <a:ext cx="1728192" cy="72008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Виконала учениця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 9-А класу,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Велітченко</a:t>
            </a:r>
            <a:r>
              <a:rPr lang="uk-UA" dirty="0" smtClean="0">
                <a:solidFill>
                  <a:schemeClr val="tx1"/>
                </a:solidFill>
              </a:rPr>
              <a:t> Юлія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172114" cy="3816424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5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74440" cy="4369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854975"/>
            <a:ext cx="5117413" cy="252028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являють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собою регулярно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виникаючі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час сну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суб'єктивно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пережиті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уявлення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супроводжуються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зоровими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образами.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3" y="542464"/>
            <a:ext cx="2865827" cy="2958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Выноска-облако 7"/>
          <p:cNvSpPr/>
          <p:nvPr/>
        </p:nvSpPr>
        <p:spPr>
          <a:xfrm rot="21277485">
            <a:off x="58800" y="3934364"/>
            <a:ext cx="3611951" cy="288986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8168" y="309915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діляться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два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типи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повільний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сон і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швидкий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сон.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Повільний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сон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звичайний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цілком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нормальний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сон,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швидкий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сон –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сон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бачимо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 rot="20864081">
            <a:off x="410132" y="4266997"/>
            <a:ext cx="2909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«</a:t>
            </a:r>
            <a:r>
              <a:rPr lang="ru-RU" dirty="0" err="1"/>
              <a:t>паралізовано</a:t>
            </a:r>
            <a:r>
              <a:rPr lang="ru-RU" dirty="0"/>
              <a:t>», коли вона спить. 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дійсно</a:t>
            </a:r>
            <a:r>
              <a:rPr lang="ru-RU" dirty="0"/>
              <a:t> так. Наш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відключити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і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нашкодити</a:t>
            </a:r>
            <a:r>
              <a:rPr lang="ru-RU" dirty="0"/>
              <a:t> самому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рухаючись</a:t>
            </a:r>
            <a:r>
              <a:rPr lang="ru-RU" dirty="0"/>
              <a:t> </a:t>
            </a:r>
            <a:r>
              <a:rPr lang="ru-RU" dirty="0" err="1"/>
              <a:t>уві</a:t>
            </a:r>
            <a:r>
              <a:rPr lang="ru-RU" dirty="0"/>
              <a:t> </a:t>
            </a:r>
            <a:r>
              <a:rPr lang="ru-RU" dirty="0" err="1"/>
              <a:t>сні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256357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стосується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того, яку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функцію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виконує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швидкий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сон, то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ясно.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Фахівці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вважають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необхідний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для того,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б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упорядкувати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пам'яті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Таким чином,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американськими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вченими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з'ясовано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нервові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імпульси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безпосередньо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спостерігалися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той час, коли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не спить, і в той час, коли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спить,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відтворюються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мозком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разів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швидше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14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1522512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4581128"/>
            <a:ext cx="8928992" cy="3816424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 Як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припускають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учені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таке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безпосереднє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відтворення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денних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вражень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необхідно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для того,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б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формувати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спогади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Вчені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проводили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експеримент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цього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приводу,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вважають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процес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ними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виявлений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як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би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деякій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мірі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списує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інформацію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пам'яті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короткочасної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безпосередньо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довготривалу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пам'ять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Говорячи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про </a:t>
            </a:r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</a:rPr>
              <a:t>швидкий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сон,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варто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відзначити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час такого сну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спостерігати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досить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швидкі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рухи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очних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яблук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(перегляд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сновидінь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відбувається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безпосереднє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підвищення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артеріального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тиску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головний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мозок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отримує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приплив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крові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відбувається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нерегулярна частота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серцевого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ритму і </a:t>
            </a:r>
            <a:r>
              <a:rPr lang="ru-RU" sz="1600" i="1" dirty="0" err="1">
                <a:solidFill>
                  <a:schemeClr val="tx2">
                    <a:lumMod val="75000"/>
                  </a:schemeClr>
                </a:solidFill>
              </a:rPr>
              <a:t>подиху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176"/>
            <a:ext cx="66247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7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Чому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можемо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бачити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сновидіння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72816"/>
            <a:ext cx="5637312" cy="223224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Існує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теорій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стосуються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бачити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початку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двадцятого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століття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вчені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міркували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про те,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протязі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цілого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дня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нашому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накопичуються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різноманітні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хімічні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До прикладу,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діоксид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холестерин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молочна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кислота.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стверджували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розсіюватися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той час,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знаходиться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І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рахунок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такого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можемо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бачити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деякій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мірі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вважалися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якимись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прибиральниками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процесів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9454" y="3751872"/>
            <a:ext cx="5841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одній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останніх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теорій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говорилося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про те,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бути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використані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організмом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процесу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перезавантажувати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наш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мозок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якійсь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мірі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допомагають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звільнитися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непотрібної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йому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інформації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сприяють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безпосередній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роботі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 Без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снів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мозок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міг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би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просто «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вибухнути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44" b="94481" l="7500" r="93000">
                        <a14:foregroundMark x1="5750" y1="15260" x2="27000" y2="5519"/>
                        <a14:foregroundMark x1="6000" y1="15909" x2="10750" y2="43831"/>
                        <a14:foregroundMark x1="11000" y1="44481" x2="8500" y2="46753"/>
                        <a14:foregroundMark x1="8500" y1="46753" x2="8500" y2="50000"/>
                        <a14:foregroundMark x1="8750" y1="50325" x2="10500" y2="52922"/>
                        <a14:foregroundMark x1="11000" y1="53247" x2="13250" y2="52273"/>
                        <a14:foregroundMark x1="13250" y1="52273" x2="14500" y2="48701"/>
                        <a14:foregroundMark x1="14500" y1="48701" x2="14250" y2="45779"/>
                        <a14:foregroundMark x1="13500" y1="45779" x2="11000" y2="44481"/>
                        <a14:foregroundMark x1="11250" y1="44481" x2="16500" y2="33117"/>
                        <a14:foregroundMark x1="16000" y1="33442" x2="19750" y2="31818"/>
                        <a14:foregroundMark x1="20000" y1="31818" x2="19750" y2="39935"/>
                        <a14:foregroundMark x1="19750" y1="39935" x2="20500" y2="50649"/>
                        <a14:foregroundMark x1="20500" y1="50649" x2="22500" y2="60714"/>
                        <a14:foregroundMark x1="22250" y1="60714" x2="27000" y2="71429"/>
                        <a14:foregroundMark x1="27500" y1="72403" x2="33500" y2="80519"/>
                        <a14:foregroundMark x1="34000" y1="81494" x2="41250" y2="87013"/>
                        <a14:foregroundMark x1="35000" y1="82143" x2="33500" y2="80195"/>
                        <a14:foregroundMark x1="41750" y1="87662" x2="50250" y2="92532"/>
                        <a14:foregroundMark x1="50500" y1="92532" x2="57250" y2="94156"/>
                        <a14:foregroundMark x1="57000" y1="94481" x2="66000" y2="93506"/>
                        <a14:foregroundMark x1="66250" y1="93506" x2="75500" y2="90260"/>
                        <a14:foregroundMark x1="75500" y1="90260" x2="81500" y2="85390"/>
                        <a14:foregroundMark x1="82250" y1="85065" x2="88000" y2="79870"/>
                        <a14:foregroundMark x1="88250" y1="79545" x2="91000" y2="75325"/>
                        <a14:foregroundMark x1="91000" y1="75325" x2="93000" y2="72403"/>
                        <a14:foregroundMark x1="92250" y1="72727" x2="87750" y2="72403"/>
                        <a14:foregroundMark x1="87750" y1="72403" x2="78750" y2="73377"/>
                        <a14:foregroundMark x1="78750" y1="73377" x2="66000" y2="71429"/>
                        <a14:foregroundMark x1="67000" y1="71429" x2="59500" y2="66883"/>
                        <a14:foregroundMark x1="58750" y1="66883" x2="53000" y2="61688"/>
                        <a14:foregroundMark x1="53250" y1="62338" x2="49250" y2="56818"/>
                        <a14:foregroundMark x1="49250" y1="56818" x2="49000" y2="55519"/>
                        <a14:foregroundMark x1="49250" y1="55844" x2="53250" y2="52922"/>
                        <a14:foregroundMark x1="53250" y1="52922" x2="55250" y2="49351"/>
                        <a14:foregroundMark x1="55250" y1="49351" x2="54500" y2="45455"/>
                        <a14:foregroundMark x1="54500" y1="45455" x2="48500" y2="40909"/>
                        <a14:foregroundMark x1="48750" y1="41558" x2="41500" y2="35390"/>
                        <a14:foregroundMark x1="42500" y1="37013" x2="37750" y2="32143"/>
                        <a14:foregroundMark x1="38500" y1="33442" x2="36000" y2="26299"/>
                        <a14:foregroundMark x1="36750" y1="26299" x2="38500" y2="24675"/>
                        <a14:foregroundMark x1="38500" y1="24351" x2="38000" y2="17532"/>
                        <a14:foregroundMark x1="37750" y1="18182" x2="35750" y2="14935"/>
                        <a14:foregroundMark x1="36000" y1="16234" x2="26500" y2="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384">
            <a:off x="70572" y="1376078"/>
            <a:ext cx="4643612" cy="3575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52292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іншою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теорії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з'являються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нашому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результаті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утворення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безладної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електричної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активності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Майже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кожні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90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хвилин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в той час коли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настає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фаза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швидкого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сну,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їдальнею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частиною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по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всьому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надсилаються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безладні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електричні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імпульси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Тоді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передній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мозок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який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у свою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чергу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відповідає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аналітичну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частину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намагається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розібратися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цих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неясних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йому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сигналах і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дати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на них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відповідь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 І в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якості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єдиного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способу для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мозку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розібратися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в них є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саме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1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21282812">
            <a:off x="4839572" y="3355040"/>
            <a:ext cx="5364088" cy="4176464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означають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сновидіння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045002">
            <a:off x="5520309" y="4398255"/>
            <a:ext cx="3507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</a:t>
            </a:r>
            <a:r>
              <a:rPr lang="uk-UA" sz="1400" b="1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ліпі</a:t>
            </a:r>
            <a:r>
              <a:rPr lang="uk-UA" sz="1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люди бачать сни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1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Правда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характерно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для тих людей,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втратив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зір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тієї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іншої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причини.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Якщо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народилася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сліпою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то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зможе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бачити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сни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йому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сняться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звукові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і "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запахові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сни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. Люди з "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придбаною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сліпотою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бачать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сни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як і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1400" i="1" dirty="0" err="1" smtClean="0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- і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чорно-білі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кольорові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i="1" dirty="0" err="1">
                <a:solidFill>
                  <a:schemeClr val="accent2">
                    <a:lumMod val="75000"/>
                  </a:schemeClr>
                </a:solidFill>
              </a:rPr>
              <a:t>всякі</a:t>
            </a: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046050" cy="201622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419872" y="1411531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Усі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наші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розділити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свою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чергу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на три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види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стосується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першого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виду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то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прийнято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називати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побутовим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». У таких снах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людина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в основному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бачить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свої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проблеми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ситуації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намагається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вирішувати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другого типу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сновидінь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відносяться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символьні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Для таких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характерна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поява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символів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різноманітних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предметів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знаків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 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сновидіннях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такого типу люди часто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бачать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себе самих і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людей,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здійснюю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такі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дії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характерні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для них в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звичайному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165999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Третій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тип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снів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віщі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Люди,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здатність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бачити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такого роду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зустрічаються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досить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рідко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Саме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такого роду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можуть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дати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підказку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людині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трапитися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з ним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кимось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іншим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як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уникнути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тих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зовсім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приємних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ситуацій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До таких снам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варто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прислухатися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час сну наш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мозок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намагається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вирішити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насущні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проблеми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видати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готовий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перероблений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результат.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Можливо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саме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через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такі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сновидіння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намагається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нам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щось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повідомити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64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1018456" cy="14887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95019"/>
            <a:ext cx="8136904" cy="2146350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bg2"/>
                </a:solidFill>
              </a:rPr>
              <a:t>Людина </a:t>
            </a:r>
            <a:r>
              <a:rPr lang="ru-RU" sz="3400" dirty="0" err="1">
                <a:solidFill>
                  <a:schemeClr val="bg2"/>
                </a:solidFill>
              </a:rPr>
              <a:t>забуває</a:t>
            </a:r>
            <a:r>
              <a:rPr lang="ru-RU" sz="3400" dirty="0">
                <a:solidFill>
                  <a:schemeClr val="bg2"/>
                </a:solidFill>
              </a:rPr>
              <a:t> </a:t>
            </a:r>
            <a:r>
              <a:rPr lang="ru-RU" sz="3400" dirty="0" err="1">
                <a:solidFill>
                  <a:schemeClr val="bg2"/>
                </a:solidFill>
              </a:rPr>
              <a:t>близько</a:t>
            </a:r>
            <a:r>
              <a:rPr lang="ru-RU" sz="3400" dirty="0">
                <a:solidFill>
                  <a:schemeClr val="bg2"/>
                </a:solidFill>
              </a:rPr>
              <a:t> 90% </a:t>
            </a:r>
            <a:r>
              <a:rPr lang="ru-RU" sz="3400" dirty="0" err="1">
                <a:solidFill>
                  <a:schemeClr val="bg2"/>
                </a:solidFill>
              </a:rPr>
              <a:t>всіх</a:t>
            </a:r>
            <a:r>
              <a:rPr lang="ru-RU" sz="3400" dirty="0">
                <a:solidFill>
                  <a:schemeClr val="bg2"/>
                </a:solidFill>
              </a:rPr>
              <a:t> </a:t>
            </a:r>
            <a:r>
              <a:rPr lang="ru-RU" sz="3400" dirty="0" err="1">
                <a:solidFill>
                  <a:schemeClr val="bg2"/>
                </a:solidFill>
              </a:rPr>
              <a:t>своїх</a:t>
            </a:r>
            <a:r>
              <a:rPr lang="ru-RU" sz="3400" dirty="0">
                <a:solidFill>
                  <a:schemeClr val="bg2"/>
                </a:solidFill>
              </a:rPr>
              <a:t> </a:t>
            </a:r>
            <a:r>
              <a:rPr lang="ru-RU" sz="3400" dirty="0" err="1">
                <a:solidFill>
                  <a:schemeClr val="bg2"/>
                </a:solidFill>
              </a:rPr>
              <a:t>сновидінь</a:t>
            </a:r>
            <a:endParaRPr lang="ru-RU" sz="3400" dirty="0">
              <a:solidFill>
                <a:schemeClr val="bg2"/>
              </a:solidFill>
            </a:endParaRPr>
          </a:p>
          <a:p>
            <a:r>
              <a:rPr lang="ru-RU" sz="3400" dirty="0" err="1" smtClean="0">
                <a:solidFill>
                  <a:schemeClr val="bg2"/>
                </a:solidFill>
              </a:rPr>
              <a:t>Деякі</a:t>
            </a:r>
            <a:r>
              <a:rPr lang="ru-RU" sz="3400" dirty="0" smtClean="0">
                <a:solidFill>
                  <a:schemeClr val="bg2"/>
                </a:solidFill>
              </a:rPr>
              <a:t> </a:t>
            </a:r>
            <a:r>
              <a:rPr lang="ru-RU" sz="3400" dirty="0">
                <a:solidFill>
                  <a:schemeClr val="bg2"/>
                </a:solidFill>
              </a:rPr>
              <a:t>люди </a:t>
            </a:r>
            <a:r>
              <a:rPr lang="ru-RU" sz="3400" dirty="0" err="1">
                <a:solidFill>
                  <a:schemeClr val="bg2"/>
                </a:solidFill>
              </a:rPr>
              <a:t>бачать</a:t>
            </a:r>
            <a:r>
              <a:rPr lang="ru-RU" sz="3400" dirty="0">
                <a:solidFill>
                  <a:schemeClr val="bg2"/>
                </a:solidFill>
              </a:rPr>
              <a:t> </a:t>
            </a:r>
            <a:r>
              <a:rPr lang="ru-RU" sz="3400" dirty="0" err="1">
                <a:solidFill>
                  <a:schemeClr val="bg2"/>
                </a:solidFill>
              </a:rPr>
              <a:t>чорно-білі</a:t>
            </a:r>
            <a:r>
              <a:rPr lang="ru-RU" sz="3400" dirty="0">
                <a:solidFill>
                  <a:schemeClr val="bg2"/>
                </a:solidFill>
              </a:rPr>
              <a:t> </a:t>
            </a:r>
            <a:r>
              <a:rPr lang="ru-RU" sz="3400" dirty="0" err="1">
                <a:solidFill>
                  <a:schemeClr val="bg2"/>
                </a:solidFill>
              </a:rPr>
              <a:t>сни</a:t>
            </a:r>
            <a:r>
              <a:rPr lang="ru-RU" sz="3400" dirty="0">
                <a:solidFill>
                  <a:schemeClr val="bg2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900" dirty="0" smtClean="0">
                <a:solidFill>
                  <a:schemeClr val="bg2"/>
                </a:solidFill>
              </a:rPr>
              <a:t>Так</a:t>
            </a:r>
            <a:r>
              <a:rPr lang="ru-RU" sz="2900" dirty="0">
                <a:solidFill>
                  <a:schemeClr val="bg2"/>
                </a:solidFill>
              </a:rPr>
              <a:t>, </a:t>
            </a:r>
            <a:r>
              <a:rPr lang="ru-RU" sz="2900" dirty="0" err="1">
                <a:solidFill>
                  <a:schemeClr val="bg2"/>
                </a:solidFill>
              </a:rPr>
              <a:t>сни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бачать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всі</a:t>
            </a:r>
            <a:r>
              <a:rPr lang="ru-RU" sz="2900" dirty="0">
                <a:solidFill>
                  <a:schemeClr val="bg2"/>
                </a:solidFill>
              </a:rPr>
              <a:t>, </a:t>
            </a:r>
            <a:r>
              <a:rPr lang="ru-RU" sz="2900" dirty="0" err="1">
                <a:solidFill>
                  <a:schemeClr val="bg2"/>
                </a:solidFill>
              </a:rPr>
              <a:t>проте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приблизно</a:t>
            </a:r>
            <a:r>
              <a:rPr lang="ru-RU" sz="2900" dirty="0">
                <a:solidFill>
                  <a:schemeClr val="bg2"/>
                </a:solidFill>
              </a:rPr>
              <a:t> 12% людей </a:t>
            </a:r>
            <a:r>
              <a:rPr lang="ru-RU" sz="2900" dirty="0" err="1">
                <a:solidFill>
                  <a:schemeClr val="bg2"/>
                </a:solidFill>
              </a:rPr>
              <a:t>бачать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чорно-білі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сни</a:t>
            </a:r>
            <a:r>
              <a:rPr lang="ru-RU" sz="2900" dirty="0">
                <a:solidFill>
                  <a:schemeClr val="bg2"/>
                </a:solidFill>
              </a:rPr>
              <a:t>. </a:t>
            </a:r>
            <a:r>
              <a:rPr lang="ru-RU" sz="2900" dirty="0" err="1">
                <a:solidFill>
                  <a:schemeClr val="bg2"/>
                </a:solidFill>
              </a:rPr>
              <a:t>Наразі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вчені</a:t>
            </a:r>
            <a:r>
              <a:rPr lang="ru-RU" sz="2900" dirty="0">
                <a:solidFill>
                  <a:schemeClr val="bg2"/>
                </a:solidFill>
              </a:rPr>
              <a:t> не </a:t>
            </a:r>
            <a:r>
              <a:rPr lang="ru-RU" sz="2900" dirty="0" err="1">
                <a:solidFill>
                  <a:schemeClr val="bg2"/>
                </a:solidFill>
              </a:rPr>
              <a:t>можуть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зрозуміти</a:t>
            </a:r>
            <a:r>
              <a:rPr lang="ru-RU" sz="2900" dirty="0">
                <a:solidFill>
                  <a:schemeClr val="bg2"/>
                </a:solidFill>
              </a:rPr>
              <a:t>, </a:t>
            </a:r>
            <a:r>
              <a:rPr lang="ru-RU" sz="2900" dirty="0" err="1">
                <a:solidFill>
                  <a:schemeClr val="bg2"/>
                </a:solidFill>
              </a:rPr>
              <a:t>чому</a:t>
            </a:r>
            <a:r>
              <a:rPr lang="ru-RU" sz="2900" dirty="0">
                <a:solidFill>
                  <a:schemeClr val="bg2"/>
                </a:solidFill>
              </a:rPr>
              <a:t> так </a:t>
            </a:r>
            <a:r>
              <a:rPr lang="ru-RU" sz="2900" dirty="0" err="1">
                <a:solidFill>
                  <a:schemeClr val="bg2"/>
                </a:solidFill>
              </a:rPr>
              <a:t>відбувається</a:t>
            </a:r>
            <a:r>
              <a:rPr lang="ru-RU" sz="2900" dirty="0">
                <a:solidFill>
                  <a:schemeClr val="bg2"/>
                </a:solidFill>
              </a:rPr>
              <a:t>, </a:t>
            </a:r>
            <a:r>
              <a:rPr lang="ru-RU" sz="2900" dirty="0" err="1">
                <a:solidFill>
                  <a:schemeClr val="bg2"/>
                </a:solidFill>
              </a:rPr>
              <a:t>проте</a:t>
            </a:r>
            <a:r>
              <a:rPr lang="ru-RU" sz="2900" dirty="0">
                <a:solidFill>
                  <a:schemeClr val="bg2"/>
                </a:solidFill>
              </a:rPr>
              <a:t> факт </a:t>
            </a:r>
            <a:r>
              <a:rPr lang="ru-RU" sz="2900" dirty="0" err="1">
                <a:solidFill>
                  <a:schemeClr val="bg2"/>
                </a:solidFill>
              </a:rPr>
              <a:t>залишається</a:t>
            </a:r>
            <a:r>
              <a:rPr lang="ru-RU" sz="2900" dirty="0">
                <a:solidFill>
                  <a:schemeClr val="bg2"/>
                </a:solidFill>
              </a:rPr>
              <a:t> фактом - є люди, </a:t>
            </a:r>
            <a:r>
              <a:rPr lang="ru-RU" sz="2900" dirty="0" err="1">
                <a:solidFill>
                  <a:schemeClr val="bg2"/>
                </a:solidFill>
              </a:rPr>
              <a:t>які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ніколи</a:t>
            </a:r>
            <a:r>
              <a:rPr lang="ru-RU" sz="2900" dirty="0">
                <a:solidFill>
                  <a:schemeClr val="bg2"/>
                </a:solidFill>
              </a:rPr>
              <a:t> не </a:t>
            </a:r>
            <a:r>
              <a:rPr lang="ru-RU" sz="2900" dirty="0" err="1">
                <a:solidFill>
                  <a:schemeClr val="bg2"/>
                </a:solidFill>
              </a:rPr>
              <a:t>бачили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кольорових</a:t>
            </a:r>
            <a:r>
              <a:rPr lang="ru-RU" sz="2900" dirty="0">
                <a:solidFill>
                  <a:schemeClr val="bg2"/>
                </a:solidFill>
              </a:rPr>
              <a:t> </a:t>
            </a:r>
            <a:r>
              <a:rPr lang="ru-RU" sz="2900" dirty="0" err="1">
                <a:solidFill>
                  <a:schemeClr val="bg2"/>
                </a:solidFill>
              </a:rPr>
              <a:t>снів</a:t>
            </a:r>
            <a:r>
              <a:rPr lang="ru-RU" sz="29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281313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352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1162472" cy="643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81128"/>
            <a:ext cx="8229600" cy="25202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Люди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кинули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курити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бачать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набагато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яскравіші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сни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ніж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курці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ті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хто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не курив.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/>
              <a:t>проведено </a:t>
            </a:r>
            <a:r>
              <a:rPr lang="ru-RU" sz="1600" dirty="0" err="1"/>
              <a:t>спеціальне</a:t>
            </a:r>
            <a:r>
              <a:rPr lang="ru-RU" sz="1600" dirty="0"/>
              <a:t> </a:t>
            </a:r>
            <a:r>
              <a:rPr lang="ru-RU" sz="1600" dirty="0" err="1"/>
              <a:t>опитування</a:t>
            </a:r>
            <a:r>
              <a:rPr lang="ru-RU" sz="1600" dirty="0"/>
              <a:t>, </a:t>
            </a:r>
            <a:r>
              <a:rPr lang="ru-RU" sz="1600" dirty="0" err="1"/>
              <a:t>під</a:t>
            </a:r>
            <a:r>
              <a:rPr lang="ru-RU" sz="1600" dirty="0"/>
              <a:t>-час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з'ясувалося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завзяті</a:t>
            </a:r>
            <a:r>
              <a:rPr lang="ru-RU" sz="1600" dirty="0"/>
              <a:t> </a:t>
            </a:r>
            <a:r>
              <a:rPr lang="ru-RU" sz="1600" dirty="0" err="1"/>
              <a:t>курці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кинули </a:t>
            </a:r>
            <a:r>
              <a:rPr lang="ru-RU" sz="1600" dirty="0" err="1"/>
              <a:t>курити</a:t>
            </a:r>
            <a:r>
              <a:rPr lang="ru-RU" sz="1600" dirty="0"/>
              <a:t>, </a:t>
            </a:r>
            <a:r>
              <a:rPr lang="ru-RU" sz="1600" dirty="0" err="1"/>
              <a:t>бачать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яскраві</a:t>
            </a:r>
            <a:r>
              <a:rPr lang="ru-RU" sz="1600" dirty="0"/>
              <a:t> </a:t>
            </a:r>
            <a:r>
              <a:rPr lang="ru-RU" sz="1600" dirty="0" err="1"/>
              <a:t>сни</a:t>
            </a:r>
            <a:r>
              <a:rPr lang="ru-RU" sz="1600" dirty="0"/>
              <a:t>. До </a:t>
            </a:r>
            <a:r>
              <a:rPr lang="ru-RU" sz="1600" dirty="0" err="1"/>
              <a:t>речі</a:t>
            </a:r>
            <a:r>
              <a:rPr lang="ru-RU" sz="1600" dirty="0"/>
              <a:t>, </a:t>
            </a:r>
            <a:r>
              <a:rPr lang="ru-RU" sz="1600" dirty="0" err="1"/>
              <a:t>сни</a:t>
            </a:r>
            <a:r>
              <a:rPr lang="ru-RU" sz="1600" dirty="0"/>
              <a:t> про </a:t>
            </a:r>
            <a:r>
              <a:rPr lang="ru-RU" sz="1600" dirty="0" err="1"/>
              <a:t>куріння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люди </a:t>
            </a:r>
            <a:r>
              <a:rPr lang="ru-RU" sz="1600" dirty="0" err="1"/>
              <a:t>бачать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рідше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звичайні</a:t>
            </a:r>
            <a:r>
              <a:rPr lang="ru-RU" sz="1600" dirty="0"/>
              <a:t> </a:t>
            </a:r>
            <a:r>
              <a:rPr lang="ru-RU" sz="1600" dirty="0" err="1"/>
              <a:t>сновидіння</a:t>
            </a:r>
            <a:r>
              <a:rPr lang="ru-RU" sz="16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Сни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запобігають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нервовим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зривам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500" dirty="0" err="1" smtClean="0"/>
              <a:t>Сновидіння</a:t>
            </a:r>
            <a:r>
              <a:rPr lang="ru-RU" sz="1500" dirty="0" smtClean="0"/>
              <a:t> </a:t>
            </a:r>
            <a:r>
              <a:rPr lang="ru-RU" sz="1500" dirty="0"/>
              <a:t>є </a:t>
            </a:r>
            <a:r>
              <a:rPr lang="ru-RU" sz="1500" dirty="0" err="1"/>
              <a:t>віддзеркаленням</a:t>
            </a:r>
            <a:r>
              <a:rPr lang="ru-RU" sz="1500" dirty="0"/>
              <a:t> наших </a:t>
            </a:r>
            <a:r>
              <a:rPr lang="ru-RU" sz="1500" dirty="0" err="1"/>
              <a:t>бажань</a:t>
            </a:r>
            <a:r>
              <a:rPr lang="ru-RU" sz="1500" dirty="0"/>
              <a:t> - як </a:t>
            </a:r>
            <a:r>
              <a:rPr lang="ru-RU" sz="1500" dirty="0" err="1"/>
              <a:t>свідомих</a:t>
            </a:r>
            <a:r>
              <a:rPr lang="ru-RU" sz="1500" dirty="0"/>
              <a:t>, так і </a:t>
            </a:r>
            <a:r>
              <a:rPr lang="ru-RU" sz="1500" dirty="0" err="1"/>
              <a:t>підсвідомих</a:t>
            </a:r>
            <a:r>
              <a:rPr lang="ru-RU" sz="1500" dirty="0"/>
              <a:t>. </a:t>
            </a:r>
            <a:r>
              <a:rPr lang="ru-RU" sz="1500" dirty="0" err="1"/>
              <a:t>Саме</a:t>
            </a:r>
            <a:r>
              <a:rPr lang="ru-RU" sz="1500" dirty="0"/>
              <a:t> </a:t>
            </a:r>
            <a:r>
              <a:rPr lang="ru-RU" sz="1500" dirty="0" err="1"/>
              <a:t>сни</a:t>
            </a:r>
            <a:r>
              <a:rPr lang="ru-RU" sz="1500" dirty="0"/>
              <a:t> </a:t>
            </a:r>
            <a:r>
              <a:rPr lang="ru-RU" sz="1500" dirty="0" err="1"/>
              <a:t>допомагають</a:t>
            </a:r>
            <a:r>
              <a:rPr lang="ru-RU" sz="1500" dirty="0"/>
              <a:t> </a:t>
            </a:r>
            <a:r>
              <a:rPr lang="ru-RU" sz="1500" dirty="0" err="1"/>
              <a:t>зберігати</a:t>
            </a:r>
            <a:r>
              <a:rPr lang="ru-RU" sz="1500" dirty="0"/>
              <a:t> нашу </a:t>
            </a:r>
            <a:r>
              <a:rPr lang="ru-RU" sz="1500" dirty="0" err="1"/>
              <a:t>нервову</a:t>
            </a:r>
            <a:r>
              <a:rPr lang="ru-RU" sz="1500" dirty="0"/>
              <a:t> систему в порядку. Не так давно психологи провели </a:t>
            </a:r>
            <a:r>
              <a:rPr lang="ru-RU" sz="1500" dirty="0" err="1"/>
              <a:t>експеримент</a:t>
            </a:r>
            <a:r>
              <a:rPr lang="ru-RU" sz="1500" dirty="0"/>
              <a:t>, де </a:t>
            </a:r>
            <a:r>
              <a:rPr lang="ru-RU" sz="1500" dirty="0" err="1"/>
              <a:t>добровольцям</a:t>
            </a:r>
            <a:r>
              <a:rPr lang="ru-RU" sz="1500" dirty="0"/>
              <a:t> </a:t>
            </a:r>
            <a:r>
              <a:rPr lang="ru-RU" sz="1500" dirty="0" err="1"/>
              <a:t>спати</a:t>
            </a:r>
            <a:r>
              <a:rPr lang="ru-RU" sz="1500" dirty="0"/>
              <a:t> дозволяли по 8 годин, </a:t>
            </a:r>
            <a:r>
              <a:rPr lang="ru-RU" sz="1500" dirty="0" err="1"/>
              <a:t>проте</a:t>
            </a:r>
            <a:r>
              <a:rPr lang="ru-RU" sz="1500" dirty="0"/>
              <a:t> будили </a:t>
            </a:r>
            <a:r>
              <a:rPr lang="ru-RU" sz="1500" dirty="0" err="1"/>
              <a:t>їх</a:t>
            </a:r>
            <a:r>
              <a:rPr lang="ru-RU" sz="1500" dirty="0"/>
              <a:t> </a:t>
            </a:r>
            <a:r>
              <a:rPr lang="ru-RU" sz="1500" dirty="0" err="1"/>
              <a:t>тоді</a:t>
            </a:r>
            <a:r>
              <a:rPr lang="ru-RU" sz="1500" dirty="0"/>
              <a:t>, коли наступала фаза "</a:t>
            </a:r>
            <a:r>
              <a:rPr lang="ru-RU" sz="1500" dirty="0" err="1"/>
              <a:t>сновидіння</a:t>
            </a:r>
            <a:r>
              <a:rPr lang="ru-RU" sz="1500" dirty="0"/>
              <a:t>". Через </a:t>
            </a:r>
            <a:r>
              <a:rPr lang="ru-RU" sz="1500" dirty="0" err="1"/>
              <a:t>деякий</a:t>
            </a:r>
            <a:r>
              <a:rPr lang="ru-RU" sz="1500" dirty="0"/>
              <a:t> час </a:t>
            </a:r>
            <a:r>
              <a:rPr lang="ru-RU" sz="1500" dirty="0" err="1"/>
              <a:t>волонтери</a:t>
            </a:r>
            <a:r>
              <a:rPr lang="ru-RU" sz="1500" dirty="0"/>
              <a:t> почали </a:t>
            </a:r>
            <a:r>
              <a:rPr lang="ru-RU" sz="1500" dirty="0" err="1"/>
              <a:t>галюцинувати</a:t>
            </a:r>
            <a:r>
              <a:rPr lang="ru-RU" sz="1500" dirty="0"/>
              <a:t> в </a:t>
            </a:r>
            <a:r>
              <a:rPr lang="ru-RU" sz="1500" dirty="0" err="1"/>
              <a:t>звичайний</a:t>
            </a:r>
            <a:r>
              <a:rPr lang="ru-RU" sz="1500" dirty="0"/>
              <a:t> час </a:t>
            </a:r>
            <a:r>
              <a:rPr lang="ru-RU" sz="1500" dirty="0" err="1"/>
              <a:t>доби</a:t>
            </a:r>
            <a:r>
              <a:rPr lang="ru-RU" sz="1500" dirty="0"/>
              <a:t>, </a:t>
            </a:r>
            <a:r>
              <a:rPr lang="ru-RU" sz="1500" dirty="0" err="1"/>
              <a:t>нервувати</a:t>
            </a:r>
            <a:r>
              <a:rPr lang="ru-RU" sz="1500" dirty="0"/>
              <a:t> без причини, </a:t>
            </a:r>
            <a:r>
              <a:rPr lang="ru-RU" sz="1500" dirty="0" err="1"/>
              <a:t>проявляти</a:t>
            </a:r>
            <a:r>
              <a:rPr lang="ru-RU" sz="1500" dirty="0"/>
              <a:t> </a:t>
            </a:r>
            <a:r>
              <a:rPr lang="ru-RU" sz="1500" dirty="0" err="1"/>
              <a:t>агресію</a:t>
            </a:r>
            <a:r>
              <a:rPr lang="ru-RU" sz="15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12352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417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370384" cy="1391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764704"/>
            <a:ext cx="5061248" cy="59046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снах ми </a:t>
            </a:r>
            <a:r>
              <a:rPr lang="ru-RU" dirty="0" err="1">
                <a:solidFill>
                  <a:schemeClr val="bg1"/>
                </a:solidFill>
              </a:rPr>
              <a:t>бачимо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тих людей,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ми </a:t>
            </a:r>
            <a:r>
              <a:rPr lang="ru-RU" dirty="0" err="1">
                <a:solidFill>
                  <a:schemeClr val="bg1"/>
                </a:solidFill>
              </a:rPr>
              <a:t>десь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бачили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sz="2100" dirty="0" err="1"/>
              <a:t>Мозок</a:t>
            </a:r>
            <a:r>
              <a:rPr lang="ru-RU" sz="2100" dirty="0"/>
              <a:t> не «</a:t>
            </a:r>
            <a:r>
              <a:rPr lang="ru-RU" sz="2100" dirty="0" err="1"/>
              <a:t>вигадує</a:t>
            </a:r>
            <a:r>
              <a:rPr lang="ru-RU" sz="2100" dirty="0"/>
              <a:t>» </a:t>
            </a:r>
            <a:r>
              <a:rPr lang="ru-RU" sz="2100" dirty="0" err="1"/>
              <a:t>нові</a:t>
            </a:r>
            <a:r>
              <a:rPr lang="ru-RU" sz="2100" dirty="0"/>
              <a:t> </a:t>
            </a:r>
            <a:r>
              <a:rPr lang="ru-RU" sz="2100" dirty="0" err="1"/>
              <a:t>персонажі</a:t>
            </a:r>
            <a:r>
              <a:rPr lang="ru-RU" sz="2100" dirty="0"/>
              <a:t>. Ви </a:t>
            </a:r>
            <a:r>
              <a:rPr lang="ru-RU" sz="2100" dirty="0" err="1"/>
              <a:t>сумніваєтеся</a:t>
            </a:r>
            <a:r>
              <a:rPr lang="ru-RU" sz="2100" dirty="0"/>
              <a:t>? </a:t>
            </a:r>
            <a:r>
              <a:rPr lang="ru-RU" sz="2100" dirty="0" err="1"/>
              <a:t>Насправді</a:t>
            </a:r>
            <a:r>
              <a:rPr lang="ru-RU" sz="2100" dirty="0"/>
              <a:t>, давно доведено </a:t>
            </a:r>
            <a:r>
              <a:rPr lang="ru-RU" sz="2100" dirty="0" smtClean="0"/>
              <a:t>,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/>
              <a:t>всі</a:t>
            </a:r>
            <a:r>
              <a:rPr lang="ru-RU" sz="2100" dirty="0"/>
              <a:t> люди, </a:t>
            </a:r>
            <a:r>
              <a:rPr lang="ru-RU" sz="2100" dirty="0" err="1"/>
              <a:t>які</a:t>
            </a:r>
            <a:r>
              <a:rPr lang="ru-RU" sz="2100" dirty="0"/>
              <a:t> сняться </a:t>
            </a:r>
            <a:r>
              <a:rPr lang="ru-RU" sz="2100" dirty="0" err="1"/>
              <a:t>людині</a:t>
            </a:r>
            <a:r>
              <a:rPr lang="ru-RU" sz="2100" dirty="0"/>
              <a:t>, </a:t>
            </a:r>
            <a:r>
              <a:rPr lang="ru-RU" sz="2100" dirty="0" err="1"/>
              <a:t>хоч</a:t>
            </a:r>
            <a:r>
              <a:rPr lang="ru-RU" sz="2100" dirty="0"/>
              <a:t> колись але </a:t>
            </a:r>
            <a:r>
              <a:rPr lang="ru-RU" sz="2100" dirty="0" err="1"/>
              <a:t>зустрічалися</a:t>
            </a:r>
            <a:r>
              <a:rPr lang="ru-RU" sz="2100" dirty="0"/>
              <a:t> </a:t>
            </a:r>
            <a:r>
              <a:rPr lang="ru-RU" sz="2100" dirty="0" err="1"/>
              <a:t>цій</a:t>
            </a:r>
            <a:r>
              <a:rPr lang="ru-RU" sz="2100" dirty="0"/>
              <a:t> </a:t>
            </a:r>
            <a:r>
              <a:rPr lang="ru-RU" sz="2100" dirty="0" err="1"/>
              <a:t>людині</a:t>
            </a:r>
            <a:r>
              <a:rPr lang="ru-RU" sz="2100" dirty="0"/>
              <a:t>. </a:t>
            </a:r>
            <a:r>
              <a:rPr lang="ru-RU" sz="2100" dirty="0" err="1"/>
              <a:t>Наприклад</a:t>
            </a:r>
            <a:r>
              <a:rPr lang="ru-RU" sz="2100" dirty="0"/>
              <a:t>, в сорок </a:t>
            </a:r>
            <a:r>
              <a:rPr lang="ru-RU" sz="2100" dirty="0" err="1"/>
              <a:t>років</a:t>
            </a:r>
            <a:r>
              <a:rPr lang="ru-RU" sz="2100" dirty="0"/>
              <a:t> нам </a:t>
            </a:r>
            <a:r>
              <a:rPr lang="ru-RU" sz="2100" dirty="0" err="1"/>
              <a:t>може</a:t>
            </a:r>
            <a:r>
              <a:rPr lang="ru-RU" sz="2100" dirty="0"/>
              <a:t> </a:t>
            </a:r>
            <a:r>
              <a:rPr lang="ru-RU" sz="2100" dirty="0" err="1"/>
              <a:t>приснитися</a:t>
            </a:r>
            <a:r>
              <a:rPr lang="ru-RU" sz="2100" dirty="0"/>
              <a:t> </a:t>
            </a:r>
            <a:r>
              <a:rPr lang="ru-RU" sz="2100" dirty="0" err="1"/>
              <a:t>людина</a:t>
            </a:r>
            <a:r>
              <a:rPr lang="ru-RU" sz="2100" dirty="0"/>
              <a:t>, яка заправляла </a:t>
            </a:r>
            <a:r>
              <a:rPr lang="ru-RU" sz="2100" dirty="0" err="1"/>
              <a:t>автомобіль</a:t>
            </a:r>
            <a:r>
              <a:rPr lang="ru-RU" sz="2100" dirty="0"/>
              <a:t> </a:t>
            </a:r>
            <a:r>
              <a:rPr lang="ru-RU" sz="2100" dirty="0" err="1"/>
              <a:t>нашого</a:t>
            </a:r>
            <a:r>
              <a:rPr lang="ru-RU" sz="2100" dirty="0"/>
              <a:t> </a:t>
            </a:r>
            <a:r>
              <a:rPr lang="ru-RU" sz="2100" dirty="0" err="1"/>
              <a:t>дідуся</a:t>
            </a:r>
            <a:r>
              <a:rPr lang="ru-RU" sz="2100" dirty="0"/>
              <a:t> 35 </a:t>
            </a:r>
            <a:r>
              <a:rPr lang="ru-RU" sz="2100" dirty="0" err="1"/>
              <a:t>років</a:t>
            </a:r>
            <a:r>
              <a:rPr lang="ru-RU" sz="2100" dirty="0"/>
              <a:t> тому. За все </a:t>
            </a:r>
            <a:r>
              <a:rPr lang="ru-RU" sz="2100" dirty="0" err="1"/>
              <a:t>своє</a:t>
            </a:r>
            <a:r>
              <a:rPr lang="ru-RU" sz="2100" dirty="0"/>
              <a:t> </a:t>
            </a:r>
            <a:r>
              <a:rPr lang="ru-RU" sz="2100" dirty="0" err="1"/>
              <a:t>життя</a:t>
            </a:r>
            <a:r>
              <a:rPr lang="ru-RU" sz="2100" dirty="0"/>
              <a:t> ми </a:t>
            </a:r>
            <a:r>
              <a:rPr lang="ru-RU" sz="2100" dirty="0" err="1"/>
              <a:t>бачимо</a:t>
            </a:r>
            <a:r>
              <a:rPr lang="ru-RU" sz="2100" dirty="0"/>
              <a:t> </a:t>
            </a:r>
            <a:r>
              <a:rPr lang="ru-RU" sz="2100" dirty="0" err="1"/>
              <a:t>тисячі</a:t>
            </a:r>
            <a:r>
              <a:rPr lang="ru-RU" sz="2100" dirty="0"/>
              <a:t> людей, </a:t>
            </a:r>
            <a:r>
              <a:rPr lang="ru-RU" sz="2100" dirty="0" err="1"/>
              <a:t>які</a:t>
            </a:r>
            <a:r>
              <a:rPr lang="ru-RU" sz="2100" dirty="0"/>
              <a:t> </a:t>
            </a:r>
            <a:r>
              <a:rPr lang="ru-RU" sz="2100" dirty="0" err="1"/>
              <a:t>потім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</a:t>
            </a:r>
            <a:r>
              <a:rPr lang="ru-RU" sz="2100" dirty="0" err="1"/>
              <a:t>снитися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8225" b="-71045"/>
          <a:stretch/>
        </p:blipFill>
        <p:spPr>
          <a:xfrm>
            <a:off x="107505" y="569818"/>
            <a:ext cx="3816424" cy="86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2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 за увагу!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2530624" cy="752947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984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Сновидіння</vt:lpstr>
      <vt:lpstr> </vt:lpstr>
      <vt:lpstr> </vt:lpstr>
      <vt:lpstr>Чому ми можемо бачити сновидіння?</vt:lpstr>
      <vt:lpstr>Що означають сновидіння?</vt:lpstr>
      <vt:lpstr> </vt:lpstr>
      <vt:lpstr> </vt:lpstr>
      <vt:lpstr>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2013-04-20T09:28:45Z</dcterms:created>
  <dcterms:modified xsi:type="dcterms:W3CDTF">2013-04-21T08:42:00Z</dcterms:modified>
</cp:coreProperties>
</file>