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60" r:id="rId5"/>
    <p:sldId id="261" r:id="rId6"/>
    <p:sldId id="262" r:id="rId7"/>
    <p:sldId id="271" r:id="rId8"/>
    <p:sldId id="269" r:id="rId9"/>
    <p:sldId id="268" r:id="rId10"/>
    <p:sldId id="273" r:id="rId11"/>
    <p:sldId id="272" r:id="rId12"/>
    <p:sldId id="274" r:id="rId13"/>
    <p:sldId id="277" r:id="rId14"/>
    <p:sldId id="275" r:id="rId15"/>
    <p:sldId id="276" r:id="rId16"/>
    <p:sldId id="26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CD6C845B-6D31-43AF-8A70-A5C1F546C6DA}">
          <p14:sldIdLst>
            <p14:sldId id="256"/>
            <p14:sldId id="258"/>
            <p14:sldId id="257"/>
            <p14:sldId id="260"/>
            <p14:sldId id="261"/>
            <p14:sldId id="262"/>
          </p14:sldIdLst>
        </p14:section>
        <p14:section name="Раздел без заголовка" id="{5956CB79-0061-4099-B735-8C097BA26752}">
          <p14:sldIdLst>
            <p14:sldId id="271"/>
            <p14:sldId id="270"/>
            <p14:sldId id="269"/>
            <p14:sldId id="268"/>
            <p14:sldId id="273"/>
            <p14:sldId id="272"/>
            <p14:sldId id="274"/>
            <p14:sldId id="277"/>
            <p14:sldId id="275"/>
            <p14:sldId id="276"/>
            <p14:sldId id="259"/>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28"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C71EC6-210F-42DE-9C53-41977AD35B3D}" type="datetimeFigureOut">
              <a:rPr lang="ru-RU" smtClean="0"/>
              <a:pPr/>
              <a:t>28.09.2014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C71EC6-210F-42DE-9C53-41977AD35B3D}" type="datetimeFigureOut">
              <a:rPr lang="ru-RU" smtClean="0"/>
              <a:pPr/>
              <a:t>28.09.2014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B4C71EC6-210F-42DE-9C53-41977AD35B3D}" type="datetimeFigureOut">
              <a:rPr lang="ru-RU" smtClean="0"/>
              <a:pPr/>
              <a:t>28.09.2014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B19B0651-EE4F-4900-A07F-96A6BFA9D0F0}"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C71EC6-210F-42DE-9C53-41977AD35B3D}" type="datetimeFigureOut">
              <a:rPr lang="ru-RU" smtClean="0"/>
              <a:pPr/>
              <a:t>28.09.2014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C71EC6-210F-42DE-9C53-41977AD35B3D}" type="datetimeFigureOut">
              <a:rPr lang="ru-RU" smtClean="0"/>
              <a:pPr/>
              <a:t>28.09.2014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28.09.2014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C71EC6-210F-42DE-9C53-41977AD35B3D}" type="datetimeFigureOut">
              <a:rPr lang="ru-RU" smtClean="0"/>
              <a:pPr/>
              <a:t>28.09.2014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C71EC6-210F-42DE-9C53-41977AD35B3D}" type="datetimeFigureOut">
              <a:rPr lang="ru-RU" smtClean="0"/>
              <a:pPr/>
              <a:t>28.09.2014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C71EC6-210F-42DE-9C53-41977AD35B3D}" type="datetimeFigureOut">
              <a:rPr lang="ru-RU" smtClean="0"/>
              <a:pPr/>
              <a:t>28.09.2014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C71EC6-210F-42DE-9C53-41977AD35B3D}" type="datetimeFigureOut">
              <a:rPr lang="ru-RU" smtClean="0"/>
              <a:pPr/>
              <a:t>28.09.2014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9B0651-EE4F-4900-A07F-96A6BFA9D0F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268760"/>
            <a:ext cx="8062912" cy="1470025"/>
          </a:xfrm>
        </p:spPr>
        <p:txBody>
          <a:bodyPr>
            <a:noAutofit/>
          </a:bodyPr>
          <a:lstStyle/>
          <a:p>
            <a:r>
              <a:rPr lang="uk-UA" sz="4800" dirty="0" smtClean="0"/>
              <a:t>Кінець ХІХ ст. та початок «нової драматургії»</a:t>
            </a:r>
            <a:endParaRPr lang="ru-RU" sz="4800" dirty="0"/>
          </a:p>
        </p:txBody>
      </p:sp>
      <p:sp>
        <p:nvSpPr>
          <p:cNvPr id="3" name="TextBox 2"/>
          <p:cNvSpPr txBox="1"/>
          <p:nvPr/>
        </p:nvSpPr>
        <p:spPr>
          <a:xfrm>
            <a:off x="5292080" y="3867015"/>
            <a:ext cx="3384376" cy="646331"/>
          </a:xfrm>
          <a:prstGeom prst="rect">
            <a:avLst/>
          </a:prstGeom>
          <a:noFill/>
        </p:spPr>
        <p:txBody>
          <a:bodyPr wrap="square" rtlCol="0">
            <a:spAutoFit/>
          </a:bodyPr>
          <a:lstStyle/>
          <a:p>
            <a:pPr algn="r"/>
            <a:r>
              <a:rPr lang="uk-UA" dirty="0" smtClean="0"/>
              <a:t>Підготувала учениця </a:t>
            </a:r>
            <a:r>
              <a:rPr lang="ru-RU" dirty="0" smtClean="0"/>
              <a:t>10-А </a:t>
            </a:r>
            <a:endParaRPr lang="en-US" dirty="0" smtClean="0"/>
          </a:p>
          <a:p>
            <a:pPr algn="r"/>
            <a:r>
              <a:rPr lang="en-US" dirty="0" smtClean="0"/>
              <a:t>к</a:t>
            </a:r>
            <a:r>
              <a:rPr lang="uk-UA" dirty="0" smtClean="0"/>
              <a:t>ласу </a:t>
            </a:r>
            <a:r>
              <a:rPr lang="uk-UA" dirty="0" err="1" smtClean="0"/>
              <a:t>Туник</a:t>
            </a:r>
            <a:r>
              <a:rPr lang="uk-UA" dirty="0" smtClean="0"/>
              <a:t> Катерина</a:t>
            </a:r>
            <a:endParaRPr lang="ru-RU" dirty="0"/>
          </a:p>
        </p:txBody>
      </p:sp>
    </p:spTree>
    <p:extLst>
      <p:ext uri="{BB962C8B-B14F-4D97-AF65-F5344CB8AC3E}">
        <p14:creationId xmlns="" xmlns:p14="http://schemas.microsoft.com/office/powerpoint/2010/main" val="340964725"/>
      </p:ext>
    </p:extLst>
  </p:cSld>
  <p:clrMapOvr>
    <a:masterClrMapping/>
  </p:clrMapOvr>
  <mc:AlternateContent xmlns:mc="http://schemas.openxmlformats.org/markup-compatibility/2006">
    <mc:Choice xmlns="" xmlns:p14="http://schemas.microsoft.com/office/powerpoint/2010/main" Requires="p14">
      <p:transition spd="slow" p14:dur="3400" advTm="2681">
        <p14:reveal/>
      </p:transition>
    </mc:Choice>
    <mc:Fallback>
      <p:transition spd="slow" advTm="2681">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7984" y="116632"/>
            <a:ext cx="4546848" cy="901822"/>
          </a:xfrm>
        </p:spPr>
        <p:txBody>
          <a:bodyPr/>
          <a:lstStyle/>
          <a:p>
            <a:r>
              <a:rPr lang="ru-RU" dirty="0"/>
              <a:t>Бернард Шоу </a:t>
            </a:r>
          </a:p>
        </p:txBody>
      </p:sp>
      <p:pic>
        <p:nvPicPr>
          <p:cNvPr id="8194" name="Picture 2" descr="C:\Users\123\Desktop\shaw_george.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30627" y="188640"/>
            <a:ext cx="4623942" cy="6264696"/>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4875204" y="990495"/>
            <a:ext cx="4289431" cy="4801314"/>
          </a:xfrm>
          <a:prstGeom prst="rect">
            <a:avLst/>
          </a:prstGeom>
        </p:spPr>
        <p:txBody>
          <a:bodyPr wrap="square">
            <a:spAutoFit/>
          </a:bodyPr>
          <a:lstStyle/>
          <a:p>
            <a:r>
              <a:rPr lang="uk-UA" dirty="0" smtClean="0"/>
              <a:t>Великим реформатором англійського театру, одним із вождів "нової драми" був Бернард Шоу. Сцену англійський драматург уявляє як місце дискусії, як майданчик для зіткнення ідей, постановки проблем. Він обстоює принципово нову структуру драми – </a:t>
            </a:r>
            <a:r>
              <a:rPr lang="uk-UA" b="1" i="1" dirty="0" smtClean="0"/>
              <a:t>«драму-дискусію»</a:t>
            </a:r>
            <a:r>
              <a:rPr lang="uk-UA" dirty="0" smtClean="0"/>
              <a:t>. </a:t>
            </a:r>
          </a:p>
          <a:p>
            <a:endParaRPr lang="uk-UA" dirty="0" smtClean="0"/>
          </a:p>
          <a:p>
            <a:r>
              <a:rPr lang="uk-UA" b="1" i="1" dirty="0" smtClean="0"/>
              <a:t>«Драма-дискусія»</a:t>
            </a:r>
            <a:r>
              <a:rPr lang="uk-UA" dirty="0" smtClean="0"/>
              <a:t> – це драма, в якій герої є носіями різних, але добре обґрунтованих поглядів. Конфлікт будується на дискусії і впродовж п’єси не розв’язується, а навпаки, загострюється, а фінал залишається відкритим.</a:t>
            </a:r>
            <a:endParaRPr lang="uk-UA" dirty="0"/>
          </a:p>
        </p:txBody>
      </p:sp>
    </p:spTree>
    <p:custDataLst>
      <p:tags r:id="rId1"/>
    </p:custDataLst>
    <p:extLst>
      <p:ext uri="{BB962C8B-B14F-4D97-AF65-F5344CB8AC3E}">
        <p14:creationId xmlns="" xmlns:p14="http://schemas.microsoft.com/office/powerpoint/2010/main" val="1971084985"/>
      </p:ext>
    </p:extLst>
  </p:cSld>
  <p:clrMapOvr>
    <a:masterClrMapping/>
  </p:clrMapOvr>
  <mc:AlternateContent xmlns:mc="http://schemas.openxmlformats.org/markup-compatibility/2006">
    <mc:Choice xmlns="" xmlns:p14="http://schemas.microsoft.com/office/powerpoint/2010/main" Requires="p14">
      <p:transition spd="slow" p14:dur="2000" advTm="34430"/>
    </mc:Choice>
    <mc:Fallback>
      <p:transition spd="slow" advTm="344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anim calcmode="lin" valueType="num">
                                      <p:cBhvr>
                                        <p:cTn id="8" dur="1000" fill="hold"/>
                                        <p:tgtEl>
                                          <p:spTgt spid="8194"/>
                                        </p:tgtEl>
                                        <p:attrNameLst>
                                          <p:attrName>ppt_x</p:attrName>
                                        </p:attrNameLst>
                                      </p:cBhvr>
                                      <p:tavLst>
                                        <p:tav tm="0">
                                          <p:val>
                                            <p:strVal val="#ppt_x"/>
                                          </p:val>
                                        </p:tav>
                                        <p:tav tm="100000">
                                          <p:val>
                                            <p:strVal val="#ppt_x"/>
                                          </p:val>
                                        </p:tav>
                                      </p:tavLst>
                                    </p:anim>
                                    <p:anim calcmode="lin" valueType="num">
                                      <p:cBhvr>
                                        <p:cTn id="9"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0" y="0"/>
            <a:ext cx="5400600" cy="685798"/>
          </a:xfrm>
        </p:spPr>
        <p:txBody>
          <a:bodyPr>
            <a:normAutofit fontScale="90000"/>
          </a:bodyPr>
          <a:lstStyle/>
          <a:p>
            <a:r>
              <a:rPr lang="ru-RU" dirty="0" err="1"/>
              <a:t>Моріс</a:t>
            </a:r>
            <a:r>
              <a:rPr lang="ru-RU" dirty="0"/>
              <a:t> </a:t>
            </a:r>
            <a:r>
              <a:rPr lang="ru-RU" dirty="0" err="1" smtClean="0"/>
              <a:t>Метерлінк</a:t>
            </a:r>
            <a:r>
              <a:rPr lang="ru-RU" dirty="0" smtClean="0"/>
              <a:t> </a:t>
            </a:r>
            <a:endParaRPr lang="ru-RU" dirty="0"/>
          </a:p>
        </p:txBody>
      </p:sp>
      <p:pic>
        <p:nvPicPr>
          <p:cNvPr id="7170" name="Picture 2" descr="C:\Users\123\Desktop\MauriceMaeterlinck.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20" y="332656"/>
            <a:ext cx="4464496" cy="6271116"/>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4745242" y="692696"/>
            <a:ext cx="4398758" cy="6186309"/>
          </a:xfrm>
          <a:prstGeom prst="rect">
            <a:avLst/>
          </a:prstGeom>
        </p:spPr>
        <p:txBody>
          <a:bodyPr wrap="square">
            <a:spAutoFit/>
          </a:bodyPr>
          <a:lstStyle/>
          <a:p>
            <a:r>
              <a:rPr lang="uk-UA" dirty="0" smtClean="0"/>
              <a:t>Новаторським явищем у західноєвропейській драматургії межі століть була творчість бельгійця Моріса Метерлінка. Теоретик і творець символістської драми Метерлінк у кращих своїх п'єсах створив особливий символістський "театр мовчання". За Метерлінком, душа драми — це врочистий і безупинний діалог людини та її долі, а це спілкування може відбуватися лише у мовчанні. Метерлінк відмовляється від реалістичного зображення дійсності, від </a:t>
            </a:r>
            <a:r>
              <a:rPr lang="uk-UA" dirty="0" err="1" smtClean="0"/>
              <a:t>подієвого</a:t>
            </a:r>
            <a:r>
              <a:rPr lang="uk-UA" dirty="0" smtClean="0"/>
              <a:t> ряду. Створені ним символічні образи дають змогу відобразити духовне життя людини.</a:t>
            </a:r>
          </a:p>
          <a:p>
            <a:endParaRPr lang="uk-UA" dirty="0" smtClean="0"/>
          </a:p>
          <a:p>
            <a:r>
              <a:rPr lang="uk-UA" b="1" i="1" dirty="0" smtClean="0"/>
              <a:t>Символістка драма </a:t>
            </a:r>
            <a:r>
              <a:rPr lang="uk-UA" dirty="0" smtClean="0"/>
              <a:t>– це драма, у якій діючими особами є символічні образи, що дають змогу відобразити духовне життя людини.</a:t>
            </a:r>
            <a:endParaRPr lang="uk-UA" dirty="0"/>
          </a:p>
        </p:txBody>
      </p:sp>
    </p:spTree>
    <p:custDataLst>
      <p:tags r:id="rId1"/>
    </p:custDataLst>
    <p:extLst>
      <p:ext uri="{BB962C8B-B14F-4D97-AF65-F5344CB8AC3E}">
        <p14:creationId xmlns="" xmlns:p14="http://schemas.microsoft.com/office/powerpoint/2010/main" val="2953593861"/>
      </p:ext>
    </p:extLst>
  </p:cSld>
  <p:clrMapOvr>
    <a:masterClrMapping/>
  </p:clrMapOvr>
  <mc:AlternateContent xmlns:mc="http://schemas.openxmlformats.org/markup-compatibility/2006">
    <mc:Choice xmlns="" xmlns:p14="http://schemas.microsoft.com/office/powerpoint/2010/main" Requires="p14">
      <p:transition spd="slow" p14:dur="2000" advTm="48059"/>
    </mc:Choice>
    <mc:Fallback>
      <p:transition spd="slow" advTm="480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1000"/>
                                        <p:tgtEl>
                                          <p:spTgt spid="7170"/>
                                        </p:tgtEl>
                                      </p:cBhvr>
                                    </p:animEffect>
                                    <p:anim calcmode="lin" valueType="num">
                                      <p:cBhvr>
                                        <p:cTn id="8" dur="1000" fill="hold"/>
                                        <p:tgtEl>
                                          <p:spTgt spid="7170"/>
                                        </p:tgtEl>
                                        <p:attrNameLst>
                                          <p:attrName>ppt_x</p:attrName>
                                        </p:attrNameLst>
                                      </p:cBhvr>
                                      <p:tavLst>
                                        <p:tav tm="0">
                                          <p:val>
                                            <p:strVal val="#ppt_x"/>
                                          </p:val>
                                        </p:tav>
                                        <p:tav tm="100000">
                                          <p:val>
                                            <p:strVal val="#ppt_x"/>
                                          </p:val>
                                        </p:tav>
                                      </p:tavLst>
                                    </p:anim>
                                    <p:anim calcmode="lin" valueType="num">
                                      <p:cBhvr>
                                        <p:cTn id="9" dur="1000" fill="hold"/>
                                        <p:tgtEl>
                                          <p:spTgt spid="7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72000"/>
          </a:xfrm>
        </p:spPr>
        <p:txBody>
          <a:bodyPr>
            <a:normAutofit/>
          </a:bodyPr>
          <a:lstStyle/>
          <a:p>
            <a:pPr marL="64008" indent="0">
              <a:buNone/>
            </a:pPr>
            <a:r>
              <a:rPr lang="uk-UA" sz="5400" b="1" dirty="0" smtClean="0"/>
              <a:t>В українській літературі принципи «нової драми» втілені у драматургії :</a:t>
            </a:r>
            <a:endParaRPr lang="uk-UA" sz="5400" b="1" dirty="0"/>
          </a:p>
        </p:txBody>
      </p:sp>
    </p:spTree>
    <p:custDataLst>
      <p:tags r:id="rId1"/>
    </p:custDataLst>
    <p:extLst>
      <p:ext uri="{BB962C8B-B14F-4D97-AF65-F5344CB8AC3E}">
        <p14:creationId xmlns="" xmlns:p14="http://schemas.microsoft.com/office/powerpoint/2010/main" val="3309475033"/>
      </p:ext>
    </p:extLst>
  </p:cSld>
  <p:clrMapOvr>
    <a:masterClrMapping/>
  </p:clrMapOvr>
  <mc:AlternateContent xmlns:mc="http://schemas.openxmlformats.org/markup-compatibility/2006">
    <mc:Choice xmlns="" xmlns:p14="http://schemas.microsoft.com/office/powerpoint/2010/main" Requires="p14">
      <p:transition spd="slow" p14:dur="2000" advTm="4656"/>
    </mc:Choice>
    <mc:Fallback>
      <p:transition spd="slow" advTm="46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9124" y="908720"/>
            <a:ext cx="5039420" cy="3020346"/>
          </a:xfrm>
        </p:spPr>
        <p:txBody>
          <a:bodyPr>
            <a:normAutofit/>
          </a:bodyPr>
          <a:lstStyle/>
          <a:p>
            <a:r>
              <a:rPr lang="uk-UA" b="1" dirty="0" smtClean="0"/>
              <a:t> Володимир           </a:t>
            </a:r>
            <a:br>
              <a:rPr lang="uk-UA" b="1" dirty="0" smtClean="0"/>
            </a:br>
            <a:r>
              <a:rPr lang="uk-UA" b="1" dirty="0" smtClean="0"/>
              <a:t>     Винниченко </a:t>
            </a:r>
            <a:br>
              <a:rPr lang="uk-UA" b="1" dirty="0" smtClean="0"/>
            </a:br>
            <a:r>
              <a:rPr lang="uk-UA" b="1" dirty="0" smtClean="0"/>
              <a:t>  </a:t>
            </a:r>
            <a:r>
              <a:rPr lang="ru-RU" b="1" i="1" dirty="0" smtClean="0"/>
              <a:t> (</a:t>
            </a:r>
            <a:r>
              <a:rPr lang="ru-RU" b="1" dirty="0" smtClean="0"/>
              <a:t>1880 -1951)</a:t>
            </a:r>
            <a:br>
              <a:rPr lang="ru-RU" b="1" dirty="0" smtClean="0"/>
            </a:br>
            <a:endParaRPr lang="ru-RU" b="1" dirty="0"/>
          </a:p>
        </p:txBody>
      </p:sp>
      <p:pic>
        <p:nvPicPr>
          <p:cNvPr id="11266" name="Picture 2" descr="C:\Users\123\Desktop\vynnychenko.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49897" y="332656"/>
            <a:ext cx="4176464" cy="6139402"/>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363974915"/>
      </p:ext>
    </p:extLst>
  </p:cSld>
  <p:clrMapOvr>
    <a:masterClrMapping/>
  </p:clrMapOvr>
  <mc:AlternateContent xmlns:mc="http://schemas.openxmlformats.org/markup-compatibility/2006">
    <mc:Choice xmlns="" xmlns:p14="http://schemas.microsoft.com/office/powerpoint/2010/main" Requires="p14">
      <p:transition spd="slow" p14:dur="2000" advTm="3432"/>
    </mc:Choice>
    <mc:Fallback>
      <p:transition spd="slow" advTm="34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0"/>
                                        <p:tgtEl>
                                          <p:spTgt spid="11266"/>
                                        </p:tgtEl>
                                      </p:cBhvr>
                                    </p:animEffect>
                                    <p:anim calcmode="lin" valueType="num">
                                      <p:cBhvr>
                                        <p:cTn id="8" dur="1000" fill="hold"/>
                                        <p:tgtEl>
                                          <p:spTgt spid="11266"/>
                                        </p:tgtEl>
                                        <p:attrNameLst>
                                          <p:attrName>ppt_x</p:attrName>
                                        </p:attrNameLst>
                                      </p:cBhvr>
                                      <p:tavLst>
                                        <p:tav tm="0">
                                          <p:val>
                                            <p:strVal val="#ppt_x"/>
                                          </p:val>
                                        </p:tav>
                                        <p:tav tm="100000">
                                          <p:val>
                                            <p:strVal val="#ppt_x"/>
                                          </p:val>
                                        </p:tav>
                                      </p:tavLst>
                                    </p:anim>
                                    <p:anim calcmode="lin" valueType="num">
                                      <p:cBhvr>
                                        <p:cTn id="9" dur="1000" fill="hold"/>
                                        <p:tgtEl>
                                          <p:spTgt spid="112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99992" y="980728"/>
            <a:ext cx="4978896" cy="3591280"/>
          </a:xfrm>
        </p:spPr>
        <p:txBody>
          <a:bodyPr/>
          <a:lstStyle/>
          <a:p>
            <a:r>
              <a:rPr lang="uk-UA" b="1" dirty="0" smtClean="0"/>
              <a:t/>
            </a:r>
            <a:br>
              <a:rPr lang="uk-UA" b="1" dirty="0" smtClean="0"/>
            </a:br>
            <a:r>
              <a:rPr lang="uk-UA" b="1" dirty="0" smtClean="0"/>
              <a:t> Леся Українка</a:t>
            </a:r>
            <a:br>
              <a:rPr lang="uk-UA" b="1" dirty="0" smtClean="0"/>
            </a:br>
            <a:r>
              <a:rPr lang="uk-UA" b="1" dirty="0" smtClean="0"/>
              <a:t>(1871-1930)</a:t>
            </a:r>
            <a:r>
              <a:rPr lang="ru-RU" dirty="0" smtClean="0"/>
              <a:t/>
            </a:r>
            <a:br>
              <a:rPr lang="ru-RU" dirty="0" smtClean="0"/>
            </a:br>
            <a:endParaRPr lang="ru-RU" dirty="0"/>
          </a:p>
        </p:txBody>
      </p:sp>
      <p:pic>
        <p:nvPicPr>
          <p:cNvPr id="9218" name="Picture 2" descr="C:\Users\123\Desktop\lesya-ukrainka.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260648"/>
            <a:ext cx="4736455" cy="6315273"/>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4088767971"/>
      </p:ext>
    </p:extLst>
  </p:cSld>
  <p:clrMapOvr>
    <a:masterClrMapping/>
  </p:clrMapOvr>
  <mc:AlternateContent xmlns:mc="http://schemas.openxmlformats.org/markup-compatibility/2006">
    <mc:Choice xmlns="" xmlns:p14="http://schemas.microsoft.com/office/powerpoint/2010/main" Requires="p14">
      <p:transition spd="slow" p14:dur="2000" advTm="3275"/>
    </mc:Choice>
    <mc:Fallback>
      <p:transition spd="slow" advTm="32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1000"/>
                                        <p:tgtEl>
                                          <p:spTgt spid="9218"/>
                                        </p:tgtEl>
                                      </p:cBhvr>
                                    </p:animEffect>
                                    <p:anim calcmode="lin" valueType="num">
                                      <p:cBhvr>
                                        <p:cTn id="8" dur="1000" fill="hold"/>
                                        <p:tgtEl>
                                          <p:spTgt spid="9218"/>
                                        </p:tgtEl>
                                        <p:attrNameLst>
                                          <p:attrName>ppt_x</p:attrName>
                                        </p:attrNameLst>
                                      </p:cBhvr>
                                      <p:tavLst>
                                        <p:tav tm="0">
                                          <p:val>
                                            <p:strVal val="#ppt_x"/>
                                          </p:val>
                                        </p:tav>
                                        <p:tav tm="100000">
                                          <p:val>
                                            <p:strVal val="#ppt_x"/>
                                          </p:val>
                                        </p:tav>
                                      </p:tavLst>
                                    </p:anim>
                                    <p:anim calcmode="lin" valueType="num">
                                      <p:cBhvr>
                                        <p:cTn id="9" dur="1000" fill="hold"/>
                                        <p:tgtEl>
                                          <p:spTgt spid="92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41168" y="142852"/>
            <a:ext cx="4402832" cy="1739698"/>
          </a:xfrm>
        </p:spPr>
        <p:txBody>
          <a:bodyPr>
            <a:normAutofit fontScale="90000"/>
          </a:bodyPr>
          <a:lstStyle/>
          <a:p>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b="1" dirty="0" smtClean="0"/>
              <a:t>Микола Куліш</a:t>
            </a:r>
            <a:br>
              <a:rPr lang="uk-UA" b="1" dirty="0" smtClean="0"/>
            </a:br>
            <a:r>
              <a:rPr lang="ru-RU" b="1" dirty="0" smtClean="0"/>
              <a:t>(1892-1937)</a:t>
            </a:r>
            <a:r>
              <a:rPr lang="uk-UA" dirty="0" smtClean="0"/>
              <a:t/>
            </a:r>
            <a:br>
              <a:rPr lang="uk-UA" dirty="0" smtClean="0"/>
            </a:br>
            <a:endParaRPr lang="ru-RU" dirty="0"/>
          </a:p>
        </p:txBody>
      </p:sp>
      <p:pic>
        <p:nvPicPr>
          <p:cNvPr id="12291" name="Picture 3" descr="C:\Users\123\Desktop\6-211x300.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290565"/>
            <a:ext cx="4320480" cy="6142863"/>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4129657597"/>
      </p:ext>
    </p:extLst>
  </p:cSld>
  <p:clrMapOvr>
    <a:masterClrMapping/>
  </p:clrMapOvr>
  <mc:AlternateContent xmlns:mc="http://schemas.openxmlformats.org/markup-compatibility/2006">
    <mc:Choice xmlns="" xmlns:p14="http://schemas.microsoft.com/office/powerpoint/2010/main" Requires="p14">
      <p:transition spd="slow" p14:dur="2000" advTm="1946"/>
    </mc:Choice>
    <mc:Fallback>
      <p:transition spd="slow" advTm="19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fade">
                                      <p:cBhvr>
                                        <p:cTn id="7" dur="1000"/>
                                        <p:tgtEl>
                                          <p:spTgt spid="12291"/>
                                        </p:tgtEl>
                                      </p:cBhvr>
                                    </p:animEffect>
                                    <p:anim calcmode="lin" valueType="num">
                                      <p:cBhvr>
                                        <p:cTn id="8" dur="1000" fill="hold"/>
                                        <p:tgtEl>
                                          <p:spTgt spid="12291"/>
                                        </p:tgtEl>
                                        <p:attrNameLst>
                                          <p:attrName>ppt_x</p:attrName>
                                        </p:attrNameLst>
                                      </p:cBhvr>
                                      <p:tavLst>
                                        <p:tav tm="0">
                                          <p:val>
                                            <p:strVal val="#ppt_x"/>
                                          </p:val>
                                        </p:tav>
                                        <p:tav tm="100000">
                                          <p:val>
                                            <p:strVal val="#ppt_x"/>
                                          </p:val>
                                        </p:tav>
                                      </p:tavLst>
                                    </p:anim>
                                    <p:anim calcmode="lin" valueType="num">
                                      <p:cBhvr>
                                        <p:cTn id="9" dur="1000" fill="hold"/>
                                        <p:tgtEl>
                                          <p:spTgt spid="122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980728"/>
            <a:ext cx="8229600" cy="4572000"/>
          </a:xfrm>
        </p:spPr>
        <p:txBody>
          <a:bodyPr>
            <a:normAutofit fontScale="92500" lnSpcReduction="20000"/>
          </a:bodyPr>
          <a:lstStyle/>
          <a:p>
            <a:pPr marL="64008" indent="0">
              <a:buNone/>
            </a:pPr>
            <a:r>
              <a:rPr lang="uk-UA" dirty="0" smtClean="0"/>
              <a:t>Отже, «нова драма» кінця ХІХ – початку ХХ ст. у центр уваги поставила особистість не як типового представника соціального прошарку, а як індивідуальність, духовне життя якої визначає загальну атмосферу епохи. Зовнішня дія поступилася внутрішнім конфліктам. Зникає чіткий поділ драматичних творів на комедію, трагедію та драму. Героями драматичних творів стають люди різних соціальних прошарків, мова персонажів стає більш демократичною. Фінал, як правило, відкритий, є своєрідним запрошенням до дискусії.</a:t>
            </a:r>
            <a:endParaRPr lang="uk-UA" dirty="0"/>
          </a:p>
        </p:txBody>
      </p:sp>
    </p:spTree>
    <p:custDataLst>
      <p:tags r:id="rId1"/>
    </p:custDataLst>
    <p:extLst>
      <p:ext uri="{BB962C8B-B14F-4D97-AF65-F5344CB8AC3E}">
        <p14:creationId xmlns="" xmlns:p14="http://schemas.microsoft.com/office/powerpoint/2010/main" val="624585634"/>
      </p:ext>
    </p:extLst>
  </p:cSld>
  <p:clrMapOvr>
    <a:masterClrMapping/>
  </p:clrMapOvr>
  <mc:AlternateContent xmlns:mc="http://schemas.openxmlformats.org/markup-compatibility/2006">
    <mc:Choice xmlns="" xmlns:p14="http://schemas.microsoft.com/office/powerpoint/2010/main" Requires="p14">
      <p:transition spd="slow" p14:dur="2000" advClick="0" advTm="36691"/>
    </mc:Choice>
    <mc:Fallback>
      <p:transition spd="slow" advClick="0" advTm="366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712968" cy="3779912"/>
          </a:xfrm>
        </p:spPr>
        <p:txBody>
          <a:bodyPr>
            <a:normAutofit/>
          </a:bodyPr>
          <a:lstStyle/>
          <a:p>
            <a:pPr marL="438912" lvl="1" indent="0" algn="r">
              <a:buNone/>
            </a:pPr>
            <a:r>
              <a:rPr lang="uk-UA" dirty="0" smtClean="0"/>
              <a:t>З другої половини ХІХ ст. драматурги шукали нових форм мистецтва, прагнули наблизити драму до сучасності, приділити більше уваги внутрішньому світу людини. Якщо в старому театрі зображувалась трагедія окремої людини, то оновлена драма розкриває загальну трагедію життя людства і отримує назву «нова драматургія». </a:t>
            </a:r>
            <a:endParaRPr lang="uk-UA" dirty="0"/>
          </a:p>
        </p:txBody>
      </p:sp>
      <p:pic>
        <p:nvPicPr>
          <p:cNvPr id="1026" name="Picture 2" descr="C:\Users\123\Desktop\ce11944b98d0742eead2b016a253afd2_XL.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3356992"/>
            <a:ext cx="3869582" cy="3284846"/>
          </a:xfrm>
          <a:prstGeom prst="rect">
            <a:avLst/>
          </a:prstGeom>
          <a:noFill/>
          <a:extLst>
            <a:ext uri="{909E8E84-426E-40DD-AFC4-6F175D3DCCD1}">
              <a14:hiddenFill xmlns="" xmlns:a14="http://schemas.microsoft.com/office/drawing/2010/main">
                <a:solidFill>
                  <a:srgbClr val="FFFFFF"/>
                </a:solidFill>
              </a14:hiddenFill>
            </a:ext>
          </a:extLst>
        </p:spPr>
      </p:pic>
      <p:pic>
        <p:nvPicPr>
          <p:cNvPr id="17410" name="Picture 2" descr="http://cs419819.vk.me/v419819805/82e3/7jmu8_9tmnI.jpg"/>
          <p:cNvPicPr>
            <a:picLocks noChangeAspect="1" noChangeArrowheads="1"/>
          </p:cNvPicPr>
          <p:nvPr/>
        </p:nvPicPr>
        <p:blipFill>
          <a:blip r:embed="rId4"/>
          <a:srcRect/>
          <a:stretch>
            <a:fillRect/>
          </a:stretch>
        </p:blipFill>
        <p:spPr bwMode="auto">
          <a:xfrm>
            <a:off x="4500562" y="3714752"/>
            <a:ext cx="4416425" cy="2941340"/>
          </a:xfrm>
          <a:prstGeom prst="rect">
            <a:avLst/>
          </a:prstGeom>
          <a:noFill/>
        </p:spPr>
      </p:pic>
    </p:spTree>
    <p:custDataLst>
      <p:tags r:id="rId1"/>
    </p:custDataLst>
    <p:extLst>
      <p:ext uri="{BB962C8B-B14F-4D97-AF65-F5344CB8AC3E}">
        <p14:creationId xmlns="" xmlns:p14="http://schemas.microsoft.com/office/powerpoint/2010/main" val="1316894023"/>
      </p:ext>
    </p:extLst>
  </p:cSld>
  <p:clrMapOvr>
    <a:masterClrMapping/>
  </p:clrMapOvr>
  <mc:AlternateContent xmlns:mc="http://schemas.openxmlformats.org/markup-compatibility/2006">
    <mc:Choice xmlns="" xmlns:p14="http://schemas.microsoft.com/office/powerpoint/2010/main" Requires="p14">
      <p:transition spd="slow" p14:dur="2500" advTm="19936">
        <p:checker/>
      </p:transition>
    </mc:Choice>
    <mc:Fallback>
      <p:transition spd="slow" advTm="19936">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Основні тенденції розвитку драматургії кінця</a:t>
            </a:r>
            <a:r>
              <a:rPr lang="ru-RU" sz="3200" dirty="0" smtClean="0"/>
              <a:t> </a:t>
            </a:r>
            <a:r>
              <a:rPr lang="ru-RU" sz="3200" dirty="0"/>
              <a:t>ХІХ – початку ХХ ст.</a:t>
            </a:r>
          </a:p>
        </p:txBody>
      </p:sp>
      <p:sp>
        <p:nvSpPr>
          <p:cNvPr id="3" name="Объект 2"/>
          <p:cNvSpPr>
            <a:spLocks noGrp="1"/>
          </p:cNvSpPr>
          <p:nvPr>
            <p:ph idx="1"/>
          </p:nvPr>
        </p:nvSpPr>
        <p:spPr/>
        <p:txBody>
          <a:bodyPr/>
          <a:lstStyle/>
          <a:p>
            <a:r>
              <a:rPr lang="ru-RU" dirty="0" smtClean="0"/>
              <a:t>“</a:t>
            </a:r>
            <a:r>
              <a:rPr lang="uk-UA" dirty="0" smtClean="0"/>
              <a:t>драма ідей” (Генрік Ібсен);</a:t>
            </a:r>
          </a:p>
          <a:p>
            <a:r>
              <a:rPr lang="uk-UA" dirty="0" smtClean="0"/>
              <a:t>“драма-дискусія” (Бернард Шоу);</a:t>
            </a:r>
          </a:p>
          <a:p>
            <a:r>
              <a:rPr lang="uk-UA" dirty="0" smtClean="0"/>
              <a:t>лірико-психологічна драма (Антон Чехов);</a:t>
            </a:r>
          </a:p>
          <a:p>
            <a:r>
              <a:rPr lang="uk-UA" dirty="0" smtClean="0"/>
              <a:t>символістська драма (Моріс Метерлінк).</a:t>
            </a:r>
            <a:r>
              <a:rPr lang="ru-RU" dirty="0"/>
              <a:t/>
            </a:r>
            <a:br>
              <a:rPr lang="ru-RU" dirty="0"/>
            </a:br>
            <a:endParaRPr lang="ru-RU" dirty="0"/>
          </a:p>
        </p:txBody>
      </p:sp>
    </p:spTree>
    <p:custDataLst>
      <p:tags r:id="rId1"/>
    </p:custDataLst>
    <p:extLst>
      <p:ext uri="{BB962C8B-B14F-4D97-AF65-F5344CB8AC3E}">
        <p14:creationId xmlns="" xmlns:p14="http://schemas.microsoft.com/office/powerpoint/2010/main" val="2891019836"/>
      </p:ext>
    </p:extLst>
  </p:cSld>
  <p:clrMapOvr>
    <a:masterClrMapping/>
  </p:clrMapOvr>
  <mc:AlternateContent xmlns:mc="http://schemas.openxmlformats.org/markup-compatibility/2006">
    <mc:Choice xmlns="" xmlns:p14="http://schemas.microsoft.com/office/powerpoint/2010/main" Requires="p14">
      <p:transition spd="slow" p14:dur="1500" advClick="0" advTm="14014">
        <p:split orient="vert"/>
      </p:transition>
    </mc:Choice>
    <mc:Fallback>
      <p:transition spd="slow" advClick="0" advTm="14014">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8229600" cy="4572000"/>
          </a:xfrm>
        </p:spPr>
        <p:txBody>
          <a:bodyPr/>
          <a:lstStyle/>
          <a:p>
            <a:pPr marL="64008" indent="0">
              <a:buNone/>
            </a:pPr>
            <a:r>
              <a:rPr lang="ru-RU" dirty="0"/>
              <a:t>У </a:t>
            </a:r>
            <a:r>
              <a:rPr lang="uk-UA" dirty="0" smtClean="0"/>
              <a:t>центрі</a:t>
            </a:r>
            <a:r>
              <a:rPr lang="ru-RU" dirty="0" smtClean="0"/>
              <a:t> </a:t>
            </a:r>
            <a:r>
              <a:rPr lang="uk-UA" dirty="0" smtClean="0"/>
              <a:t>уваги «нової драми» кінця ХІХ </a:t>
            </a:r>
            <a:r>
              <a:rPr lang="ru-RU" dirty="0" smtClean="0"/>
              <a:t>- </a:t>
            </a:r>
            <a:r>
              <a:rPr lang="ru-RU" dirty="0"/>
              <a:t>початку </a:t>
            </a:r>
            <a:r>
              <a:rPr lang="en-US" dirty="0"/>
              <a:t>XX </a:t>
            </a:r>
            <a:r>
              <a:rPr lang="ru-RU" dirty="0"/>
              <a:t>ст. </a:t>
            </a:r>
            <a:r>
              <a:rPr lang="uk-UA" dirty="0" smtClean="0"/>
              <a:t>постала особистість з її переживаннями і почуттями. Нові </a:t>
            </a:r>
            <a:r>
              <a:rPr lang="ru-RU" dirty="0" smtClean="0"/>
              <a:t>драматурги </a:t>
            </a:r>
            <a:r>
              <a:rPr lang="ru-RU" dirty="0"/>
              <a:t>не ставили за мету точно </a:t>
            </a:r>
            <a:r>
              <a:rPr lang="uk-UA" dirty="0" smtClean="0"/>
              <a:t>відобразити певні події, їхні твори – відображення життя особистості та її внутрішнього світу.</a:t>
            </a:r>
            <a:endParaRPr lang="uk-UA" dirty="0"/>
          </a:p>
        </p:txBody>
      </p:sp>
      <p:pic>
        <p:nvPicPr>
          <p:cNvPr id="2050" name="Picture 2" descr="C:\Users\123\Desktop\lichnost1.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292080" y="4221088"/>
            <a:ext cx="3561482" cy="2400999"/>
          </a:xfrm>
          <a:prstGeom prst="rect">
            <a:avLst/>
          </a:prstGeom>
          <a:noFill/>
          <a:extLst>
            <a:ext uri="{909E8E84-426E-40DD-AFC4-6F175D3DCCD1}">
              <a14:hiddenFill xmlns="" xmlns:a14="http://schemas.microsoft.com/office/drawing/2010/main">
                <a:solidFill>
                  <a:srgbClr val="FFFFFF"/>
                </a:solidFill>
              </a14:hiddenFill>
            </a:ext>
          </a:extLst>
        </p:spPr>
      </p:pic>
      <p:pic>
        <p:nvPicPr>
          <p:cNvPr id="2051" name="Picture 3" descr="C:\Users\123\Desktop\f94427249cfc3dc8f6d071817db2af8891d5f75d.jp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539552" y="4005064"/>
            <a:ext cx="4200352" cy="2254010"/>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4188625614"/>
      </p:ext>
    </p:extLst>
  </p:cSld>
  <p:clrMapOvr>
    <a:masterClrMapping/>
  </p:clrMapOvr>
  <mc:AlternateContent xmlns:mc="http://schemas.openxmlformats.org/markup-compatibility/2006">
    <mc:Choice xmlns="" xmlns:p14="http://schemas.microsoft.com/office/powerpoint/2010/main" Requires="p14">
      <p:transition spd="slow" p14:dur="2000" advTm="14430"/>
    </mc:Choice>
    <mc:Fallback>
      <p:transition spd="slow" advTm="144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500" fill="hold"/>
                                        <p:tgtEl>
                                          <p:spTgt spid="2051"/>
                                        </p:tgtEl>
                                        <p:attrNameLst>
                                          <p:attrName>ppt_w</p:attrName>
                                        </p:attrNameLst>
                                      </p:cBhvr>
                                      <p:tavLst>
                                        <p:tav tm="0">
                                          <p:val>
                                            <p:fltVal val="0"/>
                                          </p:val>
                                        </p:tav>
                                        <p:tav tm="100000">
                                          <p:val>
                                            <p:strVal val="#ppt_w"/>
                                          </p:val>
                                        </p:tav>
                                      </p:tavLst>
                                    </p:anim>
                                    <p:anim calcmode="lin" valueType="num">
                                      <p:cBhvr>
                                        <p:cTn id="8" dur="500" fill="hold"/>
                                        <p:tgtEl>
                                          <p:spTgt spid="2051"/>
                                        </p:tgtEl>
                                        <p:attrNameLst>
                                          <p:attrName>ppt_h</p:attrName>
                                        </p:attrNameLst>
                                      </p:cBhvr>
                                      <p:tavLst>
                                        <p:tav tm="0">
                                          <p:val>
                                            <p:fltVal val="0"/>
                                          </p:val>
                                        </p:tav>
                                        <p:tav tm="100000">
                                          <p:val>
                                            <p:strVal val="#ppt_h"/>
                                          </p:val>
                                        </p:tav>
                                      </p:tavLst>
                                    </p:anim>
                                    <p:animEffect transition="in" filter="fade">
                                      <p:cBhvr>
                                        <p:cTn id="9" dur="500"/>
                                        <p:tgtEl>
                                          <p:spTgt spid="205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fade">
                                      <p:cBhvr>
                                        <p:cTn id="14" dur="1000"/>
                                        <p:tgtEl>
                                          <p:spTgt spid="2050"/>
                                        </p:tgtEl>
                                      </p:cBhvr>
                                    </p:animEffect>
                                    <p:anim calcmode="lin" valueType="num">
                                      <p:cBhvr>
                                        <p:cTn id="15" dur="1000" fill="hold"/>
                                        <p:tgtEl>
                                          <p:spTgt spid="2050"/>
                                        </p:tgtEl>
                                        <p:attrNameLst>
                                          <p:attrName>ppt_x</p:attrName>
                                        </p:attrNameLst>
                                      </p:cBhvr>
                                      <p:tavLst>
                                        <p:tav tm="0">
                                          <p:val>
                                            <p:strVal val="#ppt_x"/>
                                          </p:val>
                                        </p:tav>
                                        <p:tav tm="100000">
                                          <p:val>
                                            <p:strVal val="#ppt_x"/>
                                          </p:val>
                                        </p:tav>
                                      </p:tavLst>
                                    </p:anim>
                                    <p:anim calcmode="lin" valueType="num">
                                      <p:cBhvr>
                                        <p:cTn id="16"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8229600" cy="4572000"/>
          </a:xfrm>
        </p:spPr>
        <p:txBody>
          <a:bodyPr>
            <a:noAutofit/>
          </a:bodyPr>
          <a:lstStyle/>
          <a:p>
            <a:pPr marL="64008" indent="0">
              <a:buNone/>
            </a:pPr>
            <a:r>
              <a:rPr lang="uk-UA" sz="2800" b="1" dirty="0" smtClean="0"/>
              <a:t>Риси «нової драми»:</a:t>
            </a:r>
          </a:p>
          <a:p>
            <a:pPr marL="64008" indent="0">
              <a:buNone/>
            </a:pPr>
            <a:r>
              <a:rPr lang="uk-UA" sz="1800" dirty="0" smtClean="0"/>
              <a:t>1. У центрі уваги - душевні переживання людини, морально-філософські проблеми епохи. Показ трагедії життя.</a:t>
            </a:r>
          </a:p>
          <a:p>
            <a:pPr marL="64008" indent="0">
              <a:buNone/>
            </a:pPr>
            <a:r>
              <a:rPr lang="uk-UA" sz="1800" dirty="0" smtClean="0"/>
              <a:t>2. Конфлікт внутрішній - зіткнення персонажів із трагедією буття, зіткнення різних ідей, духовні суперечності героїв.</a:t>
            </a:r>
          </a:p>
          <a:p>
            <a:pPr marL="64008" indent="0">
              <a:buNone/>
            </a:pPr>
            <a:r>
              <a:rPr lang="uk-UA" sz="1800" dirty="0" smtClean="0"/>
              <a:t>3. Герой - особистість, "духовний симптом" епохи.</a:t>
            </a:r>
          </a:p>
          <a:p>
            <a:pPr marL="64008" indent="0">
              <a:buNone/>
            </a:pPr>
            <a:r>
              <a:rPr lang="uk-UA" sz="1800" dirty="0" smtClean="0"/>
              <a:t>4. Відтворення загальної атмосфери часу, духовних пошуків епохи, прагнення морального пробудження особистості й суспільства.</a:t>
            </a:r>
          </a:p>
          <a:p>
            <a:pPr marL="64008" indent="0">
              <a:buNone/>
            </a:pPr>
            <a:r>
              <a:rPr lang="uk-UA" sz="1800" dirty="0" smtClean="0"/>
              <a:t>5. Глядач упізнає себе, долучається до внутрішньої дії, переживає й мислить разом із героями.</a:t>
            </a:r>
          </a:p>
          <a:p>
            <a:pPr marL="64008" indent="0">
              <a:buNone/>
            </a:pPr>
            <a:r>
              <a:rPr lang="uk-UA" sz="1800" dirty="0" smtClean="0"/>
              <a:t>6. Умовність, узагальнюючий зміст.</a:t>
            </a:r>
          </a:p>
          <a:p>
            <a:pPr marL="64008" indent="0">
              <a:buNone/>
            </a:pPr>
            <a:r>
              <a:rPr lang="uk-UA" sz="1800" dirty="0" smtClean="0"/>
              <a:t>7. Усі персонажі важливі, вони позбавлені однозначних характеристик.</a:t>
            </a:r>
          </a:p>
          <a:p>
            <a:pPr marL="64008" indent="0">
              <a:buNone/>
            </a:pPr>
            <a:r>
              <a:rPr lang="uk-UA" sz="1800" dirty="0" smtClean="0"/>
              <a:t>8. Показ на сцені людей різних соціальних прошарків, демократизація мови.</a:t>
            </a:r>
          </a:p>
          <a:p>
            <a:pPr marL="64008" indent="0">
              <a:buNone/>
            </a:pPr>
            <a:r>
              <a:rPr lang="uk-UA" sz="1800" dirty="0" smtClean="0"/>
              <a:t>9. Зникнення чіткого поділ драматичних творів на комедію, трагедію та драму, поява трагікомедії.</a:t>
            </a:r>
          </a:p>
          <a:p>
            <a:pPr marL="64008" indent="0">
              <a:buNone/>
            </a:pPr>
            <a:r>
              <a:rPr lang="uk-UA" sz="1800" dirty="0" smtClean="0"/>
              <a:t>10. Відкритий фінал, який спонукає до роздумів, дискусій.</a:t>
            </a:r>
            <a:endParaRPr lang="uk-UA" sz="1800" dirty="0"/>
          </a:p>
        </p:txBody>
      </p:sp>
    </p:spTree>
    <p:custDataLst>
      <p:tags r:id="rId1"/>
    </p:custDataLst>
    <p:extLst>
      <p:ext uri="{BB962C8B-B14F-4D97-AF65-F5344CB8AC3E}">
        <p14:creationId xmlns="" xmlns:p14="http://schemas.microsoft.com/office/powerpoint/2010/main" val="851306584"/>
      </p:ext>
    </p:extLst>
  </p:cSld>
  <p:clrMapOvr>
    <a:masterClrMapping/>
  </p:clrMapOvr>
  <mc:AlternateContent xmlns:mc="http://schemas.openxmlformats.org/markup-compatibility/2006">
    <mc:Choice xmlns="" xmlns:p14="http://schemas.microsoft.com/office/powerpoint/2010/main" Requires="p14">
      <p:transition spd="slow" p14:dur="2000" advTm="30028"/>
    </mc:Choice>
    <mc:Fallback>
      <p:transition spd="slow" advTm="300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052736"/>
            <a:ext cx="10009112" cy="3923928"/>
          </a:xfrm>
        </p:spPr>
        <p:txBody>
          <a:bodyPr>
            <a:normAutofit/>
          </a:bodyPr>
          <a:lstStyle/>
          <a:p>
            <a:pPr marL="64008" indent="0">
              <a:buNone/>
            </a:pPr>
            <a:r>
              <a:rPr lang="uk-UA" sz="6600" b="1" dirty="0" smtClean="0"/>
              <a:t>У витоків </a:t>
            </a:r>
          </a:p>
          <a:p>
            <a:pPr marL="64008" indent="0">
              <a:buNone/>
            </a:pPr>
            <a:r>
              <a:rPr lang="uk-UA" sz="6600" b="1" dirty="0" smtClean="0"/>
              <a:t>«нової драми» </a:t>
            </a:r>
          </a:p>
          <a:p>
            <a:pPr marL="64008" indent="0">
              <a:buNone/>
            </a:pPr>
            <a:r>
              <a:rPr lang="uk-UA" sz="6600" b="1" dirty="0"/>
              <a:t> </a:t>
            </a:r>
            <a:r>
              <a:rPr lang="uk-UA" sz="6600" b="1" dirty="0" smtClean="0"/>
              <a:t>               стояли :</a:t>
            </a:r>
            <a:endParaRPr lang="uk-UA" sz="6600" b="1" dirty="0"/>
          </a:p>
        </p:txBody>
      </p:sp>
    </p:spTree>
    <p:custDataLst>
      <p:tags r:id="rId1"/>
    </p:custDataLst>
    <p:extLst>
      <p:ext uri="{BB962C8B-B14F-4D97-AF65-F5344CB8AC3E}">
        <p14:creationId xmlns="" xmlns:p14="http://schemas.microsoft.com/office/powerpoint/2010/main" val="2971762572"/>
      </p:ext>
    </p:extLst>
  </p:cSld>
  <p:clrMapOvr>
    <a:masterClrMapping/>
  </p:clrMapOvr>
  <mc:AlternateContent xmlns:mc="http://schemas.openxmlformats.org/markup-compatibility/2006">
    <mc:Choice xmlns="" xmlns:p14="http://schemas.microsoft.com/office/powerpoint/2010/main" Requires="p14">
      <p:transition spd="slow" p14:dur="2000" advTm="3680"/>
    </mc:Choice>
    <mc:Fallback>
      <p:transition spd="slow" advTm="36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5976" y="-262271"/>
            <a:ext cx="4320480" cy="1333870"/>
          </a:xfrm>
        </p:spPr>
        <p:txBody>
          <a:bodyPr>
            <a:normAutofit/>
          </a:bodyPr>
          <a:lstStyle/>
          <a:p>
            <a:r>
              <a:rPr lang="ru-RU" dirty="0" err="1"/>
              <a:t>Генрік</a:t>
            </a:r>
            <a:r>
              <a:rPr lang="ru-RU" dirty="0"/>
              <a:t> </a:t>
            </a:r>
            <a:r>
              <a:rPr lang="ru-RU" dirty="0" err="1"/>
              <a:t>Ібсен</a:t>
            </a:r>
            <a:endParaRPr lang="ru-RU" dirty="0"/>
          </a:p>
        </p:txBody>
      </p:sp>
      <p:pic>
        <p:nvPicPr>
          <p:cNvPr id="3074" name="Picture 2" descr="C:\Users\123\Desktop\ibsen.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35569" y="404664"/>
            <a:ext cx="4608512" cy="6221491"/>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4860032" y="836712"/>
            <a:ext cx="4283968" cy="5909310"/>
          </a:xfrm>
          <a:prstGeom prst="rect">
            <a:avLst/>
          </a:prstGeom>
        </p:spPr>
        <p:txBody>
          <a:bodyPr wrap="square">
            <a:spAutoFit/>
          </a:bodyPr>
          <a:lstStyle/>
          <a:p>
            <a:pPr marL="64008" indent="0">
              <a:buNone/>
            </a:pPr>
            <a:r>
              <a:rPr lang="uk-UA" dirty="0"/>
              <a:t>Біля витоків "нової драми" стоїть творчість Генріка Ібсена. Важливою прикметною рисою творчого методу норвезького драматурга є те, що основна увага концентрується не на інтризі, а на оцінці подій і вчинків, що відбулися в минулому. Головним елементом драми у Ібсена стала дискусія, яка мала на меті виявити різні позиції героїв. Глядач шукає шляхи вирішення проблеми разом з героями. Ібсен є творцем </a:t>
            </a:r>
            <a:r>
              <a:rPr lang="uk-UA" b="1" i="1" dirty="0"/>
              <a:t>«драми ідей».</a:t>
            </a:r>
          </a:p>
          <a:p>
            <a:pPr marL="64008" indent="0">
              <a:buNone/>
            </a:pPr>
            <a:endParaRPr lang="uk-UA" dirty="0"/>
          </a:p>
          <a:p>
            <a:pPr marL="64008" indent="0">
              <a:buNone/>
            </a:pPr>
            <a:r>
              <a:rPr lang="uk-UA" b="1" i="1" dirty="0"/>
              <a:t>«Драма ідей» </a:t>
            </a:r>
            <a:r>
              <a:rPr lang="uk-UA" dirty="0"/>
              <a:t>- це філософсько-психологічна драма, в якій велику роль відіграє підтекст, психологічний аналіз, а основою конфлікту є зіткнення різних світоглядів, різних ідей.</a:t>
            </a:r>
          </a:p>
        </p:txBody>
      </p:sp>
    </p:spTree>
    <p:custDataLst>
      <p:tags r:id="rId1"/>
    </p:custDataLst>
    <p:extLst>
      <p:ext uri="{BB962C8B-B14F-4D97-AF65-F5344CB8AC3E}">
        <p14:creationId xmlns="" xmlns:p14="http://schemas.microsoft.com/office/powerpoint/2010/main" val="3750022305"/>
      </p:ext>
    </p:extLst>
  </p:cSld>
  <p:clrMapOvr>
    <a:masterClrMapping/>
  </p:clrMapOvr>
  <mc:AlternateContent xmlns:mc="http://schemas.openxmlformats.org/markup-compatibility/2006">
    <mc:Choice xmlns="" xmlns:p14="http://schemas.microsoft.com/office/powerpoint/2010/main" Requires="p14">
      <p:transition spd="slow" p14:dur="2000" advTm="36661"/>
    </mc:Choice>
    <mc:Fallback>
      <p:transition spd="slow" advTm="3666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73019" y="-171400"/>
            <a:ext cx="4086200" cy="1138384"/>
          </a:xfrm>
        </p:spPr>
        <p:txBody>
          <a:bodyPr/>
          <a:lstStyle/>
          <a:p>
            <a:r>
              <a:rPr lang="ru-RU" dirty="0"/>
              <a:t>Антон Чехов</a:t>
            </a:r>
          </a:p>
        </p:txBody>
      </p:sp>
      <p:pic>
        <p:nvPicPr>
          <p:cNvPr id="5122" name="Picture 2" descr="C:\Users\123\Desktop\8b7868a8-bc46-4904-ae4c-c08704cd6b84.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20" y="260648"/>
            <a:ext cx="4824537" cy="6165542"/>
          </a:xfrm>
          <a:prstGeom prst="rect">
            <a:avLst/>
          </a:prstGeom>
          <a:noFill/>
          <a:extLst>
            <a:ext uri="{909E8E84-426E-40DD-AFC4-6F175D3DCCD1}">
              <a14:hiddenFill xmlns="" xmlns:a14="http://schemas.microsoft.com/office/drawing/2010/main">
                <a:solidFill>
                  <a:srgbClr val="FFFFFF"/>
                </a:solidFill>
              </a14:hiddenFill>
            </a:ext>
          </a:extLst>
        </p:spPr>
      </p:pic>
      <p:sp>
        <p:nvSpPr>
          <p:cNvPr id="3" name="Прямоугольник 2"/>
          <p:cNvSpPr/>
          <p:nvPr/>
        </p:nvSpPr>
        <p:spPr>
          <a:xfrm>
            <a:off x="5076057" y="756410"/>
            <a:ext cx="4176464" cy="5909310"/>
          </a:xfrm>
          <a:prstGeom prst="rect">
            <a:avLst/>
          </a:prstGeom>
        </p:spPr>
        <p:txBody>
          <a:bodyPr wrap="square">
            <a:spAutoFit/>
          </a:bodyPr>
          <a:lstStyle/>
          <a:p>
            <a:r>
              <a:rPr lang="uk-UA" dirty="0" smtClean="0"/>
              <a:t>На межі ХІХ-ХХ ст. драма зазнала значних зрушень у творчості Антона Чехова. У п’єсах російського драматурга показано загальну драму суспільства, герої вступають в конфлікт не один з одним, а з трагічною повсякденністю. Автор надає перевагу внутрішнім конфліктам, які зумовлюють розвиток ліричного сюжету. Переживання, настрої персонажів виходять на перший план, тому драматургію Чехова називають </a:t>
            </a:r>
            <a:r>
              <a:rPr lang="uk-UA" b="1" i="1" dirty="0" smtClean="0"/>
              <a:t>лірико-психологічною</a:t>
            </a:r>
            <a:r>
              <a:rPr lang="uk-UA" dirty="0" smtClean="0"/>
              <a:t>.</a:t>
            </a:r>
          </a:p>
          <a:p>
            <a:endParaRPr lang="uk-UA" dirty="0" smtClean="0"/>
          </a:p>
          <a:p>
            <a:r>
              <a:rPr lang="uk-UA" b="1" i="1" dirty="0" smtClean="0"/>
              <a:t>Лірико-психологічна драма</a:t>
            </a:r>
            <a:r>
              <a:rPr lang="uk-UA" dirty="0" smtClean="0"/>
              <a:t> – це драма, центром уваги є не події, а переживання, настрої героїв, які переживають конфлікт з трагічною повсякденністю</a:t>
            </a:r>
            <a:r>
              <a:rPr lang="ru-RU" dirty="0" smtClean="0"/>
              <a:t>.</a:t>
            </a:r>
            <a:endParaRPr lang="ru-RU" dirty="0"/>
          </a:p>
        </p:txBody>
      </p:sp>
    </p:spTree>
    <p:custDataLst>
      <p:tags r:id="rId1"/>
    </p:custDataLst>
    <p:extLst>
      <p:ext uri="{BB962C8B-B14F-4D97-AF65-F5344CB8AC3E}">
        <p14:creationId xmlns="" xmlns:p14="http://schemas.microsoft.com/office/powerpoint/2010/main" val="376360364"/>
      </p:ext>
    </p:extLst>
  </p:cSld>
  <p:clrMapOvr>
    <a:masterClrMapping/>
  </p:clrMapOvr>
  <mc:AlternateContent xmlns:mc="http://schemas.openxmlformats.org/markup-compatibility/2006">
    <mc:Choice xmlns="" xmlns:p14="http://schemas.microsoft.com/office/powerpoint/2010/main" Requires="p14">
      <p:transition spd="slow" p14:dur="2000" advTm="36418"/>
    </mc:Choice>
    <mc:Fallback>
      <p:transition spd="slow" advTm="364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3968" y="1196752"/>
            <a:ext cx="6768752" cy="613790"/>
          </a:xfrm>
        </p:spPr>
        <p:txBody>
          <a:bodyPr>
            <a:normAutofit fontScale="90000"/>
          </a:bodyPr>
          <a:lstStyle/>
          <a:p>
            <a:r>
              <a:rPr lang="ru-RU" dirty="0"/>
              <a:t>Герхард </a:t>
            </a:r>
            <a:r>
              <a:rPr lang="ru-RU" dirty="0" smtClean="0"/>
              <a:t/>
            </a:r>
            <a:br>
              <a:rPr lang="ru-RU" dirty="0" smtClean="0"/>
            </a:br>
            <a:r>
              <a:rPr lang="ru-RU" dirty="0" smtClean="0"/>
              <a:t>             </a:t>
            </a:r>
            <a:r>
              <a:rPr lang="ru-RU" dirty="0" err="1" smtClean="0"/>
              <a:t>Гауптман</a:t>
            </a:r>
            <a:r>
              <a:rPr lang="ru-RU" dirty="0" smtClean="0"/>
              <a:t> </a:t>
            </a:r>
            <a:endParaRPr lang="ru-RU" dirty="0"/>
          </a:p>
        </p:txBody>
      </p:sp>
      <p:pic>
        <p:nvPicPr>
          <p:cNvPr id="6146" name="Picture 2" descr="C:\Users\123\Desktop\220px-Gerhart_Hauptmann_nobel.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19" y="286128"/>
            <a:ext cx="4464723" cy="6311223"/>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2618880768"/>
      </p:ext>
    </p:extLst>
  </p:cSld>
  <p:clrMapOvr>
    <a:masterClrMapping/>
  </p:clrMapOvr>
  <mc:AlternateContent xmlns:mc="http://schemas.openxmlformats.org/markup-compatibility/2006">
    <mc:Choice xmlns="" xmlns:p14="http://schemas.microsoft.com/office/powerpoint/2010/main" Requires="p14">
      <p:transition spd="slow" p14:dur="2000" advTm="3866"/>
    </mc:Choice>
    <mc:Fallback>
      <p:transition spd="slow" advTm="38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
</p:tagLst>
</file>

<file path=ppt/tags/tag10.xml><?xml version="1.0" encoding="utf-8"?>
<p:tagLst xmlns:a="http://schemas.openxmlformats.org/drawingml/2006/main" xmlns:r="http://schemas.openxmlformats.org/officeDocument/2006/relationships" xmlns:p="http://schemas.openxmlformats.org/presentationml/2006/main">
  <p:tag name="TIMING" val="|0.6"/>
</p:tagLst>
</file>

<file path=ppt/tags/tag11.xml><?xml version="1.0" encoding="utf-8"?>
<p:tagLst xmlns:a="http://schemas.openxmlformats.org/drawingml/2006/main" xmlns:r="http://schemas.openxmlformats.org/officeDocument/2006/relationships" xmlns:p="http://schemas.openxmlformats.org/presentationml/2006/main">
  <p:tag name="TIMING" val="|0.9"/>
</p:tagLst>
</file>

<file path=ppt/tags/tag12.xml><?xml version="1.0" encoding="utf-8"?>
<p:tagLst xmlns:a="http://schemas.openxmlformats.org/drawingml/2006/main" xmlns:r="http://schemas.openxmlformats.org/officeDocument/2006/relationships" xmlns:p="http://schemas.openxmlformats.org/presentationml/2006/main">
  <p:tag name="TIMING" val="|0.8"/>
</p:tagLst>
</file>

<file path=ppt/tags/tag13.xml><?xml version="1.0" encoding="utf-8"?>
<p:tagLst xmlns:a="http://schemas.openxmlformats.org/drawingml/2006/main" xmlns:r="http://schemas.openxmlformats.org/officeDocument/2006/relationships" xmlns:p="http://schemas.openxmlformats.org/presentationml/2006/main">
  <p:tag name="TIMING" val="|0.5"/>
</p:tagLst>
</file>

<file path=ppt/tags/tag14.xml><?xml version="1.0" encoding="utf-8"?>
<p:tagLst xmlns:a="http://schemas.openxmlformats.org/drawingml/2006/main" xmlns:r="http://schemas.openxmlformats.org/officeDocument/2006/relationships" xmlns:p="http://schemas.openxmlformats.org/presentationml/2006/main">
  <p:tag name="TIMING" val="|0.6"/>
</p:tagLst>
</file>

<file path=ppt/tags/tag15.xml><?xml version="1.0" encoding="utf-8"?>
<p:tagLst xmlns:a="http://schemas.openxmlformats.org/drawingml/2006/main" xmlns:r="http://schemas.openxmlformats.org/officeDocument/2006/relationships" xmlns:p="http://schemas.openxmlformats.org/presentationml/2006/main">
  <p:tag name="TIMING" val="|0.9"/>
</p:tagLst>
</file>

<file path=ppt/tags/tag2.xml><?xml version="1.0" encoding="utf-8"?>
<p:tagLst xmlns:a="http://schemas.openxmlformats.org/drawingml/2006/main" xmlns:r="http://schemas.openxmlformats.org/officeDocument/2006/relationships" xmlns:p="http://schemas.openxmlformats.org/presentationml/2006/main">
  <p:tag name="TIMING" val="|3.2|2.9|2.5|2.4"/>
</p:tagLst>
</file>

<file path=ppt/tags/tag3.xml><?xml version="1.0" encoding="utf-8"?>
<p:tagLst xmlns:a="http://schemas.openxmlformats.org/drawingml/2006/main" xmlns:r="http://schemas.openxmlformats.org/officeDocument/2006/relationships" xmlns:p="http://schemas.openxmlformats.org/presentationml/2006/main">
  <p:tag name="TIMING" val="|1.5|2.2"/>
</p:tagLst>
</file>

<file path=ppt/tags/tag4.xml><?xml version="1.0" encoding="utf-8"?>
<p:tagLst xmlns:a="http://schemas.openxmlformats.org/drawingml/2006/main" xmlns:r="http://schemas.openxmlformats.org/officeDocument/2006/relationships" xmlns:p="http://schemas.openxmlformats.org/presentationml/2006/main">
  <p:tag name="TIMING" val="|0.6|1.7|2.7|2.9|2.3|2.8|2.8|2.3|2|3|3.4"/>
</p:tagLst>
</file>

<file path=ppt/tags/tag5.xml><?xml version="1.0" encoding="utf-8"?>
<p:tagLst xmlns:a="http://schemas.openxmlformats.org/drawingml/2006/main" xmlns:r="http://schemas.openxmlformats.org/officeDocument/2006/relationships" xmlns:p="http://schemas.openxmlformats.org/presentationml/2006/main">
  <p:tag name="TIMING" val="|0.6|0.7|1.2"/>
</p:tagLst>
</file>

<file path=ppt/tags/tag6.xml><?xml version="1.0" encoding="utf-8"?>
<p:tagLst xmlns:a="http://schemas.openxmlformats.org/drawingml/2006/main" xmlns:r="http://schemas.openxmlformats.org/officeDocument/2006/relationships" xmlns:p="http://schemas.openxmlformats.org/presentationml/2006/main">
  <p:tag name="TIMING" val="|0.7"/>
</p:tagLst>
</file>

<file path=ppt/tags/tag7.xml><?xml version="1.0" encoding="utf-8"?>
<p:tagLst xmlns:a="http://schemas.openxmlformats.org/drawingml/2006/main" xmlns:r="http://schemas.openxmlformats.org/officeDocument/2006/relationships" xmlns:p="http://schemas.openxmlformats.org/presentationml/2006/main">
  <p:tag name="TIMING" val="|0.7"/>
</p:tagLst>
</file>

<file path=ppt/tags/tag8.xml><?xml version="1.0" encoding="utf-8"?>
<p:tagLst xmlns:a="http://schemas.openxmlformats.org/drawingml/2006/main" xmlns:r="http://schemas.openxmlformats.org/officeDocument/2006/relationships" xmlns:p="http://schemas.openxmlformats.org/presentationml/2006/main">
  <p:tag name="TIMING" val="|0.8"/>
</p:tagLst>
</file>

<file path=ppt/tags/tag9.xml><?xml version="1.0" encoding="utf-8"?>
<p:tagLst xmlns:a="http://schemas.openxmlformats.org/drawingml/2006/main" xmlns:r="http://schemas.openxmlformats.org/officeDocument/2006/relationships" xmlns:p="http://schemas.openxmlformats.org/presentationml/2006/main">
  <p:tag name="TIMING" val="|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316</TotalTime>
  <Words>787</Words>
  <Application>Microsoft Office PowerPoint</Application>
  <PresentationFormat>Экран (4:3)</PresentationFormat>
  <Paragraphs>46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Яркая</vt:lpstr>
      <vt:lpstr>Кінець ХІХ ст. та початок «нової драматургії»</vt:lpstr>
      <vt:lpstr>Слайд 2</vt:lpstr>
      <vt:lpstr>Основні тенденції розвитку драматургії кінця ХІХ – початку ХХ ст.</vt:lpstr>
      <vt:lpstr>Слайд 4</vt:lpstr>
      <vt:lpstr>Слайд 5</vt:lpstr>
      <vt:lpstr>Слайд 6</vt:lpstr>
      <vt:lpstr>Генрік Ібсен</vt:lpstr>
      <vt:lpstr>Антон Чехов</vt:lpstr>
      <vt:lpstr>Герхард               Гауптман </vt:lpstr>
      <vt:lpstr>Бернард Шоу </vt:lpstr>
      <vt:lpstr>Моріс Метерлінк </vt:lpstr>
      <vt:lpstr>Слайд 12</vt:lpstr>
      <vt:lpstr> Володимир                 Винниченко     (1880 -1951) </vt:lpstr>
      <vt:lpstr>  Леся Українка (1871-1930) </vt:lpstr>
      <vt:lpstr>    Микола Куліш (1892-1937) </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Кінець ХІХ ст. та початок «нової драматургії»</dc:title>
  <dc:creator>123</dc:creator>
  <cp:lastModifiedBy>User</cp:lastModifiedBy>
  <cp:revision>31</cp:revision>
  <dcterms:created xsi:type="dcterms:W3CDTF">2013-09-09T17:44:31Z</dcterms:created>
  <dcterms:modified xsi:type="dcterms:W3CDTF">2014-09-28T13:09:26Z</dcterms:modified>
</cp:coreProperties>
</file>