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7" r:id="rId10"/>
    <p:sldId id="264" r:id="rId11"/>
    <p:sldId id="268" r:id="rId12"/>
    <p:sldId id="265" r:id="rId13"/>
    <p:sldId id="266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3A57124-D340-449D-BC91-F4006E13CF39}" type="datetimeFigureOut">
              <a:rPr lang="ru-RU" smtClean="0"/>
              <a:t>29.10.2012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F8EA56DD-9AA0-42EF-BA18-5D723F517D4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57124-D340-449D-BC91-F4006E13CF39}" type="datetimeFigureOut">
              <a:rPr lang="ru-RU" smtClean="0"/>
              <a:t>29.10.2012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A56DD-9AA0-42EF-BA18-5D723F517D4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57124-D340-449D-BC91-F4006E13CF39}" type="datetimeFigureOut">
              <a:rPr lang="ru-RU" smtClean="0"/>
              <a:t>29.10.2012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A56DD-9AA0-42EF-BA18-5D723F517D4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57124-D340-449D-BC91-F4006E13CF39}" type="datetimeFigureOut">
              <a:rPr lang="ru-RU" smtClean="0"/>
              <a:t>29.10.2012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A56DD-9AA0-42EF-BA18-5D723F517D42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3A57124-D340-449D-BC91-F4006E13CF39}" type="datetimeFigureOut">
              <a:rPr lang="ru-RU" smtClean="0"/>
              <a:t>29.10.2012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A56DD-9AA0-42EF-BA18-5D723F517D42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57124-D340-449D-BC91-F4006E13CF39}" type="datetimeFigureOut">
              <a:rPr lang="ru-RU" smtClean="0"/>
              <a:t>29.10.2012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A56DD-9AA0-42EF-BA18-5D723F517D4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57124-D340-449D-BC91-F4006E13CF39}" type="datetimeFigureOut">
              <a:rPr lang="ru-RU" smtClean="0"/>
              <a:t>29.10.2012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A56DD-9AA0-42EF-BA18-5D723F517D42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3A57124-D340-449D-BC91-F4006E13CF39}" type="datetimeFigureOut">
              <a:rPr lang="ru-RU" smtClean="0"/>
              <a:t>29.10.2012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A56DD-9AA0-42EF-BA18-5D723F517D42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57124-D340-449D-BC91-F4006E13CF39}" type="datetimeFigureOut">
              <a:rPr lang="ru-RU" smtClean="0"/>
              <a:t>29.10.2012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A56DD-9AA0-42EF-BA18-5D723F517D4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3A57124-D340-449D-BC91-F4006E13CF39}" type="datetimeFigureOut">
              <a:rPr lang="ru-RU" smtClean="0"/>
              <a:t>29.10.2012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A56DD-9AA0-42EF-BA18-5D723F517D4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3A57124-D340-449D-BC91-F4006E13CF39}" type="datetimeFigureOut">
              <a:rPr lang="ru-RU" smtClean="0"/>
              <a:t>29.10.2012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A56DD-9AA0-42EF-BA18-5D723F517D42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13A57124-D340-449D-BC91-F4006E13CF39}" type="datetimeFigureOut">
              <a:rPr lang="ru-RU" smtClean="0"/>
              <a:t>29.10.2012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F8EA56DD-9AA0-42EF-BA18-5D723F517D4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6" y="476672"/>
            <a:ext cx="5120640" cy="1440160"/>
          </a:xfrm>
        </p:spPr>
        <p:txBody>
          <a:bodyPr>
            <a:noAutofit/>
          </a:bodyPr>
          <a:lstStyle/>
          <a:p>
            <a:pPr algn="ctr"/>
            <a:r>
              <a:rPr lang="uk-UA" sz="9600" dirty="0" smtClean="0"/>
              <a:t>Бароко</a:t>
            </a:r>
            <a:endParaRPr lang="uk-UA" sz="9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532697"/>
            <a:ext cx="2441250" cy="3063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941675"/>
            <a:ext cx="3009501" cy="2257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321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uk-UA" sz="4800" b="1" dirty="0" smtClean="0"/>
              <a:t>Живопис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SzPct val="200000"/>
              <a:buNone/>
            </a:pPr>
            <a:r>
              <a:rPr lang="uk-UA" sz="2400" b="1" kern="0" spc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Художники використовували релігійні та міфологічні сюжети, надаючи їм алегоричного змісту. На полотнах великих майстрів бароко  люди, що живуть складним духовним життям, охоплені пристрастями і суперечностями</a:t>
            </a:r>
            <a:r>
              <a:rPr lang="uk-UA" sz="2400" b="1" kern="0" spc="0" dirty="0">
                <a:solidFill>
                  <a:srgbClr val="000000"/>
                </a:solidFill>
                <a:latin typeface="Tahoma"/>
                <a:cs typeface="+mn-cs"/>
              </a:rPr>
              <a:t>. </a:t>
            </a:r>
            <a:endParaRPr lang="uk-UA" sz="2400" b="1" i="1" u="sng" kern="0" spc="0" dirty="0">
              <a:solidFill>
                <a:srgbClr val="000000"/>
              </a:solidFill>
              <a:latin typeface="Tahoma"/>
              <a:cs typeface="+mn-cs"/>
            </a:endParaRPr>
          </a:p>
          <a:p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84984"/>
            <a:ext cx="3763516" cy="274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1048"/>
            <a:ext cx="4248472" cy="280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599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5"/>
            <a:ext cx="4032448" cy="3158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348230"/>
            <a:ext cx="3672408" cy="2937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4293096"/>
            <a:ext cx="3960440" cy="2402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110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uk-UA" sz="4800" b="1" dirty="0" smtClean="0"/>
              <a:t>Музика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SzPct val="200000"/>
              <a:buNone/>
            </a:pPr>
            <a:r>
              <a:rPr lang="uk-UA" sz="2400" b="1" kern="0" spc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Музичні твори доби бароко характеризуються </a:t>
            </a:r>
            <a:r>
              <a:rPr lang="uk-UA" sz="2400" b="1" kern="0" spc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прагненям</a:t>
            </a:r>
            <a:r>
              <a:rPr lang="uk-UA" sz="2400" b="1" kern="0" spc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відобразити внутрішній світ людини, драматизм її почуттів, пишністю, декоративністю, емоційністю музичних картин.</a:t>
            </a:r>
            <a:endParaRPr lang="ru-RU" sz="2400" b="1" kern="0" spc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Char char="Ø"/>
            </a:pPr>
            <a:r>
              <a:rPr lang="uk-UA" sz="2400" b="1" kern="0" spc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400" b="1" kern="0" spc="0" dirty="0">
                <a:latin typeface="Arial" pitchFamily="34" charset="0"/>
                <a:cs typeface="Arial" pitchFamily="34" charset="0"/>
              </a:rPr>
              <a:t>Представники </a:t>
            </a:r>
            <a:r>
              <a:rPr lang="uk-UA" sz="2400" b="1" kern="0" spc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Г.Ф.Гендель, Й.С.Бах, А.</a:t>
            </a:r>
            <a:r>
              <a:rPr lang="uk-UA" sz="2400" b="1" kern="0" spc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Вівальді</a:t>
            </a:r>
            <a:r>
              <a:rPr lang="uk-UA" sz="2400" b="1" kern="0" spc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2400" b="1" kern="0" spc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733">
            <a:off x="237287" y="3726932"/>
            <a:ext cx="3517701" cy="2591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8654">
            <a:off x="5888061" y="4033399"/>
            <a:ext cx="3065539" cy="2105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79912" y="3475253"/>
            <a:ext cx="2189396" cy="3173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815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225" y="-27384"/>
            <a:ext cx="8591550" cy="1066801"/>
          </a:xfrm>
        </p:spPr>
        <p:txBody>
          <a:bodyPr anchor="ctr">
            <a:normAutofit/>
          </a:bodyPr>
          <a:lstStyle/>
          <a:p>
            <a:pPr algn="ctr"/>
            <a:r>
              <a:rPr lang="uk-UA" sz="4800" b="1" dirty="0" smtClean="0"/>
              <a:t>Українське бароко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908720"/>
            <a:ext cx="8595360" cy="4937760"/>
          </a:xfrm>
        </p:spPr>
        <p:txBody>
          <a:bodyPr/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SzPct val="200000"/>
              <a:buNone/>
            </a:pPr>
            <a:r>
              <a:rPr lang="uk-UA" sz="2400" b="1" kern="0" spc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українській культурі бароко набуло значного розвитку у</a:t>
            </a:r>
            <a:r>
              <a:rPr lang="en-US" sz="2400" b="1" kern="0" spc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spc="0" dirty="0">
                <a:latin typeface="Arial" pitchFamily="34" charset="0"/>
                <a:cs typeface="Arial" pitchFamily="34" charset="0"/>
              </a:rPr>
              <a:t>XVI-XVII</a:t>
            </a:r>
            <a:r>
              <a:rPr lang="uk-UA" sz="2800" b="1" kern="0" spc="0" dirty="0" err="1">
                <a:latin typeface="Arial" pitchFamily="34" charset="0"/>
                <a:cs typeface="Arial" pitchFamily="34" charset="0"/>
              </a:rPr>
              <a:t>Іст</a:t>
            </a:r>
            <a:r>
              <a:rPr lang="uk-UA" sz="2400" b="1" kern="0" spc="0" dirty="0">
                <a:latin typeface="Arial" pitchFamily="34" charset="0"/>
                <a:cs typeface="Arial" pitchFamily="34" charset="0"/>
              </a:rPr>
              <a:t>. </a:t>
            </a:r>
            <a:endParaRPr lang="uk-UA" sz="2400" b="1" kern="0" spc="0" dirty="0" smtClean="0">
              <a:latin typeface="Arial" pitchFamily="34" charset="0"/>
              <a:cs typeface="Arial" pitchFamily="34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SzPct val="200000"/>
              <a:buNone/>
            </a:pPr>
            <a:r>
              <a:rPr lang="uk-UA" sz="2800" b="1" kern="0" spc="0" dirty="0" smtClean="0">
                <a:latin typeface="Arial" pitchFamily="34" charset="0"/>
                <a:cs typeface="Arial" pitchFamily="34" charset="0"/>
              </a:rPr>
              <a:t>Ґрунтувалося</a:t>
            </a:r>
            <a:r>
              <a:rPr lang="uk-UA" sz="2400" b="1" kern="0" spc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400" b="1" kern="0" spc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 власних національних джерелах, </a:t>
            </a:r>
            <a:r>
              <a:rPr lang="uk-UA" sz="2400" b="1" kern="0" spc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пов</a:t>
            </a:r>
            <a:r>
              <a:rPr lang="en-US" sz="2400" b="1" kern="0" spc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uk-UA" sz="2400" b="1" kern="0" spc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язане</a:t>
            </a:r>
            <a:r>
              <a:rPr lang="uk-UA" sz="2400" b="1" kern="0" spc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з національними проблемами. Значний вплив на розвиток українського бароко </a:t>
            </a:r>
            <a:r>
              <a:rPr lang="uk-UA" sz="2400" b="1" kern="0" spc="0" dirty="0">
                <a:latin typeface="Arial" pitchFamily="34" charset="0"/>
                <a:cs typeface="Arial" pitchFamily="34" charset="0"/>
              </a:rPr>
              <a:t>справила</a:t>
            </a:r>
            <a:r>
              <a:rPr lang="uk-UA" sz="2400" b="1" kern="0" spc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історія і культура козацтва, тому його часто називають козацьким. </a:t>
            </a:r>
            <a:endParaRPr lang="uk-UA" sz="2400" b="1" kern="0" spc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SzPct val="200000"/>
              <a:buNone/>
            </a:pPr>
            <a:r>
              <a:rPr lang="uk-UA" sz="2400" b="1" kern="0" spc="0" dirty="0" smtClean="0">
                <a:latin typeface="Arial" pitchFamily="34" charset="0"/>
                <a:cs typeface="Arial" pitchFamily="34" charset="0"/>
              </a:rPr>
              <a:t>Художники </a:t>
            </a:r>
            <a:r>
              <a:rPr lang="uk-UA" sz="2400" b="1" kern="0" spc="0" dirty="0">
                <a:latin typeface="Arial" pitchFamily="34" charset="0"/>
                <a:cs typeface="Arial" pitchFamily="34" charset="0"/>
              </a:rPr>
              <a:t>бароко поетизували </a:t>
            </a:r>
            <a:r>
              <a:rPr lang="uk-UA" sz="2400" b="1" kern="0" spc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духовний світ козака, героя, який віддано служить вітчизні. </a:t>
            </a:r>
            <a:endParaRPr lang="ru-RU" sz="2400" b="1" kern="0" spc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754" y="4198404"/>
            <a:ext cx="2025726" cy="2659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81128"/>
            <a:ext cx="1567061" cy="2089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4888345"/>
            <a:ext cx="2376264" cy="1782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74" y="4581127"/>
            <a:ext cx="2083966" cy="1391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300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635896" y="620688"/>
            <a:ext cx="5120640" cy="2304288"/>
          </a:xfrm>
        </p:spPr>
        <p:txBody>
          <a:bodyPr anchor="ctr">
            <a:normAutofit/>
          </a:bodyPr>
          <a:lstStyle/>
          <a:p>
            <a:pPr algn="ctr"/>
            <a:r>
              <a:rPr lang="uk-UA" sz="6600" b="1" dirty="0" smtClean="0"/>
              <a:t>Дякую за увагу</a:t>
            </a:r>
            <a:endParaRPr lang="ru-RU" sz="66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" b="9587"/>
          <a:stretch/>
        </p:blipFill>
        <p:spPr bwMode="auto">
          <a:xfrm>
            <a:off x="4788024" y="2807438"/>
            <a:ext cx="3096344" cy="3801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333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74320" y="403909"/>
            <a:ext cx="8595360" cy="4937760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</a:pPr>
            <a:r>
              <a:rPr lang="vi-VN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Бар</a:t>
            </a:r>
            <a:r>
              <a:rPr lang="uk-UA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око </a:t>
            </a:r>
            <a:r>
              <a:rPr lang="vi-VN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— </a:t>
            </a:r>
            <a:r>
              <a:rPr lang="vi-VN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стиль у європейському мистецтві </a:t>
            </a:r>
            <a:r>
              <a:rPr lang="vi-VN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та </a:t>
            </a:r>
            <a:r>
              <a:rPr lang="vi-VN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архітектурі кінця </a:t>
            </a:r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16 — кінця 18 ст. </a:t>
            </a:r>
            <a:r>
              <a:rPr lang="vi-VN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Хронологічно бароко слідує за Ренесансом, йому спадкує </a:t>
            </a:r>
            <a:r>
              <a:rPr lang="vi-VN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Класицизм.</a:t>
            </a:r>
            <a:endParaRPr lang="uk-UA" sz="24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vi-VN" sz="2800" b="1" dirty="0" smtClean="0">
                <a:latin typeface="Arial" pitchFamily="34" charset="0"/>
                <a:cs typeface="Arial" pitchFamily="34" charset="0"/>
              </a:rPr>
              <a:t>Батьківщиною</a:t>
            </a:r>
            <a:r>
              <a:rPr lang="vi-VN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бароко вважається Італія та її такі визначні мистецькі центри, як Рим, Мантуя, в меншій мірі Венеція і Флоренція — де зберігаються перші зразки бароко в архітектурі, скульптурі, живописі</a:t>
            </a:r>
            <a:r>
              <a:rPr lang="vi-VN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uk-UA" sz="24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>
              <a:buClr>
                <a:srgbClr val="61625E"/>
              </a:buClr>
              <a:buFont typeface="Wingdings" pitchFamily="2" charset="2"/>
              <a:buChar char="Ø"/>
            </a:pPr>
            <a:r>
              <a:rPr lang="uk-UA" sz="2800" b="1" dirty="0">
                <a:latin typeface="Arial" pitchFamily="34" charset="0"/>
                <a:cs typeface="Arial" pitchFamily="34" charset="0"/>
              </a:rPr>
              <a:t>Засновником</a:t>
            </a:r>
            <a:r>
              <a:rPr lang="uk-UA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бароко в Італії вважають Мікеланджело </a:t>
            </a:r>
            <a:r>
              <a:rPr lang="uk-UA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Буонаротті</a:t>
            </a:r>
            <a:r>
              <a:rPr lang="uk-UA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(1475—1564).</a:t>
            </a:r>
          </a:p>
          <a:p>
            <a:pPr marL="342900" indent="-342900">
              <a:buFont typeface="Wingdings" pitchFamily="2" charset="2"/>
              <a:buChar char="Ø"/>
            </a:pP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3343">
            <a:off x="6876256" y="3933056"/>
            <a:ext cx="1905000" cy="254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040109"/>
            <a:ext cx="2232248" cy="1674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768" y="4932097"/>
            <a:ext cx="2304256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381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591550" cy="1066801"/>
          </a:xfrm>
        </p:spPr>
        <p:txBody>
          <a:bodyPr anchor="ctr">
            <a:normAutofit/>
          </a:bodyPr>
          <a:lstStyle/>
          <a:p>
            <a:pPr algn="ctr"/>
            <a:r>
              <a:rPr lang="uk-UA" sz="4800" b="1" dirty="0" smtClean="0"/>
              <a:t>Загальна характеристика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124744"/>
            <a:ext cx="9144000" cy="59492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Культура бароко позначена тяжінням до:</a:t>
            </a:r>
          </a:p>
          <a:p>
            <a:pPr>
              <a:buClrTx/>
            </a:pPr>
            <a:r>
              <a:rPr lang="uk-UA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Прагнення вразити читача пишним оздобленням твору;</a:t>
            </a:r>
          </a:p>
          <a:p>
            <a:pPr>
              <a:buClrTx/>
            </a:pPr>
            <a:r>
              <a:rPr lang="uk-UA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Відтворенням постійного руху, пишності, вихору часу;</a:t>
            </a:r>
          </a:p>
          <a:p>
            <a:pPr>
              <a:buClrTx/>
            </a:pPr>
            <a:r>
              <a:rPr lang="uk-UA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Алегоризм;</a:t>
            </a:r>
          </a:p>
          <a:p>
            <a:pPr>
              <a:buClrTx/>
            </a:pPr>
            <a:r>
              <a:rPr lang="uk-UA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Різкий контраст;</a:t>
            </a:r>
          </a:p>
          <a:p>
            <a:pPr>
              <a:buClrTx/>
            </a:pPr>
            <a:r>
              <a:rPr lang="uk-UA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Тенденції життєстверджуючого сприйняття дійсності;</a:t>
            </a:r>
          </a:p>
          <a:p>
            <a:pPr>
              <a:buClrTx/>
            </a:pPr>
            <a:r>
              <a:rPr lang="uk-UA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Вираження просвітницької тематики;</a:t>
            </a:r>
          </a:p>
          <a:p>
            <a:pPr marL="0" indent="0">
              <a:buNone/>
            </a:pP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796243"/>
            <a:ext cx="2160240" cy="2817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79367"/>
            <a:ext cx="3171825" cy="2466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548260"/>
            <a:ext cx="2664296" cy="1998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5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591550" cy="1066801"/>
          </a:xfrm>
        </p:spPr>
        <p:txBody>
          <a:bodyPr anchor="ctr">
            <a:normAutofit/>
          </a:bodyPr>
          <a:lstStyle/>
          <a:p>
            <a:pPr algn="ctr"/>
            <a:r>
              <a:rPr lang="uk-UA" sz="4800" b="1" dirty="0" smtClean="0"/>
              <a:t>Характерні</a:t>
            </a:r>
            <a:r>
              <a:rPr lang="uk-UA" sz="4400" b="1" dirty="0" smtClean="0"/>
              <a:t> особливості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5370912"/>
          </a:xfrm>
        </p:spPr>
        <p:txBody>
          <a:bodyPr>
            <a:normAutofit lnSpcReduction="10000"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SzPct val="150000"/>
              <a:buFont typeface="Wingdings" pitchFamily="2" charset="2"/>
              <a:buChar char="§"/>
            </a:pPr>
            <a:r>
              <a:rPr lang="uk-UA" sz="2400" b="1" kern="0" spc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рухливість                                     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Tx/>
              <a:buSzPct val="150000"/>
              <a:buFont typeface="Wingdings" pitchFamily="2" charset="2"/>
              <a:buChar char="§"/>
            </a:pPr>
            <a:r>
              <a:rPr lang="uk-UA" sz="2400" b="1" kern="0" spc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гнучкість</a:t>
            </a:r>
            <a:endParaRPr lang="ru-RU" sz="2400" b="1" kern="0" spc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SzPct val="150000"/>
              <a:buFont typeface="Wingdings" pitchFamily="2" charset="2"/>
              <a:buChar char="§"/>
            </a:pPr>
            <a:r>
              <a:rPr lang="uk-UA" sz="2400" b="1" kern="0" spc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динамізм                                        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SzPct val="150000"/>
              <a:buFont typeface="Wingdings" pitchFamily="2" charset="2"/>
              <a:buChar char="§"/>
            </a:pPr>
            <a:r>
              <a:rPr lang="uk-UA" sz="2400" b="1" kern="0" spc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мінливість    </a:t>
            </a:r>
            <a:endParaRPr lang="ru-RU" sz="2400" b="1" kern="0" spc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SzPct val="150000"/>
              <a:buFont typeface="Wingdings" pitchFamily="2" charset="2"/>
              <a:buChar char="§"/>
            </a:pPr>
            <a:r>
              <a:rPr lang="uk-UA" sz="2400" b="1" kern="0" spc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любов </a:t>
            </a:r>
            <a:r>
              <a:rPr lang="uk-UA" sz="2400" b="1" kern="0" spc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до складної кривої лінії   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SzPct val="150000"/>
              <a:buFont typeface="Wingdings" pitchFamily="2" charset="2"/>
              <a:buChar char="§"/>
            </a:pPr>
            <a:r>
              <a:rPr lang="uk-UA" sz="2400" b="1" kern="0" spc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примхливість </a:t>
            </a:r>
            <a:endParaRPr lang="ru-RU" sz="2400" b="1" kern="0" spc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SzPct val="150000"/>
              <a:buFont typeface="Wingdings" pitchFamily="2" charset="2"/>
              <a:buChar char="§"/>
            </a:pPr>
            <a:r>
              <a:rPr lang="uk-UA" sz="2400" b="1" kern="0" spc="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емблематичність</a:t>
            </a:r>
            <a:r>
              <a:rPr lang="uk-UA" sz="2400" b="1" kern="0" spc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                      </a:t>
            </a:r>
            <a:endParaRPr lang="uk-UA" sz="2400" b="1" kern="0" spc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SzPct val="150000"/>
              <a:buFont typeface="Wingdings" pitchFamily="2" charset="2"/>
              <a:buChar char="§"/>
            </a:pPr>
            <a:r>
              <a:rPr lang="uk-UA" sz="2400" b="1" kern="0" spc="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контрасність</a:t>
            </a:r>
            <a:r>
              <a:rPr lang="uk-UA" sz="2400" b="1" kern="0" spc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400" b="1" kern="0" spc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SzPct val="150000"/>
              <a:buFont typeface="Wingdings" pitchFamily="2" charset="2"/>
              <a:buChar char="§"/>
            </a:pPr>
            <a:r>
              <a:rPr lang="uk-UA" sz="2400" b="1" kern="0" spc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символіка                                         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SzPct val="150000"/>
              <a:buFont typeface="Wingdings" pitchFamily="2" charset="2"/>
              <a:buChar char="§"/>
            </a:pPr>
            <a:r>
              <a:rPr lang="uk-UA" sz="2400" b="1" kern="0" spc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барвистий </a:t>
            </a:r>
            <a:r>
              <a:rPr lang="uk-UA" sz="2400" b="1" kern="0" spc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декор        </a:t>
            </a:r>
            <a:endParaRPr lang="ru-RU" sz="2400" b="1" kern="0" spc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SzPct val="150000"/>
              <a:buFont typeface="Wingdings" pitchFamily="2" charset="2"/>
              <a:buChar char="§"/>
            </a:pPr>
            <a:r>
              <a:rPr lang="uk-UA" sz="2400" b="1" kern="0" spc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алегорії                                           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SzPct val="150000"/>
              <a:buFont typeface="Wingdings" pitchFamily="2" charset="2"/>
              <a:buChar char="§"/>
            </a:pPr>
            <a:r>
              <a:rPr lang="uk-UA" sz="2400" b="1" kern="0" spc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метафоричність</a:t>
            </a:r>
            <a:endParaRPr lang="ru-RU" sz="2400" b="1" kern="0" spc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SzPct val="150000"/>
              <a:buFont typeface="Wingdings" pitchFamily="2" charset="2"/>
              <a:buChar char="§"/>
            </a:pPr>
            <a:r>
              <a:rPr lang="uk-UA" sz="2400" b="1" kern="0" spc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перебільшення</a:t>
            </a:r>
            <a:r>
              <a:rPr lang="uk-UA" sz="2400" b="1" kern="0" spc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антитези</a:t>
            </a:r>
            <a:endParaRPr lang="ru-RU" sz="2400" b="1" kern="0" spc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881" y="4509120"/>
            <a:ext cx="3377683" cy="2250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980728"/>
            <a:ext cx="2736304" cy="3648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750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4674"/>
            <a:ext cx="8591550" cy="1066801"/>
          </a:xfrm>
        </p:spPr>
        <p:txBody>
          <a:bodyPr anchor="ctr">
            <a:normAutofit/>
          </a:bodyPr>
          <a:lstStyle/>
          <a:p>
            <a:pPr algn="ctr"/>
            <a:r>
              <a:rPr lang="uk-UA" sz="4800" b="1" dirty="0" smtClean="0"/>
              <a:t>Література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b="1" kern="0" spc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 літературі пишномовний стиль, тяжіння до красивих вишуканих форм, широке застосування тропів, символіки, метафоричності  мовлення.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7367">
            <a:off x="816670" y="2863436"/>
            <a:ext cx="3330257" cy="3344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820">
            <a:off x="5076056" y="2564904"/>
            <a:ext cx="3200400" cy="400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49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260648"/>
            <a:ext cx="8595360" cy="4937760"/>
          </a:xfrm>
        </p:spPr>
        <p:txBody>
          <a:bodyPr/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SzPct val="200000"/>
              <a:buNone/>
            </a:pPr>
            <a:r>
              <a:rPr lang="uk-UA" sz="2800" b="1" kern="0" spc="0" dirty="0">
                <a:latin typeface="Arial" pitchFamily="34" charset="0"/>
                <a:cs typeface="Arial" pitchFamily="34" charset="0"/>
              </a:rPr>
              <a:t>Мета мистецтва    </a:t>
            </a:r>
            <a:r>
              <a:rPr lang="uk-UA" sz="2800" b="1" kern="0" spc="0" dirty="0" smtClean="0">
                <a:latin typeface="Arial" pitchFamily="34" charset="0"/>
                <a:cs typeface="Arial" pitchFamily="34" charset="0"/>
              </a:rPr>
              <a:t>бароко: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SzPct val="200000"/>
              <a:buNone/>
            </a:pPr>
            <a:r>
              <a:rPr lang="uk-UA" sz="2400" b="1" kern="0" spc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400" b="1" kern="0" spc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розбурхати, пробудити людську душу, спонукати її до пошуку вічних істин, себе, Бога.</a:t>
            </a:r>
            <a:endParaRPr lang="ru-RU" sz="2400" b="1" kern="0" spc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48798"/>
            <a:ext cx="4464496" cy="3404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84"/>
          <a:stretch/>
        </p:blipFill>
        <p:spPr bwMode="auto">
          <a:xfrm rot="434261">
            <a:off x="5442946" y="4323230"/>
            <a:ext cx="2177812" cy="24054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34356"/>
            <a:ext cx="4151073" cy="2951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449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27384"/>
            <a:ext cx="8591550" cy="1066801"/>
          </a:xfrm>
        </p:spPr>
        <p:txBody>
          <a:bodyPr anchor="ctr">
            <a:normAutofit/>
          </a:bodyPr>
          <a:lstStyle/>
          <a:p>
            <a:pPr algn="ctr"/>
            <a:r>
              <a:rPr lang="uk-UA" sz="4800" b="1" dirty="0" smtClean="0"/>
              <a:t>Людина у мистецтві бароко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74320" y="908720"/>
            <a:ext cx="8595360" cy="4937760"/>
          </a:xfrm>
        </p:spPr>
        <p:txBody>
          <a:bodyPr/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SzPct val="200000"/>
              <a:buNone/>
            </a:pPr>
            <a:r>
              <a:rPr lang="uk-UA" sz="2400" b="1" kern="0" spc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це багатогранна особистість, яка відзначається суперечливістю духовного буття, силою пристрастей, постійно розв’язує внутрішні конфлікти.</a:t>
            </a:r>
            <a:endParaRPr lang="ru-RU" sz="2400" b="1" kern="0" spc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r" fontAlgn="base">
              <a:spcBef>
                <a:spcPct val="20000"/>
              </a:spcBef>
              <a:spcAft>
                <a:spcPct val="0"/>
              </a:spcAft>
              <a:buClrTx/>
              <a:buSzPct val="200000"/>
              <a:buNone/>
            </a:pPr>
            <a:r>
              <a:rPr lang="uk-UA" sz="2400" b="1" i="1" kern="0" spc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«…наділена і розумом, і пристрастями, вона безперервно воює сама з собою… вона завжди страждає, її роздирають суперечності»,- </a:t>
            </a:r>
            <a:r>
              <a:rPr lang="uk-UA" sz="2800" b="1" i="1" kern="0" spc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Б.Паскаль.</a:t>
            </a:r>
            <a:endParaRPr lang="ru-RU" sz="2800" b="1" kern="0" spc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SzPct val="200000"/>
              <a:buNone/>
            </a:pPr>
            <a:r>
              <a:rPr lang="uk-UA" sz="2400" b="1" kern="0" spc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Головним сюжетом стає духовне випробування людини.</a:t>
            </a:r>
            <a:r>
              <a:rPr lang="uk-UA" sz="2400" b="1" i="1" kern="0" spc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581128"/>
            <a:ext cx="2857500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912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225" y="116632"/>
            <a:ext cx="8591550" cy="1066801"/>
          </a:xfrm>
        </p:spPr>
        <p:txBody>
          <a:bodyPr anchor="ctr">
            <a:normAutofit/>
          </a:bodyPr>
          <a:lstStyle/>
          <a:p>
            <a:pPr algn="ctr"/>
            <a:r>
              <a:rPr lang="uk-UA" sz="4800" b="1" dirty="0" smtClean="0"/>
              <a:t>Архітектура</a:t>
            </a:r>
            <a:endParaRPr lang="ru-RU" sz="48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05064"/>
            <a:ext cx="3168352" cy="2337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9813">
            <a:off x="5928912" y="3825775"/>
            <a:ext cx="2801965" cy="2886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74320" y="980728"/>
            <a:ext cx="8595360" cy="4937760"/>
          </a:xfrm>
        </p:spPr>
        <p:txBody>
          <a:bodyPr/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SzPct val="200000"/>
              <a:buNone/>
            </a:pPr>
            <a:r>
              <a:rPr lang="uk-UA" sz="2400" b="1" kern="0" spc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Відзначається масштабністю, широтою форм, неврівноваженістю композиції, хвилястими лініями. Архітектурні ансамблі органічно вписуються в оточуюче середовище, стаючи частиною рухливого, мінливого світу</a:t>
            </a:r>
            <a:r>
              <a:rPr lang="uk-UA" sz="2400" b="1" kern="0" spc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400" b="1" kern="0" spc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Char char="Ø"/>
            </a:pPr>
            <a:r>
              <a:rPr lang="ru-RU" sz="2400" b="1" kern="0" spc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kern="0" spc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400" b="1" kern="0" spc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Найвідомішим майстром архітектури бароко був італійський архітектор </a:t>
            </a:r>
            <a:r>
              <a:rPr lang="uk-UA" sz="2400" b="1" kern="0" spc="0" dirty="0" err="1">
                <a:latin typeface="Arial" pitchFamily="34" charset="0"/>
                <a:cs typeface="Arial" pitchFamily="34" charset="0"/>
              </a:rPr>
              <a:t>Франческо</a:t>
            </a:r>
            <a:r>
              <a:rPr lang="uk-UA" sz="2400" b="1" kern="0" spc="0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2400" b="1" kern="0" spc="0" dirty="0" err="1">
                <a:latin typeface="Arial" pitchFamily="34" charset="0"/>
                <a:cs typeface="Arial" pitchFamily="34" charset="0"/>
              </a:rPr>
              <a:t>Борроміні</a:t>
            </a:r>
            <a:r>
              <a:rPr lang="uk-UA" sz="2400" b="1" kern="0" spc="0" dirty="0">
                <a:latin typeface="Arial" pitchFamily="34" charset="0"/>
                <a:cs typeface="Arial" pitchFamily="34" charset="0"/>
              </a:rPr>
              <a:t>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2632">
            <a:off x="394050" y="3801634"/>
            <a:ext cx="2088232" cy="2784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159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5715000" cy="393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074" y="3933056"/>
            <a:ext cx="4475398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48208"/>
            <a:ext cx="2364600" cy="31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06680"/>
            <a:ext cx="2710315" cy="2032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868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TC101790493[[fn=SOHO]]</Template>
  <TotalTime>117</TotalTime>
  <Words>395</Words>
  <Application>Microsoft Office PowerPoint</Application>
  <PresentationFormat>Экран (4:3)</PresentationFormat>
  <Paragraphs>48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Soho</vt:lpstr>
      <vt:lpstr>Бароко</vt:lpstr>
      <vt:lpstr>Презентация PowerPoint</vt:lpstr>
      <vt:lpstr>Загальна характеристика</vt:lpstr>
      <vt:lpstr>Характерні особливості</vt:lpstr>
      <vt:lpstr>Література</vt:lpstr>
      <vt:lpstr>Презентация PowerPoint</vt:lpstr>
      <vt:lpstr>Людина у мистецтві бароко</vt:lpstr>
      <vt:lpstr>Архітектура</vt:lpstr>
      <vt:lpstr>Презентация PowerPoint</vt:lpstr>
      <vt:lpstr>Живопис</vt:lpstr>
      <vt:lpstr>Презентация PowerPoint</vt:lpstr>
      <vt:lpstr>Музика</vt:lpstr>
      <vt:lpstr>Українське бароко</vt:lpstr>
      <vt:lpstr>Дякую за увагу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Бароко</dc:title>
  <dc:creator>Вика</dc:creator>
  <cp:lastModifiedBy>Вика</cp:lastModifiedBy>
  <cp:revision>10</cp:revision>
  <dcterms:created xsi:type="dcterms:W3CDTF">2012-10-29T09:34:12Z</dcterms:created>
  <dcterms:modified xsi:type="dcterms:W3CDTF">2012-10-29T11:31:33Z</dcterms:modified>
</cp:coreProperties>
</file>