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1" r:id="rId4"/>
    <p:sldId id="261" r:id="rId5"/>
    <p:sldId id="258" r:id="rId6"/>
    <p:sldId id="272" r:id="rId7"/>
    <p:sldId id="259" r:id="rId8"/>
    <p:sldId id="260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07" autoAdjust="0"/>
    <p:restoredTop sz="94660"/>
  </p:normalViewPr>
  <p:slideViewPr>
    <p:cSldViewPr>
      <p:cViewPr>
        <p:scale>
          <a:sx n="75" d="100"/>
          <a:sy n="75" d="100"/>
        </p:scale>
        <p:origin x="-51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C0F1B8-3ECD-416D-8509-040DCB1F0906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3A4A0D-71C6-4B50-9D17-EF7A2A2593E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C0F1B8-3ECD-416D-8509-040DCB1F0906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3A4A0D-71C6-4B50-9D17-EF7A2A2593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C0F1B8-3ECD-416D-8509-040DCB1F0906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3A4A0D-71C6-4B50-9D17-EF7A2A2593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C0F1B8-3ECD-416D-8509-040DCB1F0906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3A4A0D-71C6-4B50-9D17-EF7A2A2593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C0F1B8-3ECD-416D-8509-040DCB1F0906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3A4A0D-71C6-4B50-9D17-EF7A2A2593E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C0F1B8-3ECD-416D-8509-040DCB1F0906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3A4A0D-71C6-4B50-9D17-EF7A2A2593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C0F1B8-3ECD-416D-8509-040DCB1F0906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3A4A0D-71C6-4B50-9D17-EF7A2A2593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C0F1B8-3ECD-416D-8509-040DCB1F0906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3A4A0D-71C6-4B50-9D17-EF7A2A2593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C0F1B8-3ECD-416D-8509-040DCB1F0906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3A4A0D-71C6-4B50-9D17-EF7A2A2593E6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C0F1B8-3ECD-416D-8509-040DCB1F0906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3A4A0D-71C6-4B50-9D17-EF7A2A2593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C0F1B8-3ECD-416D-8509-040DCB1F0906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3A4A0D-71C6-4B50-9D17-EF7A2A2593E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AC0F1B8-3ECD-416D-8509-040DCB1F0906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03A4A0D-71C6-4B50-9D17-EF7A2A2593E6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image" Target="../media/image5.gif"/><Relationship Id="rId7" Type="http://schemas.openxmlformats.org/officeDocument/2006/relationships/image" Target="../media/image9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latin typeface="Haettenschweiler" pitchFamily="34" charset="0"/>
              </a:rPr>
              <a:t>Презентація на тему</a:t>
            </a:r>
            <a:br>
              <a:rPr lang="uk-UA" dirty="0" smtClean="0">
                <a:latin typeface="Haettenschweiler" pitchFamily="34" charset="0"/>
              </a:rPr>
            </a:br>
            <a:r>
              <a:rPr lang="uk-UA" dirty="0" err="1" smtClean="0">
                <a:latin typeface="Haettenschweiler" pitchFamily="34" charset="0"/>
              </a:rPr>
              <a:t>“Пневматична</a:t>
            </a:r>
            <a:r>
              <a:rPr lang="uk-UA" dirty="0" smtClean="0">
                <a:latin typeface="Haettenschweiler" pitchFamily="34" charset="0"/>
              </a:rPr>
              <a:t> гвинтівка ІЖ-38</a:t>
            </a:r>
            <a:r>
              <a:rPr lang="uk-UA" dirty="0" smtClean="0"/>
              <a:t>”</a:t>
            </a:r>
            <a:endParaRPr lang="ru-RU" dirty="0"/>
          </a:p>
        </p:txBody>
      </p:sp>
      <p:pic>
        <p:nvPicPr>
          <p:cNvPr id="4" name="Рисунок 3" descr="1e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2643182"/>
            <a:ext cx="4929222" cy="1848458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580112" y="5661248"/>
            <a:ext cx="1728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Підготував учень 11-А класу </a:t>
            </a:r>
            <a:r>
              <a:rPr lang="uk-UA" dirty="0" err="1" smtClean="0"/>
              <a:t>Троцюк</a:t>
            </a:r>
            <a:r>
              <a:rPr lang="uk-UA" dirty="0" smtClean="0"/>
              <a:t> Олександр</a:t>
            </a:r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-142900"/>
            <a:ext cx="7498080" cy="1143000"/>
          </a:xfrm>
        </p:spPr>
        <p:txBody>
          <a:bodyPr/>
          <a:lstStyle/>
          <a:p>
            <a:pPr algn="ctr"/>
            <a:r>
              <a:rPr lang="uk-UA" dirty="0" smtClean="0"/>
              <a:t>Моделі ІЖ</a:t>
            </a:r>
            <a:endParaRPr lang="ru-RU" dirty="0"/>
          </a:p>
        </p:txBody>
      </p:sp>
      <p:pic>
        <p:nvPicPr>
          <p:cNvPr id="6" name="Содержимое 5" descr="ІЖ-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785794"/>
            <a:ext cx="4191028" cy="1571636"/>
          </a:xfrm>
        </p:spPr>
      </p:pic>
      <p:pic>
        <p:nvPicPr>
          <p:cNvPr id="14" name="Рисунок 13" descr="ІЖ-6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2652112"/>
            <a:ext cx="3595712" cy="1348392"/>
          </a:xfrm>
          <a:prstGeom prst="rect">
            <a:avLst/>
          </a:prstGeom>
        </p:spPr>
      </p:pic>
      <p:pic>
        <p:nvPicPr>
          <p:cNvPr id="15" name="Рисунок 14" descr="ІЖ-61jpg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19" y="4071942"/>
            <a:ext cx="3809981" cy="1428743"/>
          </a:xfrm>
          <a:prstGeom prst="rect">
            <a:avLst/>
          </a:prstGeom>
        </p:spPr>
      </p:pic>
      <p:pic>
        <p:nvPicPr>
          <p:cNvPr id="16" name="Рисунок 15" descr="ІЖ МР-51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2" y="5867400"/>
            <a:ext cx="3810000" cy="990600"/>
          </a:xfrm>
          <a:prstGeom prst="rect">
            <a:avLst/>
          </a:prstGeom>
        </p:spPr>
      </p:pic>
      <p:pic>
        <p:nvPicPr>
          <p:cNvPr id="17" name="Рисунок 16" descr="ІЖ МР-514К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00" y="5429250"/>
            <a:ext cx="3810000" cy="1428750"/>
          </a:xfrm>
          <a:prstGeom prst="rect">
            <a:avLst/>
          </a:prstGeom>
        </p:spPr>
      </p:pic>
      <p:pic>
        <p:nvPicPr>
          <p:cNvPr id="18" name="Рисунок 17" descr="ІЖ-Юнкер -2 jpg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5720" y="4286256"/>
            <a:ext cx="3714776" cy="1393040"/>
          </a:xfrm>
          <a:prstGeom prst="rect">
            <a:avLst/>
          </a:prstGeom>
        </p:spPr>
      </p:pic>
      <p:pic>
        <p:nvPicPr>
          <p:cNvPr id="19" name="Рисунок 18" descr="ІЖ-Юнкер -3 jpg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00562" y="1000108"/>
            <a:ext cx="4381529" cy="1643074"/>
          </a:xfrm>
          <a:prstGeom prst="rect">
            <a:avLst/>
          </a:prstGeom>
        </p:spPr>
      </p:pic>
      <p:pic>
        <p:nvPicPr>
          <p:cNvPr id="21" name="Рисунок 20" descr="ІЖ-Юнкер jpg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2714620"/>
            <a:ext cx="4000525" cy="1500197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1714480" y="171448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ІЖ-38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7000892" y="1785926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/>
              <a:t>ІЖ-Юнкер</a:t>
            </a:r>
            <a:r>
              <a:rPr lang="uk-UA" dirty="0" smtClean="0"/>
              <a:t> 3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357158" y="342900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/>
              <a:t>ІЖ-Юнкер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6858016" y="3500438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ІЖ-60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2643174" y="492919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/>
              <a:t>ІЖ-Юнкер</a:t>
            </a:r>
            <a:r>
              <a:rPr lang="uk-UA" dirty="0" smtClean="0"/>
              <a:t> 2 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7643834" y="4857760"/>
            <a:ext cx="1500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ІЖ-61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2143108" y="6286520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ІЖ-МР 512</a:t>
            </a:r>
          </a:p>
          <a:p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7643834" y="6286520"/>
            <a:ext cx="1500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ІЖ-МР 514</a:t>
            </a:r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  </a:t>
            </a:r>
          </a:p>
          <a:p>
            <a:endParaRPr lang="uk-UA" dirty="0" smtClean="0"/>
          </a:p>
          <a:p>
            <a:endParaRPr lang="uk-UA" dirty="0" smtClean="0"/>
          </a:p>
          <a:p>
            <a:pPr>
              <a:buNone/>
            </a:pPr>
            <a:r>
              <a:rPr lang="uk-UA" sz="4800" dirty="0" smtClean="0"/>
              <a:t>                   Дякую за увагу!</a:t>
            </a:r>
            <a:endParaRPr lang="ru-RU" sz="4800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План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4400" dirty="0" smtClean="0"/>
              <a:t>Загальні характеристики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4400" dirty="0" smtClean="0"/>
              <a:t>Загальна будова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4400" dirty="0" smtClean="0"/>
              <a:t>Характеристики ІЖ-38</a:t>
            </a:r>
            <a:endParaRPr lang="en-US" sz="4400" dirty="0" smtClean="0"/>
          </a:p>
          <a:p>
            <a:pPr marL="514350" indent="-514350">
              <a:buFont typeface="+mj-lt"/>
              <a:buAutoNum type="arabicPeriod"/>
            </a:pPr>
            <a:r>
              <a:rPr lang="uk-UA" sz="4400" dirty="0" smtClean="0"/>
              <a:t>Правила безпеки при стрільбі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Загальна характеристика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71612"/>
            <a:ext cx="8929718" cy="6000768"/>
          </a:xfrm>
        </p:spPr>
        <p:txBody>
          <a:bodyPr/>
          <a:lstStyle/>
          <a:p>
            <a:r>
              <a:rPr lang="ru-RU" sz="1800" dirty="0" err="1" smtClean="0"/>
              <a:t>Виробник</a:t>
            </a:r>
            <a:r>
              <a:rPr lang="ru-RU" sz="1800" dirty="0" smtClean="0"/>
              <a:t> — Іжмех (</a:t>
            </a:r>
            <a:r>
              <a:rPr lang="ru-RU" sz="1800" dirty="0" err="1" smtClean="0"/>
              <a:t>Росія</a:t>
            </a:r>
            <a:r>
              <a:rPr lang="ru-RU" sz="1800" dirty="0" smtClean="0"/>
              <a:t>).</a:t>
            </a:r>
          </a:p>
          <a:p>
            <a:r>
              <a:rPr lang="ru-RU" sz="1800" dirty="0" smtClean="0"/>
              <a:t>Однозарядна </a:t>
            </a:r>
            <a:r>
              <a:rPr lang="ru-RU" sz="1800" dirty="0" err="1" smtClean="0"/>
              <a:t>пружинно-поршнева</a:t>
            </a:r>
            <a:r>
              <a:rPr lang="ru-RU" sz="1800" dirty="0" smtClean="0"/>
              <a:t> гвинтівка </a:t>
            </a:r>
            <a:r>
              <a:rPr lang="ru-RU" sz="1800" dirty="0" err="1" smtClean="0"/>
              <a:t>моделі</a:t>
            </a:r>
            <a:r>
              <a:rPr lang="ru-RU" sz="1800" dirty="0" smtClean="0"/>
              <a:t> ІЖ-38 оснащена </a:t>
            </a:r>
            <a:r>
              <a:rPr lang="ru-RU" sz="1800" dirty="0" err="1" smtClean="0"/>
              <a:t>нарізним</a:t>
            </a:r>
            <a:r>
              <a:rPr lang="ru-RU" sz="1800" dirty="0" smtClean="0"/>
              <a:t> стволом </a:t>
            </a:r>
            <a:r>
              <a:rPr lang="ru-RU" sz="1800" dirty="0" err="1" smtClean="0"/>
              <a:t>сталевим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Для </a:t>
            </a:r>
            <a:r>
              <a:rPr lang="ru-RU" sz="1800" dirty="0" err="1" smtClean="0"/>
              <a:t>стрілянини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використовуються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тільки</a:t>
            </a:r>
            <a:r>
              <a:rPr lang="ru-RU" sz="1800" dirty="0" smtClean="0"/>
              <a:t> </a:t>
            </a:r>
            <a:r>
              <a:rPr lang="ru-RU" sz="1800" dirty="0" err="1" smtClean="0"/>
              <a:t>свинцеві</a:t>
            </a:r>
            <a:r>
              <a:rPr lang="ru-RU" sz="1800" dirty="0" smtClean="0"/>
              <a:t> </a:t>
            </a:r>
            <a:r>
              <a:rPr lang="ru-RU" sz="1800" dirty="0" err="1" smtClean="0"/>
              <a:t>кулі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Зведення</a:t>
            </a:r>
            <a:r>
              <a:rPr lang="ru-RU" sz="1800" dirty="0" smtClean="0"/>
              <a:t> проводиться «переломом» </a:t>
            </a:r>
            <a:r>
              <a:rPr lang="ru-RU" sz="1800" dirty="0" err="1" smtClean="0"/>
              <a:t>стовбура</a:t>
            </a:r>
            <a:r>
              <a:rPr lang="ru-RU" sz="1800" dirty="0" smtClean="0"/>
              <a:t>, </a:t>
            </a:r>
            <a:r>
              <a:rPr lang="ru-RU" sz="1800" dirty="0" err="1" smtClean="0"/>
              <a:t>рухом</a:t>
            </a:r>
            <a:r>
              <a:rPr lang="ru-RU" sz="1800" dirty="0" smtClean="0"/>
              <a:t> </a:t>
            </a:r>
            <a:r>
              <a:rPr lang="ru-RU" sz="1800" dirty="0" err="1" smtClean="0"/>
              <a:t>вниз-назад-вперед-вгору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При </a:t>
            </a:r>
            <a:r>
              <a:rPr lang="ru-RU" sz="1800" dirty="0" err="1" smtClean="0"/>
              <a:t>зведенні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відкривається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казенний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зріз</a:t>
            </a:r>
            <a:r>
              <a:rPr lang="ru-RU" sz="1800" dirty="0" smtClean="0"/>
              <a:t> ствола для ручного </a:t>
            </a:r>
            <a:r>
              <a:rPr lang="ru-RU" sz="1800" dirty="0" err="1" smtClean="0"/>
              <a:t>заряджання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кулі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Є автоматичний </a:t>
            </a:r>
            <a:r>
              <a:rPr lang="ru-RU" sz="1800" dirty="0" err="1" smtClean="0"/>
              <a:t>запобіжник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блокує</a:t>
            </a:r>
            <a:r>
              <a:rPr lang="ru-RU" sz="1800" dirty="0" smtClean="0"/>
              <a:t> спусковий </a:t>
            </a:r>
            <a:r>
              <a:rPr lang="ru-RU" sz="1800" dirty="0" err="1" smtClean="0"/>
              <a:t>гачок</a:t>
            </a:r>
            <a:r>
              <a:rPr lang="ru-RU" sz="1800" dirty="0" smtClean="0"/>
              <a:t> при </a:t>
            </a:r>
            <a:r>
              <a:rPr lang="ru-RU" sz="1800" dirty="0" err="1" smtClean="0"/>
              <a:t>заряджанні</a:t>
            </a:r>
            <a:r>
              <a:rPr lang="ru-RU" sz="1800" dirty="0" smtClean="0"/>
              <a:t> </a:t>
            </a:r>
            <a:r>
              <a:rPr lang="ru-RU" sz="1800" dirty="0" err="1" smtClean="0"/>
              <a:t>гвинтівки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Мушка </a:t>
            </a:r>
            <a:r>
              <a:rPr lang="ru-RU" sz="1800" dirty="0" err="1" smtClean="0"/>
              <a:t>закрита</a:t>
            </a:r>
            <a:r>
              <a:rPr lang="ru-RU" sz="1800" dirty="0" smtClean="0"/>
              <a:t> — </a:t>
            </a:r>
            <a:r>
              <a:rPr lang="ru-RU" sz="1800" dirty="0" err="1" smtClean="0"/>
              <a:t>нерухома</a:t>
            </a:r>
            <a:r>
              <a:rPr lang="ru-RU" sz="1800" dirty="0" smtClean="0"/>
              <a:t>, </a:t>
            </a:r>
            <a:r>
              <a:rPr lang="ru-RU" sz="1800" dirty="0" err="1" smtClean="0"/>
              <a:t>положення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прицільника</a:t>
            </a:r>
            <a:r>
              <a:rPr lang="ru-RU" sz="1800" dirty="0" smtClean="0"/>
              <a:t> </a:t>
            </a:r>
            <a:r>
              <a:rPr lang="ru-RU" sz="1800" dirty="0" err="1" smtClean="0"/>
              <a:t>регулюється</a:t>
            </a:r>
            <a:r>
              <a:rPr lang="ru-RU" sz="1800" dirty="0" smtClean="0"/>
              <a:t> по </a:t>
            </a:r>
            <a:r>
              <a:rPr lang="ru-RU" sz="1800" dirty="0" err="1" smtClean="0"/>
              <a:t>вертикалі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горизонталі</a:t>
            </a:r>
            <a:r>
              <a:rPr lang="ru-RU" sz="1800" dirty="0" smtClean="0"/>
              <a:t> </a:t>
            </a:r>
            <a:r>
              <a:rPr lang="ru-RU" sz="1800" dirty="0" err="1" smtClean="0"/>
              <a:t>мікрометричними</a:t>
            </a:r>
            <a:r>
              <a:rPr lang="ru-RU" sz="1800" dirty="0" smtClean="0"/>
              <a:t> </a:t>
            </a:r>
            <a:r>
              <a:rPr lang="ru-RU" sz="1800" dirty="0" err="1" smtClean="0"/>
              <a:t>гвинтами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Регулюється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довжина</a:t>
            </a:r>
            <a:r>
              <a:rPr lang="ru-RU" sz="1800" dirty="0" smtClean="0"/>
              <a:t> </a:t>
            </a:r>
            <a:r>
              <a:rPr lang="ru-RU" sz="1800" dirty="0" err="1" smtClean="0"/>
              <a:t>прицільної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лінії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Зусилля</a:t>
            </a:r>
            <a:r>
              <a:rPr lang="ru-RU" sz="1800" dirty="0" smtClean="0"/>
              <a:t> спуску — 2-3 кг</a:t>
            </a:r>
          </a:p>
          <a:p>
            <a:r>
              <a:rPr lang="ru-RU" sz="1800" dirty="0" err="1" smtClean="0"/>
              <a:t>Покриття</a:t>
            </a:r>
            <a:r>
              <a:rPr lang="ru-RU" sz="1800" dirty="0" smtClean="0"/>
              <a:t> </a:t>
            </a:r>
            <a:r>
              <a:rPr lang="ru-RU" sz="1800" dirty="0" err="1" smtClean="0"/>
              <a:t>металевих</a:t>
            </a:r>
            <a:r>
              <a:rPr lang="ru-RU" sz="1800" dirty="0" smtClean="0"/>
              <a:t> деталей </a:t>
            </a:r>
            <a:r>
              <a:rPr lang="ru-RU" sz="1800" dirty="0" err="1" smtClean="0"/>
              <a:t>чорне</a:t>
            </a:r>
            <a:r>
              <a:rPr lang="ru-RU" sz="1800" dirty="0" smtClean="0"/>
              <a:t> оксидування.</a:t>
            </a:r>
          </a:p>
          <a:p>
            <a:r>
              <a:rPr lang="ru-RU" sz="1800" dirty="0" err="1" smtClean="0"/>
              <a:t>Матеріал</a:t>
            </a:r>
            <a:r>
              <a:rPr lang="ru-RU" sz="1800" dirty="0" smtClean="0"/>
              <a:t> прикладу </a:t>
            </a:r>
            <a:r>
              <a:rPr lang="ru-RU" sz="1800" dirty="0" err="1" smtClean="0"/>
              <a:t>й</a:t>
            </a:r>
            <a:r>
              <a:rPr lang="ru-RU" sz="1800" dirty="0" smtClean="0"/>
              <a:t> цівки — пластик або дерево (</a:t>
            </a:r>
            <a:r>
              <a:rPr lang="ru-RU" sz="1800" i="1" dirty="0" err="1" smtClean="0"/>
              <a:t>тонована</a:t>
            </a:r>
            <a:r>
              <a:rPr lang="ru-RU" sz="1800" i="1" dirty="0" smtClean="0"/>
              <a:t> береза</a:t>
            </a:r>
            <a:r>
              <a:rPr lang="ru-RU" sz="1800" dirty="0" smtClean="0"/>
              <a:t>).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/>
              <a:t>Загальна</a:t>
            </a:r>
            <a:r>
              <a:rPr lang="ru-RU" b="1" dirty="0" smtClean="0"/>
              <a:t> </a:t>
            </a:r>
            <a:r>
              <a:rPr lang="ru-RU" b="1" dirty="0" err="1" smtClean="0"/>
              <a:t>будова</a:t>
            </a:r>
            <a:r>
              <a:rPr lang="uk-UA" dirty="0" smtClean="0"/>
              <a:t> :</a:t>
            </a:r>
            <a:br>
              <a:rPr lang="uk-UA" dirty="0" smtClean="0"/>
            </a:br>
            <a:r>
              <a:rPr lang="uk-UA" sz="4400" dirty="0" smtClean="0"/>
              <a:t>Основні частини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071546"/>
            <a:ext cx="8143900" cy="5500726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      ствол — служить для спрямування </a:t>
            </a:r>
            <a:r>
              <a:rPr lang="ru-RU" dirty="0" err="1" smtClean="0"/>
              <a:t>польоту</a:t>
            </a:r>
            <a:r>
              <a:rPr lang="ru-RU" dirty="0" smtClean="0"/>
              <a:t> </a:t>
            </a:r>
            <a:r>
              <a:rPr lang="ru-RU" dirty="0" err="1" smtClean="0"/>
              <a:t>кулі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r>
              <a:rPr lang="ru-RU" dirty="0" smtClean="0"/>
              <a:t>     </a:t>
            </a:r>
            <a:r>
              <a:rPr lang="ru-RU" dirty="0" err="1" smtClean="0"/>
              <a:t>прицільна</a:t>
            </a:r>
            <a:r>
              <a:rPr lang="ru-RU" dirty="0" smtClean="0"/>
              <a:t> планка </a:t>
            </a:r>
            <a:r>
              <a:rPr lang="ru-RU" dirty="0" err="1" smtClean="0"/>
              <a:t>і</a:t>
            </a:r>
            <a:r>
              <a:rPr lang="ru-RU" dirty="0" smtClean="0"/>
              <a:t> мушка — для спрямування </a:t>
            </a:r>
            <a:r>
              <a:rPr lang="ru-RU" dirty="0" err="1" smtClean="0"/>
              <a:t>гвинтівки</a:t>
            </a:r>
            <a:r>
              <a:rPr lang="ru-RU" dirty="0" smtClean="0"/>
              <a:t> в </a:t>
            </a:r>
            <a:r>
              <a:rPr lang="ru-RU" dirty="0" err="1" smtClean="0"/>
              <a:t>ціль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потрібного</a:t>
            </a:r>
            <a:r>
              <a:rPr lang="ru-RU" dirty="0" smtClean="0"/>
              <a:t> кута </a:t>
            </a:r>
            <a:r>
              <a:rPr lang="ru-RU" dirty="0" err="1" smtClean="0"/>
              <a:t>прицілювання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вісь</a:t>
            </a:r>
            <a:r>
              <a:rPr lang="ru-RU" dirty="0" smtClean="0"/>
              <a:t> — ствола </a:t>
            </a:r>
            <a:r>
              <a:rPr lang="ru-RU" dirty="0" err="1" smtClean="0"/>
              <a:t>з'єднує</a:t>
            </a:r>
            <a:r>
              <a:rPr lang="ru-RU" dirty="0" smtClean="0"/>
              <a:t> ствол </a:t>
            </a:r>
            <a:r>
              <a:rPr lang="ru-RU" dirty="0" err="1" smtClean="0"/>
              <a:t>зі</a:t>
            </a:r>
            <a:r>
              <a:rPr lang="ru-RU" dirty="0" smtClean="0"/>
              <a:t> ствольною коробкою;</a:t>
            </a:r>
          </a:p>
          <a:p>
            <a:endParaRPr lang="ru-RU" dirty="0" smtClean="0"/>
          </a:p>
          <a:p>
            <a:r>
              <a:rPr lang="ru-RU" dirty="0" smtClean="0"/>
              <a:t>     </a:t>
            </a:r>
            <a:r>
              <a:rPr lang="ru-RU" dirty="0" err="1" smtClean="0"/>
              <a:t>ствольна</a:t>
            </a:r>
            <a:r>
              <a:rPr lang="ru-RU" dirty="0" smtClean="0"/>
              <a:t> коробка — </a:t>
            </a:r>
            <a:r>
              <a:rPr lang="ru-RU" dirty="0" err="1" smtClean="0"/>
              <a:t>призначена</a:t>
            </a:r>
            <a:r>
              <a:rPr lang="ru-RU" dirty="0" smtClean="0"/>
              <a:t> для </a:t>
            </a:r>
            <a:r>
              <a:rPr lang="ru-RU" dirty="0" err="1" smtClean="0"/>
              <a:t>розміщення</a:t>
            </a:r>
            <a:r>
              <a:rPr lang="ru-RU" dirty="0" smtClean="0"/>
              <a:t> поршня </a:t>
            </a:r>
            <a:r>
              <a:rPr lang="ru-RU" dirty="0" err="1" smtClean="0"/>
              <a:t>зі</a:t>
            </a:r>
            <a:r>
              <a:rPr lang="ru-RU" dirty="0" smtClean="0"/>
              <a:t> што­ком, </a:t>
            </a:r>
            <a:r>
              <a:rPr lang="ru-RU" dirty="0" err="1" smtClean="0"/>
              <a:t>бойової</a:t>
            </a:r>
            <a:r>
              <a:rPr lang="ru-RU" dirty="0" smtClean="0"/>
              <a:t> </a:t>
            </a:r>
            <a:r>
              <a:rPr lang="ru-RU" dirty="0" err="1" smtClean="0"/>
              <a:t>пружини</a:t>
            </a:r>
            <a:r>
              <a:rPr lang="ru-RU" dirty="0" smtClean="0"/>
              <a:t> та спускового </a:t>
            </a:r>
            <a:r>
              <a:rPr lang="ru-RU" dirty="0" err="1" smtClean="0"/>
              <a:t>механізму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r>
              <a:rPr lang="ru-RU" dirty="0" smtClean="0"/>
              <a:t>      поршень — служить для </a:t>
            </a:r>
            <a:r>
              <a:rPr lang="ru-RU" dirty="0" err="1" smtClean="0"/>
              <a:t>створення</a:t>
            </a:r>
            <a:r>
              <a:rPr lang="ru-RU" dirty="0" smtClean="0"/>
              <a:t> сили, яка </a:t>
            </a:r>
            <a:r>
              <a:rPr lang="ru-RU" dirty="0" err="1" smtClean="0"/>
              <a:t>виштовхує</a:t>
            </a:r>
            <a:r>
              <a:rPr lang="ru-RU" dirty="0" smtClean="0"/>
              <a:t> кулю, </a:t>
            </a:r>
            <a:r>
              <a:rPr lang="ru-RU" dirty="0" err="1" smtClean="0"/>
              <a:t>бойова</a:t>
            </a:r>
            <a:r>
              <a:rPr lang="ru-RU" dirty="0" smtClean="0"/>
              <a:t> пружина </a:t>
            </a:r>
            <a:r>
              <a:rPr lang="ru-RU" dirty="0" err="1" smtClean="0"/>
              <a:t>надає</a:t>
            </a:r>
            <a:r>
              <a:rPr lang="ru-RU" dirty="0" smtClean="0"/>
              <a:t> постового руху поршня;</a:t>
            </a:r>
          </a:p>
          <a:p>
            <a:endParaRPr lang="ru-RU" dirty="0" smtClean="0"/>
          </a:p>
          <a:p>
            <a:r>
              <a:rPr lang="ru-RU" dirty="0" smtClean="0"/>
              <a:t>     шептало — </a:t>
            </a:r>
            <a:r>
              <a:rPr lang="ru-RU" dirty="0" err="1" smtClean="0"/>
              <a:t>утримує</a:t>
            </a:r>
            <a:r>
              <a:rPr lang="ru-RU" dirty="0" smtClean="0"/>
              <a:t> поршень на </a:t>
            </a:r>
            <a:r>
              <a:rPr lang="ru-RU" dirty="0" err="1" smtClean="0"/>
              <a:t>зводі</a:t>
            </a:r>
            <a:r>
              <a:rPr lang="ru-RU" dirty="0" smtClean="0"/>
              <a:t> та </a:t>
            </a:r>
            <a:r>
              <a:rPr lang="ru-RU" dirty="0" err="1" smtClean="0"/>
              <a:t>вивільняє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натискання</a:t>
            </a:r>
            <a:r>
              <a:rPr lang="ru-RU" dirty="0" smtClean="0"/>
              <a:t> спускового </a:t>
            </a:r>
            <a:r>
              <a:rPr lang="ru-RU" dirty="0" err="1" smtClean="0"/>
              <a:t>гачка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важіль</a:t>
            </a:r>
            <a:r>
              <a:rPr lang="ru-RU" dirty="0" smtClean="0"/>
              <a:t> взводу — </a:t>
            </a:r>
            <a:r>
              <a:rPr lang="ru-RU" dirty="0" err="1" smtClean="0"/>
              <a:t>відводить</a:t>
            </a:r>
            <a:r>
              <a:rPr lang="ru-RU" dirty="0" smtClean="0"/>
              <a:t> поршень у </a:t>
            </a:r>
            <a:r>
              <a:rPr lang="ru-RU" dirty="0" err="1" smtClean="0"/>
              <a:t>крайнє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стис­кає</a:t>
            </a:r>
            <a:r>
              <a:rPr lang="ru-RU" dirty="0" smtClean="0"/>
              <a:t> пружину;</a:t>
            </a:r>
          </a:p>
          <a:p>
            <a:endParaRPr lang="ru-RU" dirty="0" smtClean="0"/>
          </a:p>
          <a:p>
            <a:r>
              <a:rPr lang="ru-RU" dirty="0" smtClean="0"/>
              <a:t>  </a:t>
            </a:r>
            <a:r>
              <a:rPr lang="ru-RU" dirty="0" err="1" smtClean="0"/>
              <a:t>спусковим</a:t>
            </a:r>
            <a:r>
              <a:rPr lang="ru-RU" dirty="0" smtClean="0"/>
              <a:t> </a:t>
            </a:r>
            <a:r>
              <a:rPr lang="ru-RU" dirty="0" err="1" smtClean="0"/>
              <a:t>механізмом</a:t>
            </a:r>
            <a:r>
              <a:rPr lang="ru-RU" dirty="0" smtClean="0"/>
              <a:t> — </a:t>
            </a:r>
            <a:r>
              <a:rPr lang="ru-RU" dirty="0" err="1" smtClean="0"/>
              <a:t>здійснюється</a:t>
            </a:r>
            <a:r>
              <a:rPr lang="ru-RU" dirty="0" smtClean="0"/>
              <a:t> спуск курка з </a:t>
            </a:r>
            <a:r>
              <a:rPr lang="ru-RU" dirty="0" err="1" smtClean="0"/>
              <a:t>бойового</a:t>
            </a:r>
            <a:r>
              <a:rPr lang="ru-RU" dirty="0" smtClean="0"/>
              <a:t> </a:t>
            </a:r>
            <a:r>
              <a:rPr lang="ru-RU" dirty="0" err="1" smtClean="0"/>
              <a:t>зводу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r>
              <a:rPr lang="ru-RU" dirty="0" smtClean="0"/>
              <a:t>  ложе — для </a:t>
            </a:r>
            <a:r>
              <a:rPr lang="ru-RU" dirty="0" err="1" smtClean="0"/>
              <a:t>зручності</a:t>
            </a:r>
            <a:r>
              <a:rPr lang="ru-RU" dirty="0" smtClean="0"/>
              <a:t> при </a:t>
            </a:r>
            <a:r>
              <a:rPr lang="ru-RU" dirty="0" err="1" smtClean="0"/>
              <a:t>стрільбі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Загальна будова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28641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sz="2000" dirty="0" smtClean="0"/>
              <a:t>     Складові частини і механізми гвинтівки ІЖ-38:  </a:t>
            </a:r>
          </a:p>
          <a:p>
            <a:pPr marL="457200" indent="-457200">
              <a:buNone/>
            </a:pPr>
            <a:r>
              <a:rPr lang="uk-UA" sz="2000" dirty="0" smtClean="0"/>
              <a:t>  1 - стовбур </a:t>
            </a:r>
          </a:p>
          <a:p>
            <a:pPr marL="457200" indent="-457200">
              <a:buNone/>
            </a:pPr>
            <a:r>
              <a:rPr lang="uk-UA" sz="2000" dirty="0" smtClean="0"/>
              <a:t>  2 – приціл</a:t>
            </a:r>
          </a:p>
          <a:p>
            <a:pPr marL="457200" indent="-457200">
              <a:buNone/>
            </a:pPr>
            <a:r>
              <a:rPr lang="uk-UA" sz="2000" dirty="0" smtClean="0"/>
              <a:t>  3 - вісь стовбура</a:t>
            </a:r>
          </a:p>
          <a:p>
            <a:pPr marL="457200" indent="-457200">
              <a:buNone/>
            </a:pPr>
            <a:r>
              <a:rPr lang="uk-UA" sz="2000" dirty="0" smtClean="0"/>
              <a:t>  4 - прокладка стовбура</a:t>
            </a:r>
          </a:p>
          <a:p>
            <a:pPr marL="457200" indent="-457200">
              <a:buNone/>
            </a:pPr>
            <a:r>
              <a:rPr lang="uk-UA" sz="2000" dirty="0" smtClean="0"/>
              <a:t>  5 - коробка ствольна</a:t>
            </a:r>
          </a:p>
          <a:p>
            <a:pPr marL="457200" indent="-457200">
              <a:buNone/>
            </a:pPr>
            <a:r>
              <a:rPr lang="uk-UA" sz="2000" dirty="0" smtClean="0"/>
              <a:t>  6 – поршень</a:t>
            </a:r>
          </a:p>
          <a:p>
            <a:pPr marL="457200" indent="-457200">
              <a:buNone/>
            </a:pPr>
            <a:r>
              <a:rPr lang="uk-UA" sz="2000" dirty="0" smtClean="0"/>
              <a:t>  7 - пружина бойова</a:t>
            </a:r>
          </a:p>
          <a:p>
            <a:pPr marL="457200" indent="-457200">
              <a:buNone/>
            </a:pPr>
            <a:r>
              <a:rPr lang="uk-UA" sz="2000" dirty="0" smtClean="0"/>
              <a:t>  8 - колодка механізму спускового</a:t>
            </a:r>
          </a:p>
          <a:p>
            <a:pPr marL="457200" indent="-457200">
              <a:buNone/>
            </a:pPr>
            <a:r>
              <a:rPr lang="uk-UA" sz="2000" dirty="0" smtClean="0"/>
              <a:t>  9 - штифт колодки</a:t>
            </a:r>
          </a:p>
          <a:p>
            <a:pPr marL="457200" indent="-457200">
              <a:buNone/>
            </a:pPr>
            <a:r>
              <a:rPr lang="uk-UA" sz="2000" dirty="0" smtClean="0"/>
              <a:t>  10 – ложа</a:t>
            </a:r>
          </a:p>
          <a:p>
            <a:pPr marL="457200" indent="-457200">
              <a:buNone/>
            </a:pPr>
            <a:r>
              <a:rPr lang="uk-UA" sz="2000" dirty="0" smtClean="0"/>
              <a:t>  11 - гвинт ложі задній</a:t>
            </a:r>
          </a:p>
          <a:p>
            <a:pPr marL="457200" indent="-457200">
              <a:buNone/>
            </a:pPr>
            <a:r>
              <a:rPr lang="uk-UA" sz="2000" dirty="0" smtClean="0"/>
              <a:t>  12 - гачок спусковий</a:t>
            </a:r>
          </a:p>
          <a:p>
            <a:pPr marL="457200" indent="-457200">
              <a:buNone/>
            </a:pPr>
            <a:r>
              <a:rPr lang="uk-UA" sz="2000" dirty="0" smtClean="0"/>
              <a:t>  13 – шептало</a:t>
            </a:r>
          </a:p>
          <a:p>
            <a:pPr marL="457200" indent="-457200">
              <a:buNone/>
            </a:pPr>
            <a:r>
              <a:rPr lang="uk-UA" sz="2000" dirty="0" smtClean="0"/>
              <a:t>  14 - важіль блокування</a:t>
            </a:r>
          </a:p>
          <a:p>
            <a:pPr marL="457200" indent="-457200">
              <a:buNone/>
            </a:pPr>
            <a:r>
              <a:rPr lang="uk-UA" sz="2000" dirty="0" smtClean="0"/>
              <a:t>  15 - важіль взведення</a:t>
            </a:r>
          </a:p>
          <a:p>
            <a:pPr marL="457200" indent="-457200">
              <a:buNone/>
            </a:pPr>
            <a:r>
              <a:rPr lang="uk-UA" sz="2000" dirty="0" smtClean="0"/>
              <a:t>   17 – манжета</a:t>
            </a:r>
          </a:p>
          <a:p>
            <a:pPr marL="457200" indent="-457200">
              <a:buNone/>
            </a:pPr>
            <a:r>
              <a:rPr lang="uk-UA" sz="2000" dirty="0" smtClean="0"/>
              <a:t>  18 – шарнір</a:t>
            </a:r>
          </a:p>
          <a:p>
            <a:pPr marL="457200" indent="-457200">
              <a:buNone/>
            </a:pPr>
            <a:r>
              <a:rPr lang="uk-UA" sz="2000" dirty="0" smtClean="0"/>
              <a:t>   19 – клин</a:t>
            </a:r>
          </a:p>
          <a:p>
            <a:pPr marL="457200" indent="-457200">
              <a:buNone/>
            </a:pPr>
            <a:r>
              <a:rPr lang="uk-UA" sz="2000" dirty="0" smtClean="0"/>
              <a:t>  20 – ригель</a:t>
            </a:r>
          </a:p>
          <a:p>
            <a:pPr marL="457200" indent="-457200">
              <a:buNone/>
            </a:pPr>
            <a:r>
              <a:rPr lang="uk-UA" sz="2000" dirty="0" smtClean="0"/>
              <a:t>  21 - пружина ригеля</a:t>
            </a:r>
          </a:p>
          <a:p>
            <a:pPr marL="457200" indent="-457200">
              <a:buNone/>
            </a:pPr>
            <a:r>
              <a:rPr lang="uk-UA" sz="2000" dirty="0" smtClean="0"/>
              <a:t>  22 - вісь шарніра</a:t>
            </a:r>
          </a:p>
          <a:p>
            <a:pPr marL="457200" indent="-457200">
              <a:buNone/>
            </a:pPr>
            <a:r>
              <a:rPr lang="uk-UA" sz="2000" dirty="0" smtClean="0"/>
              <a:t>  </a:t>
            </a:r>
            <a:endParaRPr lang="ru-RU" sz="2000" dirty="0"/>
          </a:p>
        </p:txBody>
      </p:sp>
      <p:pic>
        <p:nvPicPr>
          <p:cNvPr id="10" name="Рисунок 9" descr="ІЖ-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1857364"/>
            <a:ext cx="5929354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357298"/>
            <a:ext cx="9001156" cy="5500702"/>
          </a:xfrm>
        </p:spPr>
        <p:txBody>
          <a:bodyPr>
            <a:normAutofit/>
          </a:bodyPr>
          <a:lstStyle/>
          <a:p>
            <a:r>
              <a:rPr lang="ru-RU" sz="2000" dirty="0" err="1" smtClean="0"/>
              <a:t>Класична</a:t>
            </a:r>
            <a:r>
              <a:rPr lang="ru-RU" sz="2000" dirty="0" smtClean="0"/>
              <a:t> </a:t>
            </a:r>
            <a:r>
              <a:rPr lang="ru-RU" sz="2000" dirty="0" err="1" smtClean="0"/>
              <a:t>пружинно-поршнева</a:t>
            </a:r>
            <a:r>
              <a:rPr lang="ru-RU" sz="2000" dirty="0" smtClean="0"/>
              <a:t> </a:t>
            </a:r>
            <a:r>
              <a:rPr lang="ru-RU" sz="2000" dirty="0" err="1" smtClean="0"/>
              <a:t>пневматична</a:t>
            </a:r>
            <a:r>
              <a:rPr lang="ru-RU" sz="2000" dirty="0" smtClean="0"/>
              <a:t> гвинтівка з </a:t>
            </a:r>
            <a:r>
              <a:rPr lang="ru-RU" sz="2000" dirty="0" err="1" smtClean="0"/>
              <a:t>взведенням</a:t>
            </a:r>
            <a:r>
              <a:rPr lang="ru-RU" sz="2000" dirty="0" smtClean="0"/>
              <a:t> </a:t>
            </a:r>
            <a:r>
              <a:rPr lang="ru-RU" sz="2000" dirty="0" err="1" smtClean="0"/>
              <a:t>бойової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пружини</a:t>
            </a:r>
            <a:r>
              <a:rPr lang="ru-RU" sz="2000" dirty="0" smtClean="0"/>
              <a:t> </a:t>
            </a:r>
            <a:r>
              <a:rPr lang="ru-RU" sz="2000" dirty="0" err="1" smtClean="0"/>
              <a:t>хитним</a:t>
            </a:r>
            <a:r>
              <a:rPr lang="ru-RU" sz="2000" dirty="0" smtClean="0"/>
              <a:t> у </a:t>
            </a:r>
            <a:r>
              <a:rPr lang="ru-RU" sz="2000" dirty="0" err="1" smtClean="0"/>
              <a:t>вертикальній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площині</a:t>
            </a:r>
            <a:r>
              <a:rPr lang="ru-RU" sz="2000" dirty="0" smtClean="0"/>
              <a:t> стволом.</a:t>
            </a:r>
          </a:p>
          <a:p>
            <a:r>
              <a:rPr lang="ru-RU" sz="2000" dirty="0" err="1" smtClean="0"/>
              <a:t>Має</a:t>
            </a:r>
            <a:r>
              <a:rPr lang="ru-RU" sz="2000" dirty="0" smtClean="0"/>
              <a:t> </a:t>
            </a:r>
            <a:r>
              <a:rPr lang="ru-RU" sz="2000" dirty="0" err="1" smtClean="0"/>
              <a:t>блокування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охороняє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пострілу</a:t>
            </a:r>
            <a:r>
              <a:rPr lang="ru-RU" sz="2000" dirty="0" smtClean="0"/>
              <a:t> при </a:t>
            </a:r>
            <a:r>
              <a:rPr lang="ru-RU" sz="2000" dirty="0" err="1" smtClean="0"/>
              <a:t>неповністю</a:t>
            </a:r>
            <a:r>
              <a:rPr lang="ru-RU" sz="2000" dirty="0" smtClean="0"/>
              <a:t> </a:t>
            </a:r>
            <a:r>
              <a:rPr lang="ru-RU" sz="2000" dirty="0" err="1" smtClean="0"/>
              <a:t>закритому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стволі</a:t>
            </a:r>
            <a:r>
              <a:rPr lang="ru-RU" sz="2000" dirty="0" smtClean="0"/>
              <a:t>.</a:t>
            </a:r>
          </a:p>
          <a:p>
            <a:r>
              <a:rPr lang="ru-RU" sz="2000" dirty="0" err="1" smtClean="0"/>
              <a:t>Відкритий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приціл</a:t>
            </a:r>
            <a:r>
              <a:rPr lang="ru-RU" sz="2000" dirty="0" smtClean="0"/>
              <a:t> з </a:t>
            </a:r>
            <a:r>
              <a:rPr lang="ru-RU" sz="2000" dirty="0" err="1" smtClean="0"/>
              <a:t>мікрометричним</a:t>
            </a:r>
            <a:r>
              <a:rPr lang="ru-RU" sz="2000" dirty="0" smtClean="0"/>
              <a:t> </a:t>
            </a:r>
            <a:r>
              <a:rPr lang="ru-RU" sz="2000" dirty="0" err="1" smtClean="0"/>
              <a:t>регулюванням</a:t>
            </a:r>
            <a:r>
              <a:rPr lang="ru-RU" sz="2000" dirty="0" smtClean="0"/>
              <a:t> по </a:t>
            </a:r>
            <a:r>
              <a:rPr lang="ru-RU" sz="2000" dirty="0" err="1" smtClean="0"/>
              <a:t>горизонталі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вертикалі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змінною</a:t>
            </a:r>
            <a:r>
              <a:rPr lang="ru-RU" sz="2000" dirty="0" smtClean="0"/>
              <a:t> </a:t>
            </a:r>
            <a:r>
              <a:rPr lang="ru-RU" sz="2000" dirty="0" err="1" smtClean="0"/>
              <a:t>довжиною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прицільної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лінії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Гвинтівка </a:t>
            </a:r>
            <a:r>
              <a:rPr lang="ru-RU" sz="2000" dirty="0" err="1" smtClean="0"/>
              <a:t>пневматична</a:t>
            </a:r>
            <a:r>
              <a:rPr lang="ru-RU" sz="2000" dirty="0" smtClean="0"/>
              <a:t> стандартна ІЖ-38С </a:t>
            </a:r>
            <a:r>
              <a:rPr lang="ru-RU" sz="2000" dirty="0" err="1" smtClean="0"/>
              <a:t>призначена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початкового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навчання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стрілянині</a:t>
            </a:r>
            <a:r>
              <a:rPr lang="ru-RU" sz="2000" dirty="0" smtClean="0"/>
              <a:t>, </a:t>
            </a:r>
            <a:r>
              <a:rPr lang="ru-RU" sz="2000" dirty="0" err="1" smtClean="0"/>
              <a:t>джерелом</a:t>
            </a:r>
            <a:r>
              <a:rPr lang="ru-RU" sz="2000" dirty="0" smtClean="0"/>
              <a:t> </a:t>
            </a:r>
            <a:r>
              <a:rPr lang="ru-RU" sz="2000" dirty="0" err="1" smtClean="0"/>
              <a:t>енергії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пружина</a:t>
            </a:r>
          </a:p>
          <a:p>
            <a:r>
              <a:rPr lang="ru-RU" sz="2000" dirty="0" smtClean="0"/>
              <a:t>При </a:t>
            </a:r>
            <a:r>
              <a:rPr lang="ru-RU" sz="2000" dirty="0" err="1" smtClean="0"/>
              <a:t>стрільбі</a:t>
            </a:r>
            <a:r>
              <a:rPr lang="ru-RU" sz="2000" dirty="0" smtClean="0"/>
              <a:t> з </a:t>
            </a:r>
            <a:r>
              <a:rPr lang="ru-RU" sz="2000" dirty="0" err="1" smtClean="0"/>
              <a:t>гвинтівки</a:t>
            </a:r>
            <a:r>
              <a:rPr lang="ru-RU" sz="2000" dirty="0" smtClean="0"/>
              <a:t> </a:t>
            </a:r>
            <a:r>
              <a:rPr lang="ru-RU" sz="2000" dirty="0" err="1" smtClean="0"/>
              <a:t>застосовуються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свинцеві</a:t>
            </a:r>
            <a:r>
              <a:rPr lang="ru-RU" sz="2000" dirty="0" smtClean="0"/>
              <a:t> </a:t>
            </a:r>
            <a:r>
              <a:rPr lang="ru-RU" sz="2000" dirty="0" err="1" smtClean="0"/>
              <a:t>кулі</a:t>
            </a:r>
            <a:r>
              <a:rPr lang="ru-RU" sz="2000" dirty="0" smtClean="0"/>
              <a:t> типу "ДЦ" або </a:t>
            </a:r>
            <a:r>
              <a:rPr lang="ru-RU" sz="2000" dirty="0" err="1" smtClean="0"/>
              <a:t>інші</a:t>
            </a:r>
            <a:r>
              <a:rPr lang="ru-RU" sz="2000" dirty="0" smtClean="0"/>
              <a:t> калібру 4,5 мм, </a:t>
            </a:r>
            <a:r>
              <a:rPr lang="ru-RU" sz="2000" dirty="0" err="1" smtClean="0"/>
              <a:t>призначені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використання</a:t>
            </a:r>
            <a:r>
              <a:rPr lang="ru-RU" sz="2000" dirty="0" smtClean="0"/>
              <a:t> в </a:t>
            </a:r>
            <a:r>
              <a:rPr lang="ru-RU" sz="2000" dirty="0" err="1" smtClean="0"/>
              <a:t>пневматичну</a:t>
            </a:r>
            <a:r>
              <a:rPr lang="ru-RU" sz="2000" dirty="0" smtClean="0"/>
              <a:t> </a:t>
            </a:r>
            <a:r>
              <a:rPr lang="ru-RU" sz="2000" dirty="0" err="1" smtClean="0"/>
              <a:t>зброю</a:t>
            </a:r>
            <a:r>
              <a:rPr lang="ru-RU" sz="2000" dirty="0" smtClean="0"/>
              <a:t> при </a:t>
            </a:r>
            <a:r>
              <a:rPr lang="ru-RU" sz="2000" dirty="0" err="1" smtClean="0"/>
              <a:t>температурі</a:t>
            </a:r>
            <a:r>
              <a:rPr lang="ru-RU" sz="2000" dirty="0" smtClean="0"/>
              <a:t> </a:t>
            </a:r>
            <a:r>
              <a:rPr lang="ru-RU" sz="2000" dirty="0" err="1" smtClean="0"/>
              <a:t>навколишнього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середовища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272 К (</a:t>
            </a:r>
            <a:r>
              <a:rPr lang="ru-RU" sz="2000" dirty="0" err="1" smtClean="0"/>
              <a:t>мінус</a:t>
            </a:r>
            <a:r>
              <a:rPr lang="ru-RU" sz="2000" dirty="0" smtClean="0"/>
              <a:t> 1 ° С) до 323 К (плюс 50 ° С).</a:t>
            </a:r>
            <a:endParaRPr lang="ru-RU" sz="2000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Тактико-характеристики ІЖ-38</a:t>
            </a:r>
            <a:endParaRPr lang="ru-RU" dirty="0"/>
          </a:p>
        </p:txBody>
      </p:sp>
      <p:pic>
        <p:nvPicPr>
          <p:cNvPr id="9" name="Рисунок 8" descr="015368400133245074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4857760"/>
            <a:ext cx="5786478" cy="2700356"/>
          </a:xfrm>
          <a:prstGeom prst="rect">
            <a:avLst/>
          </a:prstGeom>
        </p:spPr>
      </p:pic>
      <p:graphicFrame>
        <p:nvGraphicFramePr>
          <p:cNvPr id="20" name="Содержимое 19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8602"/>
                <a:gridCol w="2290748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Калібр ствола,мм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4,5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Довжина гвинтівки,мм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1040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Довжина ствола,мм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450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Довжина прицільної</a:t>
                      </a:r>
                      <a:r>
                        <a:rPr lang="uk-UA" baseline="0" dirty="0" smtClean="0"/>
                        <a:t> лінії,мм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425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Прицільна дальність,м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Найбільша дальність польоту кулі,м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Початкова швидкість польоту кулі,м</a:t>
                      </a:r>
                      <a:r>
                        <a:rPr lang="en-US" dirty="0" smtClean="0"/>
                        <a:t>/</a:t>
                      </a:r>
                      <a:r>
                        <a:rPr lang="uk-UA" dirty="0" smtClean="0"/>
                        <a:t>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230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ІПвидкострільність</a:t>
                      </a:r>
                      <a:r>
                        <a:rPr lang="uk-UA" dirty="0" smtClean="0"/>
                        <a:t>,пострілів</a:t>
                      </a:r>
                      <a:r>
                        <a:rPr lang="en-US" dirty="0" smtClean="0"/>
                        <a:t>/</a:t>
                      </a:r>
                      <a:r>
                        <a:rPr lang="uk-UA" dirty="0" err="1" smtClean="0"/>
                        <a:t>хв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Маса,кг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2,8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534400" cy="758952"/>
          </a:xfrm>
        </p:spPr>
        <p:txBody>
          <a:bodyPr/>
          <a:lstStyle/>
          <a:p>
            <a:r>
              <a:rPr lang="uk-UA" dirty="0" smtClean="0"/>
              <a:t>Правила безпеки при стрільбі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8929718" cy="5929330"/>
          </a:xfrm>
        </p:spPr>
        <p:txBody>
          <a:bodyPr>
            <a:noAutofit/>
          </a:bodyPr>
          <a:lstStyle/>
          <a:p>
            <a:pPr fontAlgn="base"/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err="1" smtClean="0"/>
              <a:t>Власник</a:t>
            </a:r>
            <a:r>
              <a:rPr lang="ru-RU" sz="1400" dirty="0" smtClean="0"/>
              <a:t> зброї повинен </a:t>
            </a:r>
            <a:r>
              <a:rPr lang="ru-RU" sz="1400" dirty="0" err="1" smtClean="0"/>
              <a:t>поводитися</a:t>
            </a:r>
            <a:r>
              <a:rPr lang="ru-RU" sz="1400" dirty="0" smtClean="0"/>
              <a:t> </a:t>
            </a:r>
            <a:r>
              <a:rPr lang="ru-RU" sz="1400" dirty="0" err="1" smtClean="0"/>
              <a:t>зі</a:t>
            </a:r>
            <a:r>
              <a:rPr lang="ru-RU" sz="1400" dirty="0" smtClean="0"/>
              <a:t> зброєю так, як </a:t>
            </a:r>
            <a:r>
              <a:rPr lang="ru-RU" sz="1400" dirty="0" err="1" smtClean="0"/>
              <a:t>ніби</a:t>
            </a:r>
            <a:r>
              <a:rPr lang="ru-RU" sz="1400" dirty="0" smtClean="0"/>
              <a:t> </a:t>
            </a:r>
            <a:r>
              <a:rPr lang="ru-RU" sz="1400" dirty="0" err="1" smtClean="0"/>
              <a:t>воно</a:t>
            </a:r>
            <a:r>
              <a:rPr lang="ru-RU" sz="1400" dirty="0" smtClean="0"/>
              <a:t> </a:t>
            </a:r>
            <a:r>
              <a:rPr lang="ru-RU" sz="1400" b="1" i="1" dirty="0" err="1" smtClean="0"/>
              <a:t>заряджена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і</a:t>
            </a:r>
            <a:r>
              <a:rPr lang="ru-RU" sz="1400" b="1" i="1" dirty="0" smtClean="0"/>
              <a:t> готова до </a:t>
            </a:r>
            <a:r>
              <a:rPr lang="ru-RU" sz="1400" b="1" i="1" dirty="0" err="1" smtClean="0"/>
              <a:t>пострілу</a:t>
            </a:r>
            <a:r>
              <a:rPr lang="ru-RU" sz="1400" b="1" i="1" dirty="0" smtClean="0"/>
              <a:t>.</a:t>
            </a:r>
            <a:endParaRPr lang="ru-RU" sz="1400" dirty="0" smtClean="0"/>
          </a:p>
          <a:p>
            <a:pPr fontAlgn="base"/>
            <a:r>
              <a:rPr lang="ru-RU" sz="1400" b="1" i="1" dirty="0" err="1" smtClean="0"/>
              <a:t>Приступати</a:t>
            </a:r>
            <a:r>
              <a:rPr lang="ru-RU" sz="1400" b="1" i="1" dirty="0" smtClean="0"/>
              <a:t> до </a:t>
            </a:r>
            <a:r>
              <a:rPr lang="ru-RU" sz="1400" b="1" i="1" dirty="0" err="1" smtClean="0"/>
              <a:t>стрільби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зі</a:t>
            </a:r>
            <a:r>
              <a:rPr lang="ru-RU" sz="1400" b="1" i="1" dirty="0" smtClean="0"/>
              <a:t> зброї </a:t>
            </a:r>
            <a:r>
              <a:rPr lang="ru-RU" sz="1400" b="1" i="1" dirty="0" err="1" smtClean="0"/>
              <a:t>можна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тільки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після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вивчення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його</a:t>
            </a:r>
            <a:r>
              <a:rPr lang="ru-RU" sz="1400" b="1" i="1" dirty="0" smtClean="0"/>
              <a:t> пристрою</a:t>
            </a:r>
            <a:r>
              <a:rPr lang="ru-RU" sz="1400" dirty="0" smtClean="0"/>
              <a:t>, порядку </a:t>
            </a:r>
            <a:r>
              <a:rPr lang="ru-RU" sz="1400" dirty="0" err="1" smtClean="0"/>
              <a:t>взаємодії</a:t>
            </a:r>
            <a:r>
              <a:rPr lang="ru-RU" sz="1400" dirty="0" smtClean="0"/>
              <a:t> </a:t>
            </a:r>
            <a:r>
              <a:rPr lang="ru-RU" sz="1400" dirty="0" err="1" smtClean="0"/>
              <a:t>складових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частин</a:t>
            </a:r>
            <a:r>
              <a:rPr lang="ru-RU" sz="1400" dirty="0" smtClean="0"/>
              <a:t>, </a:t>
            </a:r>
            <a:r>
              <a:rPr lang="ru-RU" sz="1400" dirty="0" err="1" smtClean="0"/>
              <a:t>прийомів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розбирання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складання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заряджання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розрядження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методів</a:t>
            </a:r>
            <a:r>
              <a:rPr lang="ru-RU" sz="1400" dirty="0" smtClean="0"/>
              <a:t> </a:t>
            </a:r>
            <a:r>
              <a:rPr lang="ru-RU" sz="1400" dirty="0" err="1" smtClean="0"/>
              <a:t>прицілювання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ведення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стрільби</a:t>
            </a:r>
            <a:r>
              <a:rPr lang="ru-RU" sz="1400" dirty="0" smtClean="0"/>
              <a:t>, а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цих</a:t>
            </a:r>
            <a:r>
              <a:rPr lang="ru-RU" sz="1400" dirty="0" smtClean="0"/>
              <a:t> Правил.</a:t>
            </a:r>
          </a:p>
          <a:p>
            <a:pPr fontAlgn="base"/>
            <a:r>
              <a:rPr lang="ru-RU" sz="1400" b="1" i="1" dirty="0" err="1" smtClean="0"/>
              <a:t>Дотримуватися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вимоги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безпеки</a:t>
            </a:r>
            <a:r>
              <a:rPr lang="ru-RU" sz="1400" b="1" i="1" dirty="0" smtClean="0"/>
              <a:t>, </a:t>
            </a:r>
            <a:r>
              <a:rPr lang="ru-RU" sz="1400" b="1" i="1" dirty="0" err="1" smtClean="0"/>
              <a:t>викладені</a:t>
            </a:r>
            <a:r>
              <a:rPr lang="ru-RU" sz="1400" b="1" i="1" dirty="0" smtClean="0"/>
              <a:t> в </a:t>
            </a:r>
            <a:r>
              <a:rPr lang="ru-RU" sz="1400" b="1" i="1" dirty="0" err="1" smtClean="0"/>
              <a:t>паспорті</a:t>
            </a:r>
            <a:r>
              <a:rPr lang="ru-RU" sz="1400" b="1" i="1" dirty="0" smtClean="0"/>
              <a:t>.</a:t>
            </a:r>
            <a:r>
              <a:rPr lang="ru-RU" sz="1400" dirty="0" smtClean="0"/>
              <a:t> (</a:t>
            </a:r>
            <a:r>
              <a:rPr lang="ru-RU" sz="1400" dirty="0" err="1" smtClean="0"/>
              <a:t>Інструкції</a:t>
            </a:r>
            <a:r>
              <a:rPr lang="ru-RU" sz="1400" dirty="0" smtClean="0"/>
              <a:t> з </a:t>
            </a:r>
            <a:r>
              <a:rPr lang="ru-RU" sz="1400" dirty="0" err="1" smtClean="0"/>
              <a:t>експлуатації</a:t>
            </a:r>
            <a:r>
              <a:rPr lang="ru-RU" sz="1400" dirty="0" smtClean="0"/>
              <a:t>) конкретного зразка зброї.</a:t>
            </a:r>
          </a:p>
          <a:p>
            <a:pPr fontAlgn="base"/>
            <a:r>
              <a:rPr lang="ru-RU" sz="1400" b="1" i="1" dirty="0" err="1" smtClean="0"/>
              <a:t>Перевіряти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канали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стволів</a:t>
            </a:r>
            <a:r>
              <a:rPr lang="ru-RU" sz="1400" b="1" i="1" dirty="0" smtClean="0"/>
              <a:t> до </a:t>
            </a:r>
            <a:r>
              <a:rPr lang="ru-RU" sz="1400" b="1" i="1" dirty="0" err="1" smtClean="0"/>
              <a:t>і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після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стрілянини</a:t>
            </a:r>
            <a:r>
              <a:rPr lang="ru-RU" sz="1400" dirty="0" smtClean="0"/>
              <a:t> на </a:t>
            </a:r>
            <a:r>
              <a:rPr lang="ru-RU" sz="1400" dirty="0" err="1" smtClean="0"/>
              <a:t>наявність</a:t>
            </a:r>
            <a:r>
              <a:rPr lang="ru-RU" sz="1400" dirty="0" smtClean="0"/>
              <a:t> в них </a:t>
            </a:r>
            <a:r>
              <a:rPr lang="ru-RU" sz="1400" dirty="0" err="1" smtClean="0"/>
              <a:t>сторонніх</a:t>
            </a:r>
            <a:r>
              <a:rPr lang="ru-RU" sz="1400" dirty="0" smtClean="0"/>
              <a:t> </a:t>
            </a:r>
            <a:r>
              <a:rPr lang="ru-RU" sz="1400" dirty="0" err="1" smtClean="0"/>
              <a:t>предметів</a:t>
            </a:r>
            <a:r>
              <a:rPr lang="ru-RU" sz="1400" dirty="0" smtClean="0"/>
              <a:t>. При </a:t>
            </a:r>
            <a:r>
              <a:rPr lang="ru-RU" sz="1400" dirty="0" err="1" smtClean="0"/>
              <a:t>виявленні</a:t>
            </a:r>
            <a:r>
              <a:rPr lang="ru-RU" sz="1400" dirty="0" smtClean="0"/>
              <a:t>, </a:t>
            </a:r>
            <a:r>
              <a:rPr lang="ru-RU" sz="1400" dirty="0" err="1" smtClean="0"/>
              <a:t>видаляти</a:t>
            </a:r>
            <a:r>
              <a:rPr lang="ru-RU" sz="1400" dirty="0" smtClean="0"/>
              <a:t> </a:t>
            </a:r>
            <a:r>
              <a:rPr lang="ru-RU" sz="1400" dirty="0" err="1" smtClean="0"/>
              <a:t>їх</a:t>
            </a:r>
            <a:r>
              <a:rPr lang="ru-RU" sz="1400" dirty="0" smtClean="0"/>
              <a:t>.</a:t>
            </a:r>
          </a:p>
          <a:p>
            <a:pPr fontAlgn="base"/>
            <a:r>
              <a:rPr lang="ru-RU" sz="1400" dirty="0" smtClean="0"/>
              <a:t>У </a:t>
            </a:r>
            <a:r>
              <a:rPr lang="ru-RU" sz="1400" dirty="0" err="1" smtClean="0"/>
              <a:t>разі</a:t>
            </a:r>
            <a:r>
              <a:rPr lang="ru-RU" sz="1400" dirty="0" smtClean="0"/>
              <a:t> </a:t>
            </a:r>
            <a:r>
              <a:rPr lang="ru-RU" sz="1400" dirty="0" err="1" smtClean="0"/>
              <a:t>осічки</a:t>
            </a:r>
            <a:r>
              <a:rPr lang="ru-RU" sz="1400" dirty="0" smtClean="0"/>
              <a:t>, </a:t>
            </a:r>
            <a:r>
              <a:rPr lang="ru-RU" sz="1400" dirty="0" err="1" smtClean="0"/>
              <a:t>щоб</a:t>
            </a:r>
            <a:r>
              <a:rPr lang="ru-RU" sz="1400" dirty="0" smtClean="0"/>
              <a:t> </a:t>
            </a:r>
            <a:r>
              <a:rPr lang="ru-RU" sz="1400" dirty="0" err="1" smtClean="0"/>
              <a:t>уникнути</a:t>
            </a:r>
            <a:r>
              <a:rPr lang="ru-RU" sz="1400" dirty="0" smtClean="0"/>
              <a:t> </a:t>
            </a:r>
            <a:r>
              <a:rPr lang="ru-RU" sz="1400" dirty="0" err="1" smtClean="0"/>
              <a:t>наслідків</a:t>
            </a:r>
            <a:r>
              <a:rPr lang="ru-RU" sz="1400" dirty="0" smtClean="0"/>
              <a:t> затяжного </a:t>
            </a:r>
            <a:r>
              <a:rPr lang="ru-RU" sz="1400" dirty="0" err="1" smtClean="0"/>
              <a:t>пострілу</a:t>
            </a:r>
            <a:r>
              <a:rPr lang="ru-RU" sz="1400" dirty="0" smtClean="0"/>
              <a:t> при </a:t>
            </a:r>
            <a:r>
              <a:rPr lang="ru-RU" sz="1400" dirty="0" err="1" smtClean="0"/>
              <a:t>відкритому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затворі</a:t>
            </a:r>
            <a:r>
              <a:rPr lang="ru-RU" sz="1400" dirty="0" smtClean="0"/>
              <a:t>, </a:t>
            </a:r>
            <a:r>
              <a:rPr lang="ru-RU" sz="1400" b="1" i="1" dirty="0" err="1" smtClean="0"/>
              <a:t>відкривати</a:t>
            </a:r>
            <a:r>
              <a:rPr lang="ru-RU" sz="1400" b="1" i="1" dirty="0" smtClean="0"/>
              <a:t> затвор </a:t>
            </a:r>
            <a:r>
              <a:rPr lang="ru-RU" sz="1400" b="1" i="1" dirty="0" err="1" smtClean="0"/>
              <a:t>рушниці</a:t>
            </a:r>
            <a:r>
              <a:rPr lang="ru-RU" sz="1400" b="1" i="1" dirty="0" smtClean="0"/>
              <a:t> не </a:t>
            </a:r>
            <a:r>
              <a:rPr lang="ru-RU" sz="1400" b="1" i="1" dirty="0" err="1" smtClean="0"/>
              <a:t>раніше</a:t>
            </a:r>
            <a:r>
              <a:rPr lang="ru-RU" sz="1400" b="1" i="1" dirty="0" smtClean="0"/>
              <a:t>, </a:t>
            </a:r>
            <a:r>
              <a:rPr lang="ru-RU" sz="1400" b="1" i="1" dirty="0" err="1" smtClean="0"/>
              <a:t>ніж</a:t>
            </a:r>
            <a:r>
              <a:rPr lang="ru-RU" sz="1400" b="1" i="1" dirty="0" smtClean="0"/>
              <a:t> через 5 секунд.</a:t>
            </a:r>
            <a:endParaRPr lang="ru-RU" sz="1400" dirty="0" smtClean="0"/>
          </a:p>
          <a:p>
            <a:pPr fontAlgn="base"/>
            <a:r>
              <a:rPr lang="ru-RU" sz="1400" dirty="0" err="1" smtClean="0"/>
              <a:t>Під</a:t>
            </a:r>
            <a:r>
              <a:rPr lang="ru-RU" sz="1400" dirty="0" smtClean="0"/>
              <a:t> час </a:t>
            </a:r>
            <a:r>
              <a:rPr lang="ru-RU" sz="1400" dirty="0" err="1" smtClean="0"/>
              <a:t>транспортування</a:t>
            </a:r>
            <a:r>
              <a:rPr lang="ru-RU" sz="1400" dirty="0" smtClean="0"/>
              <a:t> </a:t>
            </a:r>
            <a:r>
              <a:rPr lang="ru-RU" sz="1400" b="1" i="1" dirty="0" err="1" smtClean="0"/>
              <a:t>зброя</a:t>
            </a:r>
            <a:r>
              <a:rPr lang="ru-RU" sz="1400" b="1" i="1" dirty="0" smtClean="0"/>
              <a:t> повинна бути </a:t>
            </a:r>
            <a:r>
              <a:rPr lang="ru-RU" sz="1400" b="1" i="1" dirty="0" err="1" smtClean="0"/>
              <a:t>розрядженим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і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упакованим</a:t>
            </a:r>
            <a:r>
              <a:rPr lang="ru-RU" sz="1400" b="1" i="1" dirty="0" smtClean="0"/>
              <a:t> у </a:t>
            </a:r>
            <a:r>
              <a:rPr lang="ru-RU" sz="1400" b="1" i="1" dirty="0" err="1" smtClean="0"/>
              <a:t>транспортну</a:t>
            </a:r>
            <a:r>
              <a:rPr lang="ru-RU" sz="1400" b="1" i="1" dirty="0" smtClean="0"/>
              <a:t> тару,</a:t>
            </a:r>
            <a:r>
              <a:rPr lang="ru-RU" sz="1400" dirty="0" smtClean="0"/>
              <a:t> футляр, або </a:t>
            </a:r>
            <a:r>
              <a:rPr lang="ru-RU" sz="1400" dirty="0" err="1" smtClean="0"/>
              <a:t>чохол</a:t>
            </a:r>
            <a:r>
              <a:rPr lang="ru-RU" sz="1400" dirty="0" smtClean="0"/>
              <a:t>. При </a:t>
            </a:r>
            <a:r>
              <a:rPr lang="ru-RU" sz="1400" dirty="0" err="1" smtClean="0"/>
              <a:t>перевезенні</a:t>
            </a:r>
            <a:r>
              <a:rPr lang="ru-RU" sz="1400" dirty="0" smtClean="0"/>
              <a:t> </a:t>
            </a:r>
            <a:r>
              <a:rPr lang="ru-RU" sz="1400" dirty="0" err="1" smtClean="0"/>
              <a:t>патрони</a:t>
            </a:r>
            <a:r>
              <a:rPr lang="ru-RU" sz="1400" dirty="0" smtClean="0"/>
              <a:t> </a:t>
            </a:r>
            <a:r>
              <a:rPr lang="ru-RU" sz="1400" dirty="0" err="1" smtClean="0"/>
              <a:t>можуть</a:t>
            </a:r>
            <a:r>
              <a:rPr lang="ru-RU" sz="1400" dirty="0" smtClean="0"/>
              <a:t> бути </a:t>
            </a:r>
            <a:r>
              <a:rPr lang="ru-RU" sz="1400" dirty="0" err="1" smtClean="0"/>
              <a:t>упаковані</a:t>
            </a:r>
            <a:r>
              <a:rPr lang="ru-RU" sz="1400" dirty="0" smtClean="0"/>
              <a:t> в </a:t>
            </a:r>
            <a:r>
              <a:rPr lang="ru-RU" sz="1400" b="1" i="1" dirty="0" smtClean="0"/>
              <a:t>один футляр / </a:t>
            </a:r>
            <a:r>
              <a:rPr lang="ru-RU" sz="1400" b="1" i="1" dirty="0" err="1" smtClean="0"/>
              <a:t>чохол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зі</a:t>
            </a:r>
            <a:r>
              <a:rPr lang="ru-RU" sz="1400" b="1" i="1" dirty="0" smtClean="0"/>
              <a:t> зброєю без </a:t>
            </a:r>
            <a:r>
              <a:rPr lang="ru-RU" sz="1400" b="1" i="1" dirty="0" err="1" smtClean="0"/>
              <a:t>досилання</a:t>
            </a:r>
            <a:r>
              <a:rPr lang="ru-RU" sz="1400" b="1" i="1" dirty="0" smtClean="0"/>
              <a:t> в патронник </a:t>
            </a:r>
            <a:r>
              <a:rPr lang="ru-RU" sz="1400" b="1" i="1" dirty="0" err="1" smtClean="0"/>
              <a:t>і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спорядження</a:t>
            </a:r>
            <a:r>
              <a:rPr lang="ru-RU" sz="1400" b="1" i="1" dirty="0" smtClean="0"/>
              <a:t> магазина або барабана.</a:t>
            </a:r>
            <a:endParaRPr lang="ru-RU" sz="1400" dirty="0" smtClean="0"/>
          </a:p>
          <a:p>
            <a:pPr fontAlgn="base"/>
            <a:r>
              <a:rPr lang="ru-RU" sz="1400" b="1" i="1" dirty="0" err="1" smtClean="0"/>
              <a:t>Направляти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зброю</a:t>
            </a:r>
            <a:r>
              <a:rPr lang="ru-RU" sz="1400" b="1" i="1" dirty="0" smtClean="0"/>
              <a:t> на людей, </a:t>
            </a:r>
            <a:r>
              <a:rPr lang="ru-RU" sz="1400" b="1" i="1" dirty="0" err="1" smtClean="0"/>
              <a:t>навіть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якщо</a:t>
            </a:r>
            <a:r>
              <a:rPr lang="ru-RU" sz="1400" b="1" i="1" dirty="0" smtClean="0"/>
              <a:t> вона не </a:t>
            </a:r>
            <a:r>
              <a:rPr lang="ru-RU" sz="1400" b="1" i="1" dirty="0" err="1" smtClean="0"/>
              <a:t>заряджена</a:t>
            </a:r>
            <a:r>
              <a:rPr lang="ru-RU" sz="1400" b="1" i="1" dirty="0" smtClean="0"/>
              <a:t>, </a:t>
            </a:r>
            <a:r>
              <a:rPr lang="ru-RU" sz="1400" dirty="0" smtClean="0"/>
              <a:t>а так само в </a:t>
            </a:r>
            <a:r>
              <a:rPr lang="ru-RU" sz="1400" dirty="0" err="1" smtClean="0"/>
              <a:t>бік</a:t>
            </a:r>
            <a:r>
              <a:rPr lang="ru-RU" sz="1400" dirty="0" smtClean="0"/>
              <a:t> </a:t>
            </a:r>
            <a:r>
              <a:rPr lang="ru-RU" sz="1400" dirty="0" err="1" smtClean="0"/>
              <a:t>домашніх</a:t>
            </a:r>
            <a:r>
              <a:rPr lang="ru-RU" sz="1400" dirty="0" smtClean="0"/>
              <a:t> </a:t>
            </a:r>
            <a:r>
              <a:rPr lang="ru-RU" sz="1400" dirty="0" err="1" smtClean="0"/>
              <a:t>тварин</a:t>
            </a:r>
            <a:r>
              <a:rPr lang="ru-RU" sz="1400" dirty="0" smtClean="0"/>
              <a:t>, </a:t>
            </a:r>
            <a:r>
              <a:rPr lang="ru-RU" sz="1400" dirty="0" err="1" smtClean="0"/>
              <a:t>будівель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споруд</a:t>
            </a:r>
            <a:r>
              <a:rPr lang="ru-RU" sz="1400" dirty="0" smtClean="0"/>
              <a:t>.</a:t>
            </a:r>
          </a:p>
          <a:p>
            <a:pPr fontAlgn="base"/>
            <a:r>
              <a:rPr lang="ru-RU" sz="1400" b="1" i="1" dirty="0" err="1" smtClean="0"/>
              <a:t>Досилати</a:t>
            </a:r>
            <a:r>
              <a:rPr lang="ru-RU" sz="1400" b="1" i="1" dirty="0" smtClean="0"/>
              <a:t> патрон у патронник ствола силою </a:t>
            </a:r>
            <a:r>
              <a:rPr lang="ru-RU" sz="1400" dirty="0" smtClean="0"/>
              <a:t>або </a:t>
            </a:r>
            <a:r>
              <a:rPr lang="ru-RU" sz="1400" dirty="0" err="1" smtClean="0"/>
              <a:t>забивати</a:t>
            </a:r>
            <a:r>
              <a:rPr lang="ru-RU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.</a:t>
            </a:r>
          </a:p>
          <a:p>
            <a:pPr fontAlgn="base"/>
            <a:r>
              <a:rPr lang="ru-RU" sz="1400" b="1" i="1" dirty="0" err="1" smtClean="0"/>
              <a:t>Стріляти</a:t>
            </a:r>
            <a:r>
              <a:rPr lang="ru-RU" sz="1400" b="1" i="1" dirty="0" smtClean="0"/>
              <a:t> з </a:t>
            </a:r>
            <a:r>
              <a:rPr lang="ru-RU" sz="1400" b="1" i="1" dirty="0" err="1" smtClean="0"/>
              <a:t>нестійких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положень</a:t>
            </a:r>
            <a:r>
              <a:rPr lang="ru-RU" sz="1400" b="1" i="1" dirty="0" smtClean="0"/>
              <a:t> </a:t>
            </a:r>
            <a:r>
              <a:rPr lang="ru-RU" sz="1400" dirty="0" smtClean="0"/>
              <a:t>або </a:t>
            </a:r>
            <a:r>
              <a:rPr lang="ru-RU" sz="1400" dirty="0" err="1" smtClean="0"/>
              <a:t>одночасно</a:t>
            </a:r>
            <a:r>
              <a:rPr lang="ru-RU" sz="1400" dirty="0" smtClean="0"/>
              <a:t> з </a:t>
            </a:r>
            <a:r>
              <a:rPr lang="ru-RU" sz="1400" dirty="0" err="1" smtClean="0"/>
              <a:t>двох</a:t>
            </a:r>
            <a:r>
              <a:rPr lang="ru-RU" sz="1400" dirty="0" smtClean="0"/>
              <a:t> </a:t>
            </a:r>
            <a:r>
              <a:rPr lang="ru-RU" sz="1400" dirty="0" err="1" smtClean="0"/>
              <a:t>стволів</a:t>
            </a:r>
            <a:r>
              <a:rPr lang="ru-RU" sz="1400" dirty="0" smtClean="0"/>
              <a:t> </a:t>
            </a:r>
            <a:r>
              <a:rPr lang="ru-RU" sz="1400" dirty="0" err="1" smtClean="0"/>
              <a:t>двоствольної</a:t>
            </a:r>
            <a:r>
              <a:rPr lang="ru-RU" sz="1400" dirty="0" smtClean="0"/>
              <a:t> зброї.</a:t>
            </a:r>
          </a:p>
          <a:p>
            <a:pPr fontAlgn="base"/>
            <a:r>
              <a:rPr lang="ru-RU" sz="1400" dirty="0" err="1" smtClean="0"/>
              <a:t>З</a:t>
            </a:r>
            <a:r>
              <a:rPr lang="ru-RU" sz="1400" b="1" i="1" dirty="0" err="1" smtClean="0"/>
              <a:t>астосовувати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патрони</a:t>
            </a:r>
            <a:r>
              <a:rPr lang="ru-RU" sz="1400" b="1" i="1" dirty="0" smtClean="0"/>
              <a:t>, не </a:t>
            </a:r>
            <a:r>
              <a:rPr lang="ru-RU" sz="1400" b="1" i="1" dirty="0" err="1" smtClean="0"/>
              <a:t>призначені</a:t>
            </a:r>
            <a:r>
              <a:rPr lang="ru-RU" sz="1400" b="1" i="1" dirty="0" smtClean="0"/>
              <a:t> для </a:t>
            </a:r>
            <a:r>
              <a:rPr lang="ru-RU" sz="1400" b="1" i="1" dirty="0" err="1" smtClean="0"/>
              <a:t>стрільби</a:t>
            </a:r>
            <a:r>
              <a:rPr lang="ru-RU" sz="1400" b="1" i="1" dirty="0" smtClean="0"/>
              <a:t> </a:t>
            </a:r>
            <a:r>
              <a:rPr lang="ru-RU" sz="1400" dirty="0" smtClean="0"/>
              <a:t>з </a:t>
            </a:r>
            <a:r>
              <a:rPr lang="ru-RU" sz="1400" dirty="0" err="1" smtClean="0"/>
              <a:t>даного</a:t>
            </a:r>
            <a:r>
              <a:rPr lang="ru-RU" sz="1400" dirty="0" smtClean="0"/>
              <a:t> виду зброї.</a:t>
            </a:r>
          </a:p>
          <a:p>
            <a:pPr fontAlgn="base"/>
            <a:r>
              <a:rPr lang="ru-RU" sz="1400" b="1" i="1" dirty="0" err="1" smtClean="0"/>
              <a:t>Використовувати</a:t>
            </a:r>
            <a:r>
              <a:rPr lang="ru-RU" sz="1400" b="1" i="1" dirty="0" smtClean="0"/>
              <a:t> для </a:t>
            </a:r>
            <a:r>
              <a:rPr lang="ru-RU" sz="1400" b="1" i="1" dirty="0" err="1" smtClean="0"/>
              <a:t>стрільби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несправні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патрони</a:t>
            </a:r>
            <a:r>
              <a:rPr lang="ru-RU" sz="1400" b="1" i="1" dirty="0" smtClean="0"/>
              <a:t>,</a:t>
            </a:r>
            <a:r>
              <a:rPr lang="ru-RU" sz="1400" dirty="0" smtClean="0"/>
              <a:t> </a:t>
            </a:r>
            <a:r>
              <a:rPr lang="ru-RU" sz="1400" dirty="0" err="1" smtClean="0"/>
              <a:t>патрони</a:t>
            </a:r>
            <a:r>
              <a:rPr lang="ru-RU" sz="1400" dirty="0" smtClean="0"/>
              <a:t> з </a:t>
            </a:r>
            <a:r>
              <a:rPr lang="ru-RU" sz="1400" dirty="0" err="1" smtClean="0"/>
              <a:t>вичерпаним</a:t>
            </a:r>
            <a:r>
              <a:rPr lang="ru-RU" sz="1400" dirty="0" smtClean="0"/>
              <a:t> </a:t>
            </a:r>
            <a:r>
              <a:rPr lang="ru-RU" sz="1400" dirty="0" err="1" smtClean="0"/>
              <a:t>терміном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придатності</a:t>
            </a:r>
            <a:r>
              <a:rPr lang="ru-RU" sz="1400" dirty="0" smtClean="0"/>
              <a:t>, </a:t>
            </a:r>
            <a:r>
              <a:rPr lang="ru-RU" sz="1400" dirty="0" err="1" smtClean="0"/>
              <a:t>патрони</a:t>
            </a:r>
            <a:r>
              <a:rPr lang="ru-RU" sz="1400" dirty="0" smtClean="0"/>
              <a:t> </a:t>
            </a:r>
            <a:r>
              <a:rPr lang="ru-RU" sz="1400" dirty="0" err="1" smtClean="0"/>
              <a:t>після</a:t>
            </a:r>
            <a:r>
              <a:rPr lang="ru-RU" sz="1400" dirty="0" smtClean="0"/>
              <a:t> «</a:t>
            </a:r>
            <a:r>
              <a:rPr lang="ru-RU" sz="1400" dirty="0" err="1" smtClean="0"/>
              <a:t>осічки</a:t>
            </a:r>
            <a:r>
              <a:rPr lang="ru-RU" sz="1400" dirty="0" smtClean="0"/>
              <a:t>», </a:t>
            </a:r>
            <a:r>
              <a:rPr lang="ru-RU" sz="1400" dirty="0" err="1" smtClean="0"/>
              <a:t>патрони</a:t>
            </a:r>
            <a:r>
              <a:rPr lang="ru-RU" sz="1400" dirty="0" smtClean="0"/>
              <a:t> </a:t>
            </a:r>
            <a:r>
              <a:rPr lang="ru-RU" sz="1400" dirty="0" err="1" smtClean="0"/>
              <a:t>споряджені</a:t>
            </a:r>
            <a:r>
              <a:rPr lang="ru-RU" sz="1400" dirty="0" smtClean="0"/>
              <a:t> не </a:t>
            </a:r>
            <a:r>
              <a:rPr lang="ru-RU" sz="1400" dirty="0" err="1" smtClean="0"/>
              <a:t>вражаючими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елементами</a:t>
            </a:r>
            <a:r>
              <a:rPr lang="ru-RU" sz="1400" dirty="0" smtClean="0"/>
              <a:t>.</a:t>
            </a:r>
          </a:p>
          <a:p>
            <a:pPr fontAlgn="base"/>
            <a:r>
              <a:rPr lang="ru-RU" sz="1400" b="1" i="1" dirty="0" err="1" smtClean="0"/>
              <a:t>Здійснювати</a:t>
            </a:r>
            <a:r>
              <a:rPr lang="ru-RU" sz="1400" b="1" i="1" dirty="0" smtClean="0"/>
              <a:t>: </a:t>
            </a:r>
            <a:r>
              <a:rPr lang="ru-RU" sz="1400" b="1" i="1" dirty="0" err="1" smtClean="0"/>
              <a:t>носіння</a:t>
            </a:r>
            <a:r>
              <a:rPr lang="ru-RU" sz="1400" b="1" i="1" dirty="0" smtClean="0"/>
              <a:t>, </a:t>
            </a:r>
            <a:r>
              <a:rPr lang="ru-RU" sz="1400" b="1" i="1" dirty="0" err="1" smtClean="0"/>
              <a:t>транспортування</a:t>
            </a:r>
            <a:r>
              <a:rPr lang="ru-RU" sz="1400" b="1" i="1" dirty="0" smtClean="0"/>
              <a:t>, </a:t>
            </a:r>
            <a:r>
              <a:rPr lang="ru-RU" sz="1400" b="1" i="1" dirty="0" err="1" smtClean="0"/>
              <a:t>спорядження</a:t>
            </a:r>
            <a:r>
              <a:rPr lang="ru-RU" sz="1400" b="1" i="1" dirty="0" smtClean="0"/>
              <a:t> зброї </a:t>
            </a:r>
            <a:r>
              <a:rPr lang="ru-RU" sz="1400" b="1" i="1" dirty="0" err="1" smtClean="0"/>
              <a:t>і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патронів</a:t>
            </a:r>
            <a:r>
              <a:rPr lang="ru-RU" sz="1400" b="1" i="1" dirty="0" smtClean="0"/>
              <a:t> до стану </a:t>
            </a:r>
            <a:r>
              <a:rPr lang="ru-RU" sz="1400" b="1" i="1" dirty="0" err="1" smtClean="0"/>
              <a:t>сп'яніння</a:t>
            </a:r>
            <a:r>
              <a:rPr lang="ru-RU" sz="1400" b="1" i="1" dirty="0" smtClean="0"/>
              <a:t> </a:t>
            </a:r>
            <a:r>
              <a:rPr lang="ru-RU" sz="1400" dirty="0" smtClean="0"/>
              <a:t>(алкогольного, </a:t>
            </a:r>
            <a:r>
              <a:rPr lang="ru-RU" sz="1400" dirty="0" err="1" smtClean="0"/>
              <a:t>наркотичного</a:t>
            </a:r>
            <a:r>
              <a:rPr lang="ru-RU" sz="1400" dirty="0" smtClean="0"/>
              <a:t> та </a:t>
            </a:r>
            <a:r>
              <a:rPr lang="ru-RU" sz="1400" dirty="0" err="1" smtClean="0"/>
              <a:t>іншого</a:t>
            </a:r>
            <a:r>
              <a:rPr lang="ru-RU" sz="1400" dirty="0" smtClean="0"/>
              <a:t>), </a:t>
            </a:r>
            <a:r>
              <a:rPr lang="ru-RU" sz="1400" dirty="0" err="1" smtClean="0"/>
              <a:t>під</a:t>
            </a:r>
            <a:r>
              <a:rPr lang="ru-RU" sz="1400" dirty="0" smtClean="0"/>
              <a:t> </a:t>
            </a:r>
            <a:r>
              <a:rPr lang="ru-RU" sz="1400" dirty="0" err="1" smtClean="0"/>
              <a:t>впливом</a:t>
            </a:r>
            <a:r>
              <a:rPr lang="ru-RU" sz="1400" dirty="0" smtClean="0"/>
              <a:t> </a:t>
            </a:r>
            <a:r>
              <a:rPr lang="ru-RU" sz="1400" dirty="0" err="1" smtClean="0"/>
              <a:t>лікарських</a:t>
            </a:r>
            <a:r>
              <a:rPr lang="ru-RU" sz="1400" dirty="0" smtClean="0"/>
              <a:t> </a:t>
            </a:r>
            <a:r>
              <a:rPr lang="ru-RU" sz="1400" dirty="0" err="1" smtClean="0"/>
              <a:t>препаратів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ставлять</a:t>
            </a:r>
            <a:r>
              <a:rPr lang="ru-RU" sz="1400" dirty="0" smtClean="0"/>
              <a:t> </a:t>
            </a:r>
            <a:r>
              <a:rPr lang="ru-RU" sz="1400" dirty="0" err="1" smtClean="0"/>
              <a:t>під</a:t>
            </a:r>
            <a:r>
              <a:rPr lang="ru-RU" sz="1400" dirty="0" smtClean="0"/>
              <a:t> </a:t>
            </a:r>
            <a:r>
              <a:rPr lang="ru-RU" sz="1400" dirty="0" err="1" smtClean="0"/>
              <a:t>загрозу</a:t>
            </a:r>
            <a:r>
              <a:rPr lang="ru-RU" sz="1400" dirty="0" smtClean="0"/>
              <a:t> </a:t>
            </a:r>
            <a:r>
              <a:rPr lang="ru-RU" sz="1400" dirty="0" err="1" smtClean="0"/>
              <a:t>безпеку</a:t>
            </a:r>
            <a:r>
              <a:rPr lang="ru-RU" sz="1400" dirty="0" smtClean="0"/>
              <a:t> </a:t>
            </a:r>
            <a:r>
              <a:rPr lang="ru-RU" sz="1400" dirty="0" err="1" smtClean="0"/>
              <a:t>власника</a:t>
            </a:r>
            <a:r>
              <a:rPr lang="ru-RU" sz="1400" dirty="0" smtClean="0"/>
              <a:t> зброї та </a:t>
            </a:r>
            <a:r>
              <a:rPr lang="ru-RU" sz="1400" dirty="0" err="1" smtClean="0"/>
              <a:t>оточуючих</a:t>
            </a:r>
            <a:r>
              <a:rPr lang="ru-RU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людей.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   </a:t>
            </a:r>
            <a:r>
              <a:rPr lang="ru-RU" b="1" dirty="0" err="1" smtClean="0"/>
              <a:t>Зарядження</a:t>
            </a:r>
            <a:r>
              <a:rPr lang="ru-RU" b="1" dirty="0" smtClean="0"/>
              <a:t> </a:t>
            </a:r>
            <a:r>
              <a:rPr lang="ru-RU" b="1" dirty="0" err="1" smtClean="0"/>
              <a:t>гвинтівки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t"/>
            <a:endParaRPr lang="ru-RU" dirty="0" smtClean="0"/>
          </a:p>
          <a:p>
            <a:pPr fontAlgn="t"/>
            <a:endParaRPr lang="ru-RU" dirty="0" smtClean="0"/>
          </a:p>
          <a:p>
            <a:pPr fontAlgn="t"/>
            <a:r>
              <a:rPr lang="ru-RU" dirty="0" smtClean="0"/>
              <a:t>1.  </a:t>
            </a:r>
            <a:r>
              <a:rPr lang="ru-RU" dirty="0" err="1" smtClean="0"/>
              <a:t>Узяти</a:t>
            </a:r>
            <a:r>
              <a:rPr lang="ru-RU" dirty="0" smtClean="0"/>
              <a:t> </a:t>
            </a:r>
            <a:r>
              <a:rPr lang="ru-RU" dirty="0" err="1" smtClean="0"/>
              <a:t>гвинтівку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рукою за </a:t>
            </a:r>
            <a:r>
              <a:rPr lang="ru-RU" dirty="0" err="1" smtClean="0"/>
              <a:t>шийку</a:t>
            </a:r>
            <a:r>
              <a:rPr lang="ru-RU" dirty="0" smtClean="0"/>
              <a:t> ложа, а другою — </a:t>
            </a:r>
            <a:r>
              <a:rPr lang="ru-RU" dirty="0" err="1" smtClean="0"/>
              <a:t>натиснути</a:t>
            </a:r>
            <a:r>
              <a:rPr lang="ru-RU" dirty="0" smtClean="0"/>
              <a:t> донизу на кнопку </a:t>
            </a:r>
            <a:r>
              <a:rPr lang="ru-RU" dirty="0" err="1" smtClean="0"/>
              <a:t>важеля</a:t>
            </a:r>
            <a:r>
              <a:rPr lang="ru-RU" dirty="0" smtClean="0"/>
              <a:t> </a:t>
            </a:r>
            <a:r>
              <a:rPr lang="ru-RU" dirty="0" err="1" smtClean="0"/>
              <a:t>відкривання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трохи</a:t>
            </a:r>
            <a:r>
              <a:rPr lang="ru-RU" dirty="0" smtClean="0"/>
              <a:t> </a:t>
            </a:r>
            <a:r>
              <a:rPr lang="ru-RU" dirty="0" err="1" smtClean="0"/>
              <a:t>струснути</a:t>
            </a:r>
            <a:r>
              <a:rPr lang="ru-RU" dirty="0" smtClean="0"/>
              <a:t> </a:t>
            </a:r>
            <a:r>
              <a:rPr lang="ru-RU" dirty="0" err="1" smtClean="0"/>
              <a:t>гвинтівку</a:t>
            </a:r>
            <a:r>
              <a:rPr lang="ru-RU" dirty="0" smtClean="0"/>
              <a:t>.</a:t>
            </a:r>
          </a:p>
          <a:p>
            <a:pPr fontAlgn="t"/>
            <a:r>
              <a:rPr lang="ru-RU" dirty="0" smtClean="0"/>
              <a:t>2.  </a:t>
            </a:r>
            <a:r>
              <a:rPr lang="ru-RU" dirty="0" err="1" smtClean="0"/>
              <a:t>Повернути</a:t>
            </a:r>
            <a:r>
              <a:rPr lang="ru-RU" dirty="0" smtClean="0"/>
              <a:t> ствол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осі</a:t>
            </a:r>
            <a:r>
              <a:rPr lang="ru-RU" dirty="0" smtClean="0"/>
              <a:t> до </a:t>
            </a:r>
            <a:r>
              <a:rPr lang="ru-RU" dirty="0" err="1" smtClean="0"/>
              <a:t>крайнього</a:t>
            </a:r>
            <a:r>
              <a:rPr lang="ru-RU" dirty="0" smtClean="0"/>
              <a:t> </a:t>
            </a:r>
            <a:r>
              <a:rPr lang="ru-RU" dirty="0" err="1" smtClean="0"/>
              <a:t>заднього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,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важіль</a:t>
            </a:r>
            <a:r>
              <a:rPr lang="ru-RU" dirty="0" smtClean="0"/>
              <a:t> </a:t>
            </a:r>
            <a:r>
              <a:rPr lang="ru-RU" dirty="0" err="1" smtClean="0"/>
              <a:t>зводу</a:t>
            </a:r>
            <a:r>
              <a:rPr lang="ru-RU" dirty="0" smtClean="0"/>
              <a:t>, </a:t>
            </a:r>
            <a:r>
              <a:rPr lang="ru-RU" dirty="0" err="1" smtClean="0"/>
              <a:t>долаючи</a:t>
            </a:r>
            <a:r>
              <a:rPr lang="ru-RU" dirty="0" smtClean="0"/>
              <a:t> </a:t>
            </a:r>
            <a:r>
              <a:rPr lang="ru-RU" dirty="0" err="1" smtClean="0"/>
              <a:t>опір</a:t>
            </a:r>
            <a:r>
              <a:rPr lang="ru-RU" dirty="0" smtClean="0"/>
              <a:t> </a:t>
            </a:r>
            <a:r>
              <a:rPr lang="ru-RU" dirty="0" err="1" smtClean="0"/>
              <a:t>пружини</a:t>
            </a:r>
            <a:r>
              <a:rPr lang="ru-RU" dirty="0" smtClean="0"/>
              <a:t>, поставить поршень на </a:t>
            </a:r>
            <a:r>
              <a:rPr lang="ru-RU" dirty="0" err="1" smtClean="0"/>
              <a:t>бойовий</a:t>
            </a:r>
            <a:r>
              <a:rPr lang="ru-RU" dirty="0" smtClean="0"/>
              <a:t> </a:t>
            </a:r>
            <a:r>
              <a:rPr lang="ru-RU" dirty="0" err="1" smtClean="0"/>
              <a:t>звід</a:t>
            </a:r>
            <a:r>
              <a:rPr lang="ru-RU" dirty="0" smtClean="0"/>
              <a:t>.</a:t>
            </a:r>
          </a:p>
          <a:p>
            <a:pPr fontAlgn="t"/>
            <a:r>
              <a:rPr lang="ru-RU" dirty="0" smtClean="0"/>
              <a:t>3.  </a:t>
            </a:r>
            <a:r>
              <a:rPr lang="ru-RU" dirty="0" err="1" smtClean="0"/>
              <a:t>Вставити</a:t>
            </a:r>
            <a:r>
              <a:rPr lang="ru-RU" dirty="0" smtClean="0"/>
              <a:t> кулю в канал ствола.</a:t>
            </a:r>
          </a:p>
          <a:p>
            <a:pPr fontAlgn="t"/>
            <a:r>
              <a:rPr lang="ru-RU" dirty="0" smtClean="0"/>
              <a:t>4- </a:t>
            </a:r>
            <a:r>
              <a:rPr lang="ru-RU" dirty="0" err="1" smtClean="0"/>
              <a:t>Повернути</a:t>
            </a:r>
            <a:r>
              <a:rPr lang="ru-RU" dirty="0" smtClean="0"/>
              <a:t> ствол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осі</a:t>
            </a:r>
            <a:r>
              <a:rPr lang="ru-RU" dirty="0" smtClean="0"/>
              <a:t> до </a:t>
            </a:r>
            <a:r>
              <a:rPr lang="ru-RU" dirty="0" err="1" smtClean="0"/>
              <a:t>фіксації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в горизонталь­ному </a:t>
            </a:r>
            <a:r>
              <a:rPr lang="ru-RU" dirty="0" err="1" smtClean="0"/>
              <a:t>положенні</a:t>
            </a:r>
            <a:r>
              <a:rPr lang="ru-RU" dirty="0" smtClean="0"/>
              <a:t>.</a:t>
            </a:r>
          </a:p>
          <a:p>
            <a:pPr fontAlgn="t"/>
            <a:r>
              <a:rPr lang="ru-RU" dirty="0" smtClean="0"/>
              <a:t>ЗАБОРОНЯЄТЬСЯ </a:t>
            </a:r>
            <a:r>
              <a:rPr lang="ru-RU" dirty="0" err="1" smtClean="0"/>
              <a:t>спрямовувати</a:t>
            </a:r>
            <a:r>
              <a:rPr lang="ru-RU" dirty="0" smtClean="0"/>
              <a:t> </a:t>
            </a:r>
            <a:r>
              <a:rPr lang="ru-RU" dirty="0" err="1" smtClean="0"/>
              <a:t>заряджену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розряджену</a:t>
            </a:r>
            <a:r>
              <a:rPr lang="ru-RU" dirty="0" smtClean="0"/>
              <a:t> </a:t>
            </a:r>
            <a:r>
              <a:rPr lang="ru-RU" dirty="0" err="1" smtClean="0"/>
              <a:t>гвинтівку</a:t>
            </a:r>
            <a:r>
              <a:rPr lang="ru-RU" dirty="0" smtClean="0"/>
              <a:t> </a:t>
            </a:r>
            <a:r>
              <a:rPr lang="ru-RU" dirty="0" err="1" smtClean="0"/>
              <a:t>вбік</a:t>
            </a:r>
            <a:r>
              <a:rPr lang="ru-RU" dirty="0" smtClean="0"/>
              <a:t> людей або </a:t>
            </a:r>
            <a:r>
              <a:rPr lang="ru-RU" dirty="0" err="1" smtClean="0"/>
              <a:t>тварин</a:t>
            </a:r>
            <a:r>
              <a:rPr lang="ru-RU" dirty="0" smtClean="0"/>
              <a:t>, </a:t>
            </a:r>
            <a:r>
              <a:rPr lang="ru-RU" dirty="0" err="1" smtClean="0"/>
              <a:t>зберігати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зали</a:t>
            </a:r>
            <a:r>
              <a:rPr lang="ru-RU" dirty="0" smtClean="0"/>
              <a:t> без </a:t>
            </a:r>
            <a:r>
              <a:rPr lang="ru-RU" dirty="0" err="1" smtClean="0"/>
              <a:t>нагляду</a:t>
            </a:r>
            <a:r>
              <a:rPr lang="ru-RU" dirty="0" smtClean="0"/>
              <a:t> </a:t>
            </a:r>
            <a:r>
              <a:rPr lang="ru-RU" dirty="0" err="1" smtClean="0"/>
              <a:t>гвинтівку</a:t>
            </a:r>
            <a:r>
              <a:rPr lang="ru-RU" dirty="0" smtClean="0"/>
              <a:t> </a:t>
            </a:r>
            <a:r>
              <a:rPr lang="ru-RU" dirty="0" err="1" smtClean="0"/>
              <a:t>зарядженою</a:t>
            </a:r>
            <a:r>
              <a:rPr lang="ru-RU" dirty="0" smtClean="0"/>
              <a:t> або на </a:t>
            </a:r>
            <a:r>
              <a:rPr lang="ru-RU" dirty="0" err="1" smtClean="0"/>
              <a:t>зводі</a:t>
            </a:r>
            <a:r>
              <a:rPr lang="ru-RU" dirty="0" smtClean="0"/>
              <a:t>.</a:t>
            </a:r>
          </a:p>
          <a:p>
            <a:pPr fontAlgn="t"/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закінчення</a:t>
            </a:r>
            <a:r>
              <a:rPr lang="ru-RU" dirty="0" smtClean="0"/>
              <a:t> </a:t>
            </a:r>
            <a:r>
              <a:rPr lang="ru-RU" dirty="0" err="1" smtClean="0"/>
              <a:t>стрільби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перевіряти</a:t>
            </a:r>
            <a:r>
              <a:rPr lang="ru-RU" dirty="0" smtClean="0"/>
              <a:t> </a:t>
            </a:r>
            <a:r>
              <a:rPr lang="ru-RU" dirty="0" err="1" smtClean="0"/>
              <a:t>сутність</a:t>
            </a:r>
            <a:r>
              <a:rPr lang="ru-RU" dirty="0" smtClean="0"/>
              <a:t> </a:t>
            </a:r>
            <a:r>
              <a:rPr lang="ru-RU" dirty="0" err="1" smtClean="0"/>
              <a:t>кулі</a:t>
            </a:r>
            <a:r>
              <a:rPr lang="ru-RU" dirty="0" smtClean="0"/>
              <a:t> у </a:t>
            </a:r>
            <a:r>
              <a:rPr lang="ru-RU" dirty="0" err="1" smtClean="0"/>
              <a:t>стволі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1428728" y="1428736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169</TotalTime>
  <Words>301</Words>
  <Application>Microsoft Office PowerPoint</Application>
  <PresentationFormat>Экран (4:3)</PresentationFormat>
  <Paragraphs>124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Презентація на тему “Пневматична гвинтівка ІЖ-38”</vt:lpstr>
      <vt:lpstr>План</vt:lpstr>
      <vt:lpstr>Загальна характеристика </vt:lpstr>
      <vt:lpstr>Загальна будова : Основні частини</vt:lpstr>
      <vt:lpstr>Загальна будова</vt:lpstr>
      <vt:lpstr>Презентация PowerPoint</vt:lpstr>
      <vt:lpstr>Тактико-характеристики ІЖ-38</vt:lpstr>
      <vt:lpstr>Правила безпеки при стрільбі</vt:lpstr>
      <vt:lpstr>   Зарядження гвинтівки</vt:lpstr>
      <vt:lpstr>Моделі ІЖ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 “Пневматична гвинтівка ІЖ-38”</dc:title>
  <dc:creator>Admin</dc:creator>
  <cp:lastModifiedBy>Admin</cp:lastModifiedBy>
  <cp:revision>20</cp:revision>
  <dcterms:created xsi:type="dcterms:W3CDTF">2013-11-28T15:29:51Z</dcterms:created>
  <dcterms:modified xsi:type="dcterms:W3CDTF">2015-02-08T18:21:17Z</dcterms:modified>
</cp:coreProperties>
</file>