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6639171385513622E-2"/>
          <c:y val="0.25088327559055135"/>
          <c:w val="0.52524080618864788"/>
          <c:h val="0.5750337007874015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потенційні клієнти</c:v>
                </c:pt>
              </c:strCache>
            </c:strRef>
          </c:tx>
          <c:explosion val="20"/>
          <c:dLbls>
            <c:dLbl>
              <c:idx val="3"/>
              <c:layout>
                <c:manualLayout>
                  <c:x val="4.3134641568630359E-2"/>
                  <c:y val="9.7080188976377962E-2"/>
                </c:manualLayout>
              </c:layout>
              <c:showPercent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Діти (3-11)</c:v>
                </c:pt>
                <c:pt idx="1">
                  <c:v>Підлітки(12-18)</c:v>
                </c:pt>
                <c:pt idx="2">
                  <c:v>Дорослі (18-50)</c:v>
                </c:pt>
                <c:pt idx="3">
                  <c:v>Літні люди (з 50)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45</c:v>
                </c:pt>
                <c:pt idx="2">
                  <c:v>32</c:v>
                </c:pt>
                <c:pt idx="3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2355679693476687"/>
          <c:y val="7.6469165354330723E-2"/>
          <c:w val="0.4663513455042913"/>
          <c:h val="0.84706158132794851"/>
        </c:manualLayout>
      </c:layout>
      <c:txPr>
        <a:bodyPr/>
        <a:lstStyle/>
        <a:p>
          <a:pPr>
            <a:defRPr lang="ru-R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К-ть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Спортивні клуби</c:v>
                </c:pt>
                <c:pt idx="1">
                  <c:v>Танцювальні гуртки</c:v>
                </c:pt>
                <c:pt idx="2">
                  <c:v>Кафе</c:v>
                </c:pt>
                <c:pt idx="3">
                  <c:v>Дискотеки</c:v>
                </c:pt>
                <c:pt idx="4">
                  <c:v>Кінотеатри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ylinder"/>
        <c:axId val="58172544"/>
        <c:axId val="58174080"/>
        <c:axId val="0"/>
      </c:bar3DChart>
      <c:catAx>
        <c:axId val="581725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8174080"/>
        <c:crosses val="autoZero"/>
        <c:auto val="1"/>
        <c:lblAlgn val="ctr"/>
        <c:lblOffset val="100"/>
      </c:catAx>
      <c:valAx>
        <c:axId val="581740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81725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6784848" cy="2301240"/>
          </a:xfrm>
        </p:spPr>
        <p:txBody>
          <a:bodyPr>
            <a:noAutofit/>
          </a:bodyPr>
          <a:lstStyle/>
          <a:p>
            <a:r>
              <a:rPr lang="uk-UA" sz="5400" dirty="0" smtClean="0">
                <a:latin typeface="Comic Sans MS" pitchFamily="66" charset="0"/>
              </a:rPr>
              <a:t>Кінотеатр під відкритим небом</a:t>
            </a:r>
            <a:endParaRPr lang="ru-RU" sz="5400" dirty="0">
              <a:latin typeface="Comic Sans MS" pitchFamily="66" charset="0"/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990600" y="3810000"/>
            <a:ext cx="6480048" cy="1676400"/>
          </a:xfrm>
        </p:spPr>
        <p:txBody>
          <a:bodyPr>
            <a:normAutofit fontScale="92500" lnSpcReduction="20000"/>
          </a:bodyPr>
          <a:lstStyle/>
          <a:p>
            <a:r>
              <a:rPr lang="uk-UA" sz="32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Бізнес-план</a:t>
            </a:r>
            <a:br>
              <a:rPr lang="uk-UA" sz="32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uk-UA" sz="32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учениці 11-А класу</a:t>
            </a:r>
          </a:p>
          <a:p>
            <a:r>
              <a:rPr lang="uk-UA" sz="32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Макарівського НВК</a:t>
            </a:r>
          </a:p>
          <a:p>
            <a:r>
              <a:rPr lang="uk-UA" sz="32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Заріцької Вікторії </a:t>
            </a:r>
            <a:endParaRPr lang="ru-RU" sz="3200" b="1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0" y="228600"/>
            <a:ext cx="4191000" cy="1253808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Comic Sans MS" pitchFamily="66" charset="0"/>
              </a:rPr>
              <a:t>Актуальність</a:t>
            </a:r>
            <a:r>
              <a:rPr lang="uk-UA" sz="4800" dirty="0" smtClean="0"/>
              <a:t> </a:t>
            </a:r>
            <a:endParaRPr lang="ru-RU" sz="4800" dirty="0"/>
          </a:p>
        </p:txBody>
      </p:sp>
      <p:pic>
        <p:nvPicPr>
          <p:cNvPr id="5" name="Рисунок 4" descr="pic_5933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094" r="16094"/>
          <a:stretch>
            <a:fillRect/>
          </a:stretch>
        </p:blipFill>
        <p:spPr>
          <a:xfrm>
            <a:off x="685800" y="1066800"/>
            <a:ext cx="41148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81600" y="1371600"/>
            <a:ext cx="3429000" cy="2663482"/>
          </a:xfrm>
        </p:spPr>
        <p:txBody>
          <a:bodyPr>
            <a:noAutofit/>
          </a:bodyPr>
          <a:lstStyle/>
          <a:p>
            <a:pPr marL="342900" indent="-342900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Організація дозвілля молоді;</a:t>
            </a:r>
          </a:p>
          <a:p>
            <a:pPr marL="342900" indent="-342900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Подолання негативних наслідків дії підлітків;</a:t>
            </a:r>
          </a:p>
          <a:p>
            <a:pPr marL="342900" indent="-342900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Можливість змістовно проводити вільний час;</a:t>
            </a:r>
          </a:p>
          <a:p>
            <a:pPr marL="342900" indent="-342900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Забезпечення порядку в селищі у вечірній час.</a:t>
            </a:r>
            <a:endParaRPr lang="ru-RU" sz="2400" dirty="0">
              <a:solidFill>
                <a:schemeClr val="accent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5800" y="76200"/>
            <a:ext cx="6629400" cy="1826363"/>
          </a:xfrm>
        </p:spPr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Графік реалізації проекту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1600200"/>
          <a:ext cx="6096000" cy="404368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447800"/>
                <a:gridCol w="46482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Термін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Завдання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1-15 квітня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Отримання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 дозвільних документів на комерційну діяльність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16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 квітня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Заключення договору оренди 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24 квітня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Закупівля приладдя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25-30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 квітня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Рекламна акція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17-30 квітня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Облагороджування території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 травня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Налагодження техніки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 травня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Відкриття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Comic Sans MS" pitchFamily="66" charset="0"/>
              </a:rPr>
              <a:t>Результати дослідження ринку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Потенційні клієнти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Конкуренти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152400" y="1517650"/>
          <a:ext cx="4344988" cy="396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419600" y="1517650"/>
          <a:ext cx="4572000" cy="419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Оцінка витрат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7467600" cy="3134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  <a:gridCol w="2286000"/>
              </a:tblGrid>
              <a:tr h="457201">
                <a:tc>
                  <a:txBody>
                    <a:bodyPr/>
                    <a:lstStyle/>
                    <a:p>
                      <a:r>
                        <a:rPr lang="uk-UA" dirty="0" smtClean="0"/>
                        <a:t>Витрати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Сума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uk-UA" dirty="0" smtClean="0"/>
                        <a:t>Закупівля</a:t>
                      </a:r>
                      <a:r>
                        <a:rPr lang="uk-UA" baseline="0" dirty="0" smtClean="0"/>
                        <a:t> обладнання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Ремонт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Оренда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300*5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Комунальні послуги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100*5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Заробітна платня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600*5</a:t>
                      </a:r>
                      <a:endParaRPr lang="ru-RU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uk-UA" dirty="0" smtClean="0"/>
                        <a:t>Податки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300*5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Всього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6355080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Comic Sans MS" pitchFamily="66" charset="0"/>
              </a:rPr>
              <a:t>Висновок</a:t>
            </a:r>
            <a:r>
              <a:rPr lang="uk-UA" sz="3200" dirty="0" smtClean="0">
                <a:latin typeface="Comic Sans MS" pitchFamily="66" charset="0"/>
              </a:rPr>
              <a:t>: при </a:t>
            </a:r>
            <a:r>
              <a:rPr lang="uk-UA" sz="3200" dirty="0" smtClean="0">
                <a:latin typeface="Comic Sans MS" pitchFamily="66" charset="0"/>
              </a:rPr>
              <a:t>умові, що протягом 5 місяців роботи кінотеатру , його щодня будуть відвідувати 30 чоловік за ціною 5 </a:t>
            </a:r>
            <a:r>
              <a:rPr lang="uk-UA" sz="3200" dirty="0" smtClean="0">
                <a:latin typeface="Comic Sans MS" pitchFamily="66" charset="0"/>
              </a:rPr>
              <a:t>грн., </a:t>
            </a:r>
            <a:r>
              <a:rPr lang="uk-UA" sz="3200" dirty="0" smtClean="0">
                <a:latin typeface="Comic Sans MS" pitchFamily="66" charset="0"/>
              </a:rPr>
              <a:t>то виручка буде становити 22800 </a:t>
            </a:r>
            <a:r>
              <a:rPr lang="uk-UA" sz="3200" dirty="0" smtClean="0">
                <a:latin typeface="Comic Sans MS" pitchFamily="66" charset="0"/>
              </a:rPr>
              <a:t>грн. </a:t>
            </a:r>
            <a:r>
              <a:rPr lang="uk-UA" sz="3200" dirty="0" smtClean="0">
                <a:latin typeface="Comic Sans MS" pitchFamily="66" charset="0"/>
              </a:rPr>
              <a:t>за 5 місяців, та 14800 чистого доходу. Рентабельність в свою чергу дорівнює 185%.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59A9F2"/>
      </a:accent1>
      <a:accent2>
        <a:srgbClr val="93F5F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143</TotalTime>
  <Words>142</Words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Кінотеатр під відкритим небом</vt:lpstr>
      <vt:lpstr>Актуальність </vt:lpstr>
      <vt:lpstr>Графік реалізації проекту</vt:lpstr>
      <vt:lpstr>Результати дослідження ринку</vt:lpstr>
      <vt:lpstr>Оцінка витрат</vt:lpstr>
      <vt:lpstr>Висновок: при умові, що протягом 5 місяців роботи кінотеатру , його щодня будуть відвідувати 30 чоловік за ціною 5 грн., то виручка буде становити 22800 грн. за 5 місяців, та 14800 чистого доходу. Рентабельність в свою чергу дорівнює 185%.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Кінотеатр під відкритім небом</dc:title>
  <dc:creator>Домашний</dc:creator>
  <cp:lastModifiedBy>1</cp:lastModifiedBy>
  <cp:revision>17</cp:revision>
  <dcterms:created xsi:type="dcterms:W3CDTF">2014-02-25T16:57:25Z</dcterms:created>
  <dcterms:modified xsi:type="dcterms:W3CDTF">2014-03-30T18:01:15Z</dcterms:modified>
</cp:coreProperties>
</file>