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285B6A-F21E-4E1A-86D8-508661CB126D}" type="datetimeFigureOut">
              <a:rPr lang="ru-RU" smtClean="0"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F3BD44-C087-4126-9777-C40DDA7D63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F%D1%96%D1%84%D0%B0%D0%B3%D0%BE%D1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uk.wikipedia.org/wiki/%D0%90%D0%BB%D1%8C%D0%B1%D1%80%D0%B5%D1%85%D1%82_%D0%94%D1%8E%D1%80%D0%B5%D1%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переріз</a:t>
            </a:r>
            <a:r>
              <a:rPr lang="ru-RU" dirty="0"/>
              <a:t> в </a:t>
            </a:r>
            <a:r>
              <a:rPr lang="ru-RU" dirty="0" err="1"/>
              <a:t>архітектурі</a:t>
            </a:r>
            <a:r>
              <a:rPr lang="ru-RU" dirty="0"/>
              <a:t> </a:t>
            </a:r>
            <a:r>
              <a:rPr lang="uk-UA" dirty="0" smtClean="0"/>
              <a:t>та мистецтві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Магія</a:t>
            </a:r>
            <a:r>
              <a:rPr lang="ru-RU" sz="3200" dirty="0"/>
              <a:t> золотого </a:t>
            </a:r>
            <a:r>
              <a:rPr lang="ru-RU" sz="3200" dirty="0" err="1"/>
              <a:t>перерізу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27185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609416"/>
            <a:ext cx="3837709" cy="4846320"/>
          </a:xfrm>
        </p:spPr>
        <p:txBody>
          <a:bodyPr>
            <a:normAutofit fontScale="92500"/>
          </a:bodyPr>
          <a:lstStyle/>
          <a:p>
            <a:r>
              <a:rPr lang="ru-RU" dirty="0"/>
              <a:t>Портрет </a:t>
            </a:r>
            <a:r>
              <a:rPr lang="ru-RU" dirty="0" err="1"/>
              <a:t>Монни</a:t>
            </a:r>
            <a:r>
              <a:rPr lang="ru-RU" dirty="0"/>
              <a:t> </a:t>
            </a:r>
            <a:r>
              <a:rPr lang="ru-RU" dirty="0" err="1"/>
              <a:t>Лізи</a:t>
            </a:r>
            <a:r>
              <a:rPr lang="ru-RU" dirty="0"/>
              <a:t> (</a:t>
            </a:r>
            <a:r>
              <a:rPr lang="ru-RU" dirty="0" err="1"/>
              <a:t>Джоконди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привертає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, доводить,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композиція</a:t>
            </a:r>
            <a:r>
              <a:rPr lang="ru-RU" dirty="0"/>
              <a:t> </a:t>
            </a:r>
            <a:r>
              <a:rPr lang="ru-RU" dirty="0" err="1"/>
              <a:t>малюнка</a:t>
            </a:r>
            <a:r>
              <a:rPr lang="ru-RU" dirty="0"/>
              <a:t> заснована на </a:t>
            </a:r>
            <a:r>
              <a:rPr lang="ru-RU" dirty="0" err="1"/>
              <a:t>золотих</a:t>
            </a:r>
            <a:r>
              <a:rPr lang="ru-RU" dirty="0"/>
              <a:t> </a:t>
            </a:r>
            <a:r>
              <a:rPr lang="ru-RU" dirty="0" err="1"/>
              <a:t>трикутниках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частинами</a:t>
            </a:r>
            <a:r>
              <a:rPr lang="ru-RU" dirty="0"/>
              <a:t> правильного </a:t>
            </a:r>
            <a:r>
              <a:rPr lang="ru-RU" dirty="0" err="1"/>
              <a:t>зірчастого</a:t>
            </a:r>
            <a:r>
              <a:rPr lang="ru-RU" dirty="0"/>
              <a:t> </a:t>
            </a:r>
            <a:r>
              <a:rPr lang="ru-RU" dirty="0" err="1"/>
              <a:t>п'ятикутника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версій</a:t>
            </a:r>
            <a:r>
              <a:rPr lang="ru-RU" dirty="0"/>
              <a:t> про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портрета.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555335"/>
            <a:ext cx="3196952" cy="473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09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Розеном в 1903 </a:t>
            </a:r>
            <a:r>
              <a:rPr lang="ru-RU" dirty="0" err="1"/>
              <a:t>році</a:t>
            </a:r>
            <a:r>
              <a:rPr lang="ru-RU" dirty="0"/>
              <a:t> показав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золотої</a:t>
            </a:r>
            <a:r>
              <a:rPr lang="ru-RU" dirty="0"/>
              <a:t> </a:t>
            </a:r>
            <a:r>
              <a:rPr lang="ru-RU" dirty="0" err="1"/>
              <a:t>пропорції</a:t>
            </a:r>
            <a:r>
              <a:rPr lang="ru-RU" dirty="0"/>
              <a:t> в </a:t>
            </a:r>
            <a:r>
              <a:rPr lang="ru-RU" dirty="0" err="1"/>
              <a:t>музичних</a:t>
            </a:r>
            <a:r>
              <a:rPr lang="ru-RU" dirty="0"/>
              <a:t> формах 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ru-RU" dirty="0" err="1"/>
              <a:t>Бароко</a:t>
            </a:r>
            <a:r>
              <a:rPr lang="ru-RU" dirty="0"/>
              <a:t> і </a:t>
            </a:r>
            <a:r>
              <a:rPr lang="ru-RU" dirty="0" err="1"/>
              <a:t>класицизму</a:t>
            </a:r>
            <a:r>
              <a:rPr lang="ru-RU" dirty="0"/>
              <a:t> 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Баха, Моцарта, Бетховена</a:t>
            </a:r>
            <a:r>
              <a:rPr lang="ru-RU" dirty="0" smtClean="0"/>
              <a:t>.</a:t>
            </a:r>
          </a:p>
          <a:p>
            <a:r>
              <a:rPr lang="ru-RU" dirty="0" err="1"/>
              <a:t>Іншим</a:t>
            </a:r>
            <a:r>
              <a:rPr lang="ru-RU" dirty="0"/>
              <a:t> прикладом </a:t>
            </a:r>
            <a:r>
              <a:rPr lang="ru-RU" dirty="0" err="1"/>
              <a:t>використання</a:t>
            </a:r>
            <a:r>
              <a:rPr lang="ru-RU" dirty="0"/>
              <a:t> правила «золотого </a:t>
            </a:r>
            <a:r>
              <a:rPr lang="ru-RU" dirty="0" err="1"/>
              <a:t>перерізу</a:t>
            </a:r>
            <a:r>
              <a:rPr lang="ru-RU" dirty="0"/>
              <a:t>» в </a:t>
            </a:r>
            <a:r>
              <a:rPr lang="ru-RU" dirty="0" err="1"/>
              <a:t>кіномистецтві</a:t>
            </a:r>
            <a:r>
              <a:rPr lang="ru-RU" dirty="0"/>
              <a:t> служить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кадру в </a:t>
            </a:r>
            <a:r>
              <a:rPr lang="ru-RU" dirty="0" err="1"/>
              <a:t>особливих</a:t>
            </a:r>
            <a:r>
              <a:rPr lang="ru-RU" dirty="0"/>
              <a:t> точках - «</a:t>
            </a:r>
            <a:r>
              <a:rPr lang="ru-RU" dirty="0" err="1"/>
              <a:t>зорових</a:t>
            </a:r>
            <a:r>
              <a:rPr lang="ru-RU" dirty="0"/>
              <a:t> центрах». Часто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точки, </a:t>
            </a:r>
            <a:r>
              <a:rPr lang="ru-RU" dirty="0" err="1"/>
              <a:t>розташовані</a:t>
            </a:r>
            <a:r>
              <a:rPr lang="ru-RU" dirty="0"/>
              <a:t> на </a:t>
            </a:r>
            <a:r>
              <a:rPr lang="ru-RU" dirty="0" err="1"/>
              <a:t>відстані</a:t>
            </a:r>
            <a:r>
              <a:rPr lang="ru-RU" dirty="0"/>
              <a:t> 3/8 і 5/8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країв</a:t>
            </a:r>
            <a:r>
              <a:rPr lang="ru-RU" dirty="0"/>
              <a:t> </a:t>
            </a:r>
            <a:r>
              <a:rPr lang="ru-RU" dirty="0" err="1"/>
              <a:t>площині</a:t>
            </a:r>
            <a:r>
              <a:rPr lang="ru-RU" dirty="0"/>
              <a:t> 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6930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7239000" cy="1143000"/>
          </a:xfrm>
        </p:spPr>
        <p:txBody>
          <a:bodyPr/>
          <a:lstStyle/>
          <a:p>
            <a:r>
              <a:rPr lang="uk-UA" sz="6000" dirty="0" smtClean="0"/>
              <a:t>Дякую за увагу!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8150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/>
              <a:t>Золотий</a:t>
            </a:r>
            <a:r>
              <a:rPr lang="ru-RU" b="0" dirty="0"/>
              <a:t> </a:t>
            </a:r>
            <a:r>
              <a:rPr lang="ru-RU" b="0" dirty="0" err="1"/>
              <a:t>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fontAlgn="base">
              <a:buNone/>
            </a:pPr>
            <a:r>
              <a:rPr lang="ru-RU" sz="1800" i="1" dirty="0" err="1" smtClean="0"/>
              <a:t>Вважається</a:t>
            </a:r>
            <a:r>
              <a:rPr lang="ru-RU" sz="1800" i="1" dirty="0"/>
              <a:t>, </a:t>
            </a:r>
            <a:r>
              <a:rPr lang="ru-RU" sz="1800" i="1" dirty="0" err="1"/>
              <a:t>що</a:t>
            </a:r>
            <a:r>
              <a:rPr lang="ru-RU" sz="1800" i="1" dirty="0"/>
              <a:t> </a:t>
            </a:r>
            <a:r>
              <a:rPr lang="ru-RU" sz="1800" i="1" dirty="0" err="1"/>
              <a:t>саме</a:t>
            </a:r>
            <a:r>
              <a:rPr lang="ru-RU" sz="1800" i="1" dirty="0"/>
              <a:t> </a:t>
            </a:r>
            <a:r>
              <a:rPr lang="ru-RU" sz="1800" i="1" dirty="0" err="1"/>
              <a:t>пропорції</a:t>
            </a:r>
            <a:r>
              <a:rPr lang="ru-RU" sz="1800" i="1" dirty="0"/>
              <a:t> "золотого </a:t>
            </a:r>
            <a:r>
              <a:rPr lang="ru-RU" sz="1800" i="1" dirty="0" err="1"/>
              <a:t>перерізу</a:t>
            </a:r>
            <a:r>
              <a:rPr lang="ru-RU" sz="1800" i="1" dirty="0"/>
              <a:t>" </a:t>
            </a:r>
            <a:r>
              <a:rPr lang="ru-RU" sz="1800" i="1" dirty="0" err="1"/>
              <a:t>обумовлюють</a:t>
            </a:r>
            <a:r>
              <a:rPr lang="ru-RU" sz="1800" i="1" dirty="0"/>
              <a:t> красу </a:t>
            </a:r>
            <a:r>
              <a:rPr lang="ru-RU" sz="1800" i="1" dirty="0" err="1"/>
              <a:t>людського</a:t>
            </a:r>
            <a:r>
              <a:rPr lang="ru-RU" sz="1800" i="1" dirty="0"/>
              <a:t> </a:t>
            </a:r>
            <a:r>
              <a:rPr lang="ru-RU" sz="1800" i="1" dirty="0" err="1"/>
              <a:t>тіла</a:t>
            </a:r>
            <a:r>
              <a:rPr lang="ru-RU" sz="1800" i="1" dirty="0"/>
              <a:t> і </a:t>
            </a:r>
            <a:r>
              <a:rPr lang="ru-RU" sz="1800" i="1" dirty="0" err="1"/>
              <a:t>творів</a:t>
            </a:r>
            <a:r>
              <a:rPr lang="ru-RU" sz="1800" i="1" dirty="0"/>
              <a:t> </a:t>
            </a:r>
            <a:r>
              <a:rPr lang="ru-RU" sz="1800" i="1" dirty="0" err="1"/>
              <a:t>мистецтва</a:t>
            </a:r>
            <a:r>
              <a:rPr lang="ru-RU" sz="1800" i="1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давнину</a:t>
            </a:r>
            <a:r>
              <a:rPr lang="ru-RU" dirty="0"/>
              <a:t> числам </a:t>
            </a:r>
            <a:r>
              <a:rPr lang="ru-RU" dirty="0" err="1"/>
              <a:t>приписували</a:t>
            </a:r>
            <a:r>
              <a:rPr lang="ru-RU" dirty="0"/>
              <a:t> </a:t>
            </a:r>
            <a:r>
              <a:rPr lang="ru-RU" dirty="0" err="1"/>
              <a:t>магічний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. </a:t>
            </a:r>
            <a:r>
              <a:rPr lang="ru-RU" dirty="0" err="1"/>
              <a:t>Приміром</a:t>
            </a:r>
            <a:r>
              <a:rPr lang="ru-RU" dirty="0"/>
              <a:t>,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вважалася</a:t>
            </a:r>
            <a:r>
              <a:rPr lang="ru-RU" dirty="0"/>
              <a:t> символом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сущого</a:t>
            </a:r>
            <a:r>
              <a:rPr lang="ru-RU" dirty="0"/>
              <a:t>, </a:t>
            </a:r>
            <a:r>
              <a:rPr lang="ru-RU" dirty="0" err="1"/>
              <a:t>якимось</a:t>
            </a:r>
            <a:r>
              <a:rPr lang="ru-RU" dirty="0"/>
              <a:t> </a:t>
            </a:r>
            <a:r>
              <a:rPr lang="ru-RU" dirty="0" err="1"/>
              <a:t>абсолютом</a:t>
            </a:r>
            <a:r>
              <a:rPr lang="ru-RU" dirty="0"/>
              <a:t>. </a:t>
            </a:r>
            <a:r>
              <a:rPr lang="ru-RU" dirty="0" err="1"/>
              <a:t>Двійка</a:t>
            </a:r>
            <a:r>
              <a:rPr lang="ru-RU" dirty="0"/>
              <a:t> </a:t>
            </a:r>
            <a:r>
              <a:rPr lang="ru-RU" dirty="0" err="1"/>
              <a:t>відбивала</a:t>
            </a:r>
            <a:r>
              <a:rPr lang="ru-RU" dirty="0"/>
              <a:t> </a:t>
            </a:r>
            <a:r>
              <a:rPr lang="ru-RU" dirty="0" err="1"/>
              <a:t>подвійність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: </a:t>
            </a:r>
            <a:r>
              <a:rPr lang="ru-RU" dirty="0" err="1"/>
              <a:t>матерія</a:t>
            </a:r>
            <a:r>
              <a:rPr lang="ru-RU" dirty="0"/>
              <a:t> - дух, </a:t>
            </a:r>
            <a:r>
              <a:rPr lang="ru-RU" dirty="0" err="1"/>
              <a:t>чоловік</a:t>
            </a:r>
            <a:r>
              <a:rPr lang="ru-RU" dirty="0"/>
              <a:t> - </a:t>
            </a:r>
            <a:r>
              <a:rPr lang="ru-RU" dirty="0" err="1"/>
              <a:t>жінка</a:t>
            </a:r>
            <a:r>
              <a:rPr lang="ru-RU" dirty="0"/>
              <a:t>, день - </a:t>
            </a:r>
            <a:r>
              <a:rPr lang="ru-RU" dirty="0" err="1"/>
              <a:t>ніч</a:t>
            </a:r>
            <a:r>
              <a:rPr lang="ru-RU" dirty="0"/>
              <a:t>... До </a:t>
            </a:r>
            <a:r>
              <a:rPr lang="ru-RU" dirty="0" err="1"/>
              <a:t>містичних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призводило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запозиченого</a:t>
            </a:r>
            <a:r>
              <a:rPr lang="ru-RU" dirty="0"/>
              <a:t> в математики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пропорції</a:t>
            </a:r>
            <a:r>
              <a:rPr lang="ru-RU" dirty="0"/>
              <a:t> (</a:t>
            </a:r>
            <a:r>
              <a:rPr lang="ru-RU" dirty="0" err="1"/>
              <a:t>числове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одного </a:t>
            </a:r>
            <a:r>
              <a:rPr lang="ru-RU" dirty="0" err="1"/>
              <a:t>цілого</a:t>
            </a:r>
            <a:r>
              <a:rPr lang="ru-RU" dirty="0"/>
              <a:t>). І </a:t>
            </a:r>
            <a:r>
              <a:rPr lang="ru-RU" dirty="0" err="1"/>
              <a:t>найзагадковіший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легендарний</a:t>
            </a:r>
            <a:r>
              <a:rPr lang="ru-RU" dirty="0"/>
              <a:t> й </a:t>
            </a:r>
            <a:r>
              <a:rPr lang="ru-RU" dirty="0" err="1"/>
              <a:t>найчарівніший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- </a:t>
            </a:r>
            <a:r>
              <a:rPr lang="ru-RU" b="1" dirty="0" err="1"/>
              <a:t>золотий</a:t>
            </a:r>
            <a:r>
              <a:rPr lang="ru-RU" b="1" dirty="0"/>
              <a:t> </a:t>
            </a:r>
            <a:r>
              <a:rPr lang="ru-RU" b="1" dirty="0" err="1"/>
              <a:t>переріз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вплинув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на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. Суть </a:t>
            </a:r>
            <a:r>
              <a:rPr lang="ru-RU" dirty="0" err="1"/>
              <a:t>його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меншої</a:t>
            </a:r>
            <a:r>
              <a:rPr lang="ru-RU" dirty="0"/>
              <a:t>, як все </a:t>
            </a:r>
            <a:r>
              <a:rPr lang="ru-RU" dirty="0" err="1"/>
              <a:t>ціле</a:t>
            </a:r>
            <a:r>
              <a:rPr lang="ru-RU" dirty="0"/>
              <a:t> - до </a:t>
            </a:r>
            <a:r>
              <a:rPr lang="ru-RU" dirty="0" err="1"/>
              <a:t>більшої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1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2539664"/>
          </a:xfrm>
        </p:spPr>
        <p:txBody>
          <a:bodyPr>
            <a:normAutofit/>
          </a:bodyPr>
          <a:lstStyle/>
          <a:p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переріз</a:t>
            </a:r>
            <a:r>
              <a:rPr lang="ru-RU" dirty="0"/>
              <a:t> </a:t>
            </a:r>
            <a:r>
              <a:rPr lang="ru-RU" dirty="0" err="1"/>
              <a:t>використовувався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у </a:t>
            </a:r>
            <a:r>
              <a:rPr lang="ru-RU" dirty="0" err="1"/>
              <a:t>Вавілоні</a:t>
            </a:r>
            <a:r>
              <a:rPr lang="ru-RU" dirty="0"/>
              <a:t> й </a:t>
            </a:r>
            <a:r>
              <a:rPr lang="ru-RU" dirty="0" err="1"/>
              <a:t>Древньому</a:t>
            </a:r>
            <a:r>
              <a:rPr lang="ru-RU" dirty="0"/>
              <a:t> </a:t>
            </a:r>
            <a:r>
              <a:rPr lang="ru-RU" dirty="0" err="1"/>
              <a:t>Єгипті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пропорцію</a:t>
            </a:r>
            <a:r>
              <a:rPr lang="ru-RU" dirty="0"/>
              <a:t> </a:t>
            </a:r>
            <a:r>
              <a:rPr lang="ru-RU" dirty="0" err="1"/>
              <a:t>знаходимо</a:t>
            </a:r>
            <a:r>
              <a:rPr lang="ru-RU" dirty="0"/>
              <a:t> в </a:t>
            </a:r>
            <a:r>
              <a:rPr lang="ru-RU" dirty="0" err="1"/>
              <a:t>піраміді</a:t>
            </a:r>
            <a:r>
              <a:rPr lang="ru-RU" dirty="0"/>
              <a:t> Хеопса, у предметах </a:t>
            </a:r>
            <a:r>
              <a:rPr lang="ru-RU" dirty="0" err="1"/>
              <a:t>побуту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гробниці</a:t>
            </a:r>
            <a:r>
              <a:rPr lang="ru-RU" dirty="0"/>
              <a:t> Тутанхамона, у </a:t>
            </a:r>
            <a:r>
              <a:rPr lang="ru-RU" dirty="0" err="1"/>
              <a:t>барельєфах</a:t>
            </a:r>
            <a:r>
              <a:rPr lang="ru-RU" dirty="0"/>
              <a:t>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пори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882039"/>
            <a:ext cx="4040654" cy="269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2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en-US" dirty="0"/>
              <a:t>V</a:t>
            </a:r>
            <a:r>
              <a:rPr lang="ru-RU" dirty="0"/>
              <a:t>І </a:t>
            </a:r>
            <a:r>
              <a:rPr lang="ru-RU" dirty="0" err="1"/>
              <a:t>столітті</a:t>
            </a:r>
            <a:r>
              <a:rPr lang="ru-RU" dirty="0"/>
              <a:t> до </a:t>
            </a:r>
            <a:r>
              <a:rPr lang="ru-RU" dirty="0" err="1"/>
              <a:t>н.е</a:t>
            </a:r>
            <a:r>
              <a:rPr lang="ru-RU" dirty="0"/>
              <a:t>. </a:t>
            </a:r>
            <a:r>
              <a:rPr lang="ru-RU" dirty="0" err="1">
                <a:hlinkClick r:id="rId2"/>
              </a:rPr>
              <a:t>Піфагор</a:t>
            </a:r>
            <a:r>
              <a:rPr lang="ru-RU" dirty="0"/>
              <a:t> </a:t>
            </a:r>
            <a:r>
              <a:rPr lang="ru-RU" dirty="0" err="1"/>
              <a:t>заснував</a:t>
            </a:r>
            <a:r>
              <a:rPr lang="ru-RU" dirty="0"/>
              <a:t> </a:t>
            </a:r>
            <a:r>
              <a:rPr lang="ru-RU" dirty="0" err="1"/>
              <a:t>філософську</a:t>
            </a:r>
            <a:r>
              <a:rPr lang="ru-RU" dirty="0"/>
              <a:t> школу, де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гурток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, </a:t>
            </a:r>
            <a:r>
              <a:rPr lang="ru-RU" dirty="0" err="1"/>
              <a:t>вивчаючи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матемпсихози</a:t>
            </a:r>
            <a:r>
              <a:rPr lang="ru-RU" dirty="0"/>
              <a:t> (</a:t>
            </a:r>
            <a:r>
              <a:rPr lang="ru-RU" dirty="0" err="1"/>
              <a:t>переселення</a:t>
            </a:r>
            <a:r>
              <a:rPr lang="ru-RU" dirty="0"/>
              <a:t> душ), </a:t>
            </a:r>
            <a:r>
              <a:rPr lang="ru-RU" dirty="0" err="1"/>
              <a:t>прилучалися</a:t>
            </a:r>
            <a:r>
              <a:rPr lang="ru-RU" dirty="0"/>
              <a:t> до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таємниць</a:t>
            </a:r>
            <a:r>
              <a:rPr lang="ru-RU" dirty="0"/>
              <a:t>. </a:t>
            </a:r>
            <a:r>
              <a:rPr lang="ru-RU" dirty="0" err="1"/>
              <a:t>Піфагор</a:t>
            </a:r>
            <a:r>
              <a:rPr lang="ru-RU" dirty="0"/>
              <a:t> учив, </a:t>
            </a:r>
            <a:r>
              <a:rPr lang="ru-RU" dirty="0" err="1"/>
              <a:t>що</a:t>
            </a:r>
            <a:r>
              <a:rPr lang="ru-RU" dirty="0"/>
              <a:t> увесь </a:t>
            </a:r>
            <a:r>
              <a:rPr lang="ru-RU" dirty="0" err="1"/>
              <a:t>світ</a:t>
            </a:r>
            <a:r>
              <a:rPr lang="ru-RU" dirty="0"/>
              <a:t> - не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, як </a:t>
            </a:r>
            <a:r>
              <a:rPr lang="ru-RU" dirty="0" err="1"/>
              <a:t>гармонія</a:t>
            </a:r>
            <a:r>
              <a:rPr lang="ru-RU" dirty="0"/>
              <a:t> й арифметика. Все </a:t>
            </a:r>
            <a:r>
              <a:rPr lang="ru-RU" dirty="0" err="1"/>
              <a:t>складаєтьсмя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й </a:t>
            </a:r>
            <a:r>
              <a:rPr lang="ru-RU" dirty="0" err="1"/>
              <a:t>тієї</a:t>
            </a:r>
            <a:r>
              <a:rPr lang="ru-RU" dirty="0"/>
              <a:t> ж </a:t>
            </a:r>
            <a:r>
              <a:rPr lang="ru-RU" dirty="0" err="1"/>
              <a:t>матерії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непорушний</a:t>
            </a:r>
            <a:r>
              <a:rPr lang="ru-RU" dirty="0"/>
              <a:t> порядок, </a:t>
            </a:r>
            <a:r>
              <a:rPr lang="ru-RU" dirty="0" err="1"/>
              <a:t>абсолютну</a:t>
            </a:r>
            <a:r>
              <a:rPr lang="ru-RU" dirty="0"/>
              <a:t> </a:t>
            </a:r>
            <a:r>
              <a:rPr lang="ru-RU" dirty="0" err="1"/>
              <a:t>гармонію</a:t>
            </a:r>
            <a:r>
              <a:rPr lang="ru-RU" dirty="0"/>
              <a:t>, </a:t>
            </a:r>
            <a:r>
              <a:rPr lang="ru-RU" dirty="0" err="1"/>
              <a:t>установлену</a:t>
            </a:r>
            <a:r>
              <a:rPr lang="ru-RU" dirty="0"/>
              <a:t> </a:t>
            </a:r>
            <a:r>
              <a:rPr lang="ru-RU" dirty="0" err="1"/>
              <a:t>верховним</a:t>
            </a:r>
            <a:r>
              <a:rPr lang="ru-RU" dirty="0"/>
              <a:t> божеством. Вона </a:t>
            </a:r>
            <a:r>
              <a:rPr lang="ru-RU" dirty="0" err="1"/>
              <a:t>виражається</a:t>
            </a:r>
            <a:r>
              <a:rPr lang="ru-RU" dirty="0"/>
              <a:t> в числах. </a:t>
            </a:r>
            <a:r>
              <a:rPr lang="ru-RU" dirty="0" err="1"/>
              <a:t>Виявляє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гармонію</a:t>
            </a:r>
            <a:r>
              <a:rPr lang="ru-RU" dirty="0"/>
              <a:t> й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переріз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4655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139136" cy="4339864"/>
          </a:xfrm>
        </p:spPr>
        <p:txBody>
          <a:bodyPr>
            <a:normAutofit/>
          </a:bodyPr>
          <a:lstStyle/>
          <a:p>
            <a:r>
              <a:rPr lang="ru-RU" dirty="0" err="1"/>
              <a:t>Давньогрецькі</a:t>
            </a:r>
            <a:r>
              <a:rPr lang="ru-RU" dirty="0"/>
              <a:t> </a:t>
            </a:r>
            <a:r>
              <a:rPr lang="ru-RU" dirty="0" err="1"/>
              <a:t>архітектори</a:t>
            </a:r>
            <a:r>
              <a:rPr lang="ru-RU" dirty="0"/>
              <a:t> і </a:t>
            </a:r>
            <a:r>
              <a:rPr lang="ru-RU" dirty="0" err="1"/>
              <a:t>скульптори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пропорцію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. Прикладом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Парфенон. </a:t>
            </a:r>
            <a:r>
              <a:rPr lang="ru-RU" dirty="0" err="1" smtClean="0"/>
              <a:t>Таємниці</a:t>
            </a:r>
            <a:r>
              <a:rPr lang="ru-RU" dirty="0" smtClean="0"/>
              <a:t> </a:t>
            </a:r>
            <a:r>
              <a:rPr lang="ru-RU" dirty="0"/>
              <a:t>золотого </a:t>
            </a:r>
            <a:r>
              <a:rPr lang="ru-RU" dirty="0" err="1"/>
              <a:t>перерізу</a:t>
            </a:r>
            <a:r>
              <a:rPr lang="ru-RU" dirty="0"/>
              <a:t> в </a:t>
            </a:r>
            <a:r>
              <a:rPr lang="ru-RU" dirty="0" err="1"/>
              <a:t>античну</a:t>
            </a:r>
            <a:r>
              <a:rPr lang="ru-RU" dirty="0"/>
              <a:t>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ревно</a:t>
            </a:r>
            <a:r>
              <a:rPr lang="ru-RU" dirty="0"/>
              <a:t> </a:t>
            </a:r>
            <a:r>
              <a:rPr lang="ru-RU" dirty="0" err="1"/>
              <a:t>оберігалися</a:t>
            </a:r>
            <a:r>
              <a:rPr lang="ru-RU" dirty="0"/>
              <a:t>, </a:t>
            </a:r>
            <a:r>
              <a:rPr lang="ru-RU" dirty="0" err="1"/>
              <a:t>зберігалися</a:t>
            </a:r>
            <a:r>
              <a:rPr lang="ru-RU" dirty="0"/>
              <a:t> в </a:t>
            </a:r>
            <a:r>
              <a:rPr lang="ru-RU" dirty="0" err="1"/>
              <a:t>суворій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 й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обраним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221088"/>
            <a:ext cx="3488936" cy="23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88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Інтерес</a:t>
            </a:r>
            <a:r>
              <a:rPr lang="ru-RU" dirty="0"/>
              <a:t> до золотого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посилився</a:t>
            </a:r>
            <a:r>
              <a:rPr lang="ru-RU" dirty="0"/>
              <a:t>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і </a:t>
            </a:r>
            <a:r>
              <a:rPr lang="ru-RU" dirty="0" err="1"/>
              <a:t>художників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, </a:t>
            </a:r>
            <a:r>
              <a:rPr lang="ru-RU" dirty="0" err="1"/>
              <a:t>придуманий</a:t>
            </a:r>
            <a:r>
              <a:rPr lang="ru-RU" dirty="0"/>
              <a:t> Леонардо да </a:t>
            </a:r>
            <a:r>
              <a:rPr lang="ru-RU" dirty="0" err="1"/>
              <a:t>Вінчі</a:t>
            </a:r>
            <a:r>
              <a:rPr lang="ru-RU" dirty="0"/>
              <a:t>,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забутий</a:t>
            </a:r>
            <a:r>
              <a:rPr lang="ru-RU" dirty="0"/>
              <a:t> і став </a:t>
            </a:r>
            <a:r>
              <a:rPr lang="ru-RU" dirty="0" err="1"/>
              <a:t>популярним</a:t>
            </a:r>
            <a:r>
              <a:rPr lang="ru-RU" dirty="0"/>
              <a:t>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en-US" dirty="0"/>
              <a:t>X</a:t>
            </a:r>
            <a:r>
              <a:rPr lang="ru-RU" dirty="0"/>
              <a:t>І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чудових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золотого </a:t>
            </a:r>
            <a:r>
              <a:rPr lang="ru-RU" dirty="0" err="1"/>
              <a:t>перерізу</a:t>
            </a:r>
            <a:r>
              <a:rPr lang="ru-RU" dirty="0"/>
              <a:t> </a:t>
            </a:r>
            <a:r>
              <a:rPr lang="ru-RU" dirty="0" err="1"/>
              <a:t>зібрав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ілюстрованому</a:t>
            </a:r>
            <a:r>
              <a:rPr lang="ru-RU" dirty="0"/>
              <a:t> </a:t>
            </a:r>
            <a:r>
              <a:rPr lang="ru-RU" dirty="0" err="1"/>
              <a:t>трактаті</a:t>
            </a:r>
            <a:r>
              <a:rPr lang="ru-RU" dirty="0"/>
              <a:t> 1509 року </a:t>
            </a:r>
            <a:r>
              <a:rPr lang="ru-RU" dirty="0" err="1"/>
              <a:t>італійський</a:t>
            </a:r>
            <a:r>
              <a:rPr lang="ru-RU" dirty="0"/>
              <a:t> </a:t>
            </a:r>
            <a:r>
              <a:rPr lang="ru-RU" dirty="0" err="1"/>
              <a:t>чернець</a:t>
            </a:r>
            <a:r>
              <a:rPr lang="ru-RU" dirty="0"/>
              <a:t> </a:t>
            </a:r>
            <a:r>
              <a:rPr lang="ru-RU" i="1" dirty="0"/>
              <a:t>Лука </a:t>
            </a:r>
            <a:r>
              <a:rPr lang="ru-RU" i="1" dirty="0" err="1"/>
              <a:t>Паччолі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достоїнств</a:t>
            </a:r>
            <a:r>
              <a:rPr lang="ru-RU" dirty="0"/>
              <a:t> </a:t>
            </a:r>
            <a:r>
              <a:rPr lang="ru-RU" dirty="0" err="1"/>
              <a:t>золотої</a:t>
            </a:r>
            <a:r>
              <a:rPr lang="ru-RU" dirty="0"/>
              <a:t> </a:t>
            </a:r>
            <a:r>
              <a:rPr lang="ru-RU" dirty="0" err="1"/>
              <a:t>пропорції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назвав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"</a:t>
            </a:r>
            <a:r>
              <a:rPr lang="ru-RU" dirty="0" err="1"/>
              <a:t>божественну</a:t>
            </a:r>
            <a:r>
              <a:rPr lang="ru-RU" dirty="0"/>
              <a:t> суть" як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триєдності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(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) - </a:t>
            </a:r>
            <a:r>
              <a:rPr lang="ru-RU" dirty="0" err="1"/>
              <a:t>Батько</a:t>
            </a:r>
            <a:r>
              <a:rPr lang="ru-RU" dirty="0"/>
              <a:t> (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) - Бог- </a:t>
            </a:r>
            <a:r>
              <a:rPr lang="ru-RU" dirty="0" err="1"/>
              <a:t>Святий</a:t>
            </a:r>
            <a:r>
              <a:rPr lang="ru-RU" dirty="0"/>
              <a:t> дух (</a:t>
            </a:r>
            <a:r>
              <a:rPr lang="ru-RU" dirty="0" err="1"/>
              <a:t>ціле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0447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2520280" cy="6123080"/>
          </a:xfrm>
        </p:spPr>
        <p:txBody>
          <a:bodyPr>
            <a:normAutofit fontScale="92500"/>
          </a:bodyPr>
          <a:lstStyle/>
          <a:p>
            <a:r>
              <a:rPr lang="ru-RU" sz="2100" dirty="0"/>
              <a:t>Художник </a:t>
            </a:r>
            <a:r>
              <a:rPr lang="ru-RU" sz="2100" dirty="0">
                <a:hlinkClick r:id="rId2"/>
              </a:rPr>
              <a:t>Альбрехт Дюрер</a:t>
            </a:r>
            <a:r>
              <a:rPr lang="ru-RU" sz="2100" dirty="0"/>
              <a:t> </a:t>
            </a:r>
            <a:r>
              <a:rPr lang="ru-RU" sz="2100" dirty="0" err="1"/>
              <a:t>встановив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зріст</a:t>
            </a:r>
            <a:r>
              <a:rPr lang="ru-RU" sz="2100" dirty="0"/>
              <a:t> </a:t>
            </a:r>
            <a:r>
              <a:rPr lang="ru-RU" sz="2100" dirty="0" err="1"/>
              <a:t>людини</a:t>
            </a:r>
            <a:r>
              <a:rPr lang="ru-RU" sz="2100" dirty="0"/>
              <a:t> </a:t>
            </a:r>
            <a:r>
              <a:rPr lang="ru-RU" sz="2100" dirty="0" err="1"/>
              <a:t>ділиться</a:t>
            </a:r>
            <a:r>
              <a:rPr lang="ru-RU" sz="2100" dirty="0"/>
              <a:t> в </a:t>
            </a:r>
            <a:r>
              <a:rPr lang="ru-RU" sz="2100" dirty="0" err="1"/>
              <a:t>золотих</a:t>
            </a:r>
            <a:r>
              <a:rPr lang="ru-RU" sz="2100" dirty="0"/>
              <a:t> </a:t>
            </a:r>
            <a:r>
              <a:rPr lang="ru-RU" sz="2100" dirty="0" err="1"/>
              <a:t>пропорціях</a:t>
            </a:r>
            <a:r>
              <a:rPr lang="ru-RU" sz="2100" dirty="0"/>
              <a:t> </a:t>
            </a:r>
            <a:r>
              <a:rPr lang="ru-RU" sz="2100" dirty="0" err="1"/>
              <a:t>лінією</a:t>
            </a:r>
            <a:r>
              <a:rPr lang="ru-RU" sz="2100" dirty="0"/>
              <a:t> поясу, а </a:t>
            </a:r>
            <a:r>
              <a:rPr lang="ru-RU" sz="2100" dirty="0" err="1"/>
              <a:t>також</a:t>
            </a:r>
            <a:r>
              <a:rPr lang="ru-RU" sz="2100" dirty="0"/>
              <a:t> </a:t>
            </a:r>
            <a:r>
              <a:rPr lang="ru-RU" sz="2100" dirty="0" err="1"/>
              <a:t>лінією</a:t>
            </a:r>
            <a:r>
              <a:rPr lang="ru-RU" sz="2100" dirty="0"/>
              <a:t>, </a:t>
            </a:r>
            <a:r>
              <a:rPr lang="ru-RU" sz="2100" dirty="0" err="1"/>
              <a:t>проведеною</a:t>
            </a:r>
            <a:r>
              <a:rPr lang="ru-RU" sz="2100" dirty="0"/>
              <a:t> через </a:t>
            </a:r>
            <a:r>
              <a:rPr lang="ru-RU" sz="2100" dirty="0" err="1"/>
              <a:t>кінчики</a:t>
            </a:r>
            <a:r>
              <a:rPr lang="ru-RU" sz="2100" dirty="0"/>
              <a:t> </a:t>
            </a:r>
            <a:r>
              <a:rPr lang="ru-RU" sz="2100" dirty="0" err="1"/>
              <a:t>середніх</a:t>
            </a:r>
            <a:r>
              <a:rPr lang="ru-RU" sz="2100" dirty="0"/>
              <a:t> </a:t>
            </a:r>
            <a:r>
              <a:rPr lang="ru-RU" sz="2100" dirty="0" err="1"/>
              <a:t>пальців</a:t>
            </a:r>
            <a:r>
              <a:rPr lang="ru-RU" sz="2100" dirty="0"/>
              <a:t> </a:t>
            </a:r>
            <a:r>
              <a:rPr lang="ru-RU" sz="2100" dirty="0" err="1"/>
              <a:t>опущених</a:t>
            </a:r>
            <a:r>
              <a:rPr lang="ru-RU" sz="2100" dirty="0"/>
              <a:t> рук, </a:t>
            </a:r>
            <a:r>
              <a:rPr lang="ru-RU" sz="2100" dirty="0" err="1"/>
              <a:t>нижня</a:t>
            </a:r>
            <a:r>
              <a:rPr lang="ru-RU" sz="2100" dirty="0"/>
              <a:t> </a:t>
            </a:r>
            <a:r>
              <a:rPr lang="ru-RU" sz="2100" dirty="0" err="1"/>
              <a:t>частина</a:t>
            </a:r>
            <a:r>
              <a:rPr lang="ru-RU" sz="2100" dirty="0"/>
              <a:t> </a:t>
            </a:r>
            <a:r>
              <a:rPr lang="ru-RU" sz="2100" dirty="0" err="1"/>
              <a:t>обличчя</a:t>
            </a:r>
            <a:r>
              <a:rPr lang="ru-RU" sz="2100" dirty="0"/>
              <a:t> - </a:t>
            </a:r>
            <a:r>
              <a:rPr lang="ru-RU" sz="2100" dirty="0" err="1"/>
              <a:t>ротом</a:t>
            </a:r>
            <a:r>
              <a:rPr lang="ru-RU" sz="2100" dirty="0"/>
              <a:t> і т.д. </a:t>
            </a:r>
            <a:r>
              <a:rPr lang="ru-RU" sz="2100" dirty="0" err="1"/>
              <a:t>Талія</a:t>
            </a:r>
            <a:r>
              <a:rPr lang="ru-RU" sz="2100" dirty="0"/>
              <a:t> </a:t>
            </a:r>
            <a:r>
              <a:rPr lang="ru-RU" sz="2100" dirty="0" err="1"/>
              <a:t>ділить</a:t>
            </a:r>
            <a:r>
              <a:rPr lang="ru-RU" sz="2100" dirty="0"/>
              <a:t> </a:t>
            </a:r>
            <a:r>
              <a:rPr lang="ru-RU" sz="2100" dirty="0" err="1"/>
              <a:t>ідеальне</a:t>
            </a:r>
            <a:r>
              <a:rPr lang="ru-RU" sz="2100" dirty="0"/>
              <a:t> </a:t>
            </a:r>
            <a:r>
              <a:rPr lang="ru-RU" sz="2100" dirty="0" err="1"/>
              <a:t>людське</a:t>
            </a:r>
            <a:r>
              <a:rPr lang="ru-RU" sz="2100" dirty="0"/>
              <a:t> </a:t>
            </a:r>
            <a:r>
              <a:rPr lang="ru-RU" sz="2100" dirty="0" err="1"/>
              <a:t>тіло</a:t>
            </a:r>
            <a:r>
              <a:rPr lang="ru-RU" sz="2100" dirty="0"/>
              <a:t> </a:t>
            </a:r>
            <a:r>
              <a:rPr lang="ru-RU" sz="2100" dirty="0" err="1"/>
              <a:t>відносно</a:t>
            </a:r>
            <a:r>
              <a:rPr lang="ru-RU" sz="2100" dirty="0"/>
              <a:t> золотого </a:t>
            </a:r>
            <a:r>
              <a:rPr lang="ru-RU" sz="2100" dirty="0" err="1"/>
              <a:t>перетину</a:t>
            </a:r>
            <a:r>
              <a:rPr lang="ru-RU" sz="2100" dirty="0"/>
              <a:t>. </a:t>
            </a:r>
            <a:endParaRPr lang="ru-RU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50095"/>
            <a:ext cx="28803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/>
              <a:t>Такими є, </a:t>
            </a:r>
            <a:r>
              <a:rPr lang="ru-RU" sz="2100" dirty="0" err="1"/>
              <a:t>наприклад</a:t>
            </a:r>
            <a:r>
              <a:rPr lang="ru-RU" sz="2100" dirty="0"/>
              <a:t>, </a:t>
            </a:r>
            <a:r>
              <a:rPr lang="ru-RU" sz="2100" dirty="0" err="1"/>
              <a:t>знамениті</a:t>
            </a:r>
            <a:r>
              <a:rPr lang="ru-RU" sz="2100" dirty="0"/>
              <a:t> </a:t>
            </a:r>
            <a:r>
              <a:rPr lang="ru-RU" sz="2100" dirty="0" err="1"/>
              <a:t>статуї</a:t>
            </a:r>
            <a:r>
              <a:rPr lang="ru-RU" sz="2100" dirty="0"/>
              <a:t> Аполлона </a:t>
            </a:r>
            <a:r>
              <a:rPr lang="ru-RU" sz="2100" dirty="0" err="1"/>
              <a:t>Бельведерського</a:t>
            </a:r>
            <a:r>
              <a:rPr lang="ru-RU" sz="2100" dirty="0"/>
              <a:t> </a:t>
            </a:r>
            <a:r>
              <a:rPr lang="ru-RU" sz="2100" dirty="0" err="1"/>
              <a:t>роботи</a:t>
            </a:r>
            <a:r>
              <a:rPr lang="ru-RU" sz="2100" dirty="0"/>
              <a:t> </a:t>
            </a:r>
            <a:r>
              <a:rPr lang="ru-RU" sz="2100" dirty="0" err="1"/>
              <a:t>Леохора</a:t>
            </a:r>
            <a:r>
              <a:rPr lang="ru-RU" sz="2100" dirty="0"/>
              <a:t> й Зевса </a:t>
            </a:r>
            <a:r>
              <a:rPr lang="ru-RU" sz="2100" dirty="0" err="1"/>
              <a:t>Олімпійського</a:t>
            </a:r>
            <a:r>
              <a:rPr lang="ru-RU" sz="2100" dirty="0"/>
              <a:t> скульптора </a:t>
            </a:r>
            <a:r>
              <a:rPr lang="ru-RU" sz="2100" dirty="0" err="1"/>
              <a:t>Фідія</a:t>
            </a:r>
            <a:r>
              <a:rPr lang="ru-RU" sz="2100" dirty="0"/>
              <a:t>. </a:t>
            </a:r>
            <a:r>
              <a:rPr lang="ru-RU" sz="2100" dirty="0" err="1"/>
              <a:t>Пропорції</a:t>
            </a:r>
            <a:r>
              <a:rPr lang="ru-RU" sz="2100" dirty="0"/>
              <a:t> </a:t>
            </a:r>
            <a:r>
              <a:rPr lang="ru-RU" sz="2100" dirty="0" err="1"/>
              <a:t>чоловічого</a:t>
            </a:r>
            <a:r>
              <a:rPr lang="ru-RU" sz="2100" dirty="0"/>
              <a:t> </a:t>
            </a:r>
            <a:r>
              <a:rPr lang="ru-RU" sz="2100" dirty="0" err="1"/>
              <a:t>тіла</a:t>
            </a:r>
            <a:r>
              <a:rPr lang="ru-RU" sz="2100" dirty="0"/>
              <a:t> </a:t>
            </a:r>
            <a:r>
              <a:rPr lang="ru-RU" sz="2100" dirty="0" err="1"/>
              <a:t>коливаються</a:t>
            </a:r>
            <a:r>
              <a:rPr lang="ru-RU" sz="2100" dirty="0"/>
              <a:t> в межах </a:t>
            </a:r>
            <a:r>
              <a:rPr lang="ru-RU" sz="2100" dirty="0" err="1"/>
              <a:t>середнього</a:t>
            </a:r>
            <a:r>
              <a:rPr lang="ru-RU" sz="2100" dirty="0"/>
              <a:t> </a:t>
            </a:r>
            <a:r>
              <a:rPr lang="ru-RU" sz="2100" dirty="0" err="1"/>
              <a:t>відношення</a:t>
            </a:r>
            <a:r>
              <a:rPr lang="ru-RU" sz="2100" dirty="0"/>
              <a:t> 13:8 і </a:t>
            </a:r>
            <a:r>
              <a:rPr lang="ru-RU" sz="2100" dirty="0" err="1"/>
              <a:t>трохи</a:t>
            </a:r>
            <a:r>
              <a:rPr lang="ru-RU" sz="2100" dirty="0"/>
              <a:t> </a:t>
            </a:r>
            <a:r>
              <a:rPr lang="ru-RU" sz="2100" dirty="0" err="1"/>
              <a:t>ближче</a:t>
            </a:r>
            <a:r>
              <a:rPr lang="ru-RU" sz="2100" dirty="0"/>
              <a:t> </a:t>
            </a:r>
            <a:r>
              <a:rPr lang="ru-RU" sz="2100" dirty="0" err="1"/>
              <a:t>підходять</a:t>
            </a:r>
            <a:r>
              <a:rPr lang="ru-RU" sz="2100" dirty="0"/>
              <a:t> до золотого </a:t>
            </a:r>
            <a:r>
              <a:rPr lang="ru-RU" sz="2100" dirty="0" err="1"/>
              <a:t>перерізу</a:t>
            </a:r>
            <a:r>
              <a:rPr lang="ru-RU" sz="2100" dirty="0"/>
              <a:t>, </a:t>
            </a:r>
            <a:r>
              <a:rPr lang="ru-RU" sz="2100" dirty="0" err="1"/>
              <a:t>ніж</a:t>
            </a:r>
            <a:r>
              <a:rPr lang="ru-RU" sz="2100" dirty="0"/>
              <a:t> </a:t>
            </a:r>
            <a:r>
              <a:rPr lang="ru-RU" sz="2100" dirty="0" err="1"/>
              <a:t>пропорції</a:t>
            </a:r>
            <a:r>
              <a:rPr lang="ru-RU" sz="2100" dirty="0"/>
              <a:t> </a:t>
            </a:r>
            <a:r>
              <a:rPr lang="ru-RU" sz="2100" dirty="0" err="1"/>
              <a:t>тіла</a:t>
            </a:r>
            <a:r>
              <a:rPr lang="ru-RU" sz="2100" dirty="0"/>
              <a:t> </a:t>
            </a:r>
            <a:r>
              <a:rPr lang="ru-RU" sz="2100" dirty="0" err="1"/>
              <a:t>жінок</a:t>
            </a:r>
            <a:r>
              <a:rPr lang="ru-RU" sz="2100" dirty="0"/>
              <a:t> (8:5), </a:t>
            </a:r>
            <a:r>
              <a:rPr lang="ru-RU" sz="2100" dirty="0" err="1"/>
              <a:t>які</a:t>
            </a:r>
            <a:r>
              <a:rPr lang="ru-RU" sz="2100" dirty="0"/>
              <a:t> </a:t>
            </a:r>
            <a:r>
              <a:rPr lang="ru-RU" sz="2100" dirty="0" err="1"/>
              <a:t>змушені</a:t>
            </a:r>
            <a:r>
              <a:rPr lang="ru-RU" sz="2100" dirty="0"/>
              <a:t> "</a:t>
            </a:r>
            <a:r>
              <a:rPr lang="ru-RU" sz="2100" dirty="0" err="1"/>
              <a:t>урівнювати</a:t>
            </a:r>
            <a:r>
              <a:rPr lang="ru-RU" sz="2100" dirty="0"/>
              <a:t>" </a:t>
            </a:r>
            <a:r>
              <a:rPr lang="ru-RU" sz="2100" dirty="0" err="1"/>
              <a:t>фігуру</a:t>
            </a:r>
            <a:r>
              <a:rPr lang="ru-RU" sz="2100" dirty="0"/>
              <a:t> за </a:t>
            </a:r>
            <a:r>
              <a:rPr lang="ru-RU" sz="2100" dirty="0" err="1"/>
              <a:t>рахунок</a:t>
            </a:r>
            <a:r>
              <a:rPr lang="ru-RU" sz="2100" dirty="0"/>
              <a:t> </a:t>
            </a:r>
            <a:r>
              <a:rPr lang="ru-RU" sz="2100" dirty="0" err="1"/>
              <a:t>підборів</a:t>
            </a:r>
            <a:r>
              <a:rPr lang="ru-RU" sz="2100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453" y="1340768"/>
            <a:ext cx="230637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98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книгах, де </a:t>
            </a:r>
            <a:r>
              <a:rPr lang="ru-RU" dirty="0" err="1"/>
              <a:t>згадується</a:t>
            </a:r>
            <a:r>
              <a:rPr lang="ru-RU" dirty="0"/>
              <a:t> про </a:t>
            </a:r>
            <a:r>
              <a:rPr lang="ru-RU" smtClean="0"/>
              <a:t>золотий </a:t>
            </a:r>
            <a:r>
              <a:rPr lang="ru-RU" dirty="0" err="1"/>
              <a:t>перетин</a:t>
            </a:r>
            <a:r>
              <a:rPr lang="ru-RU" dirty="0"/>
              <a:t> в </a:t>
            </a:r>
            <a:r>
              <a:rPr lang="ru-RU" dirty="0" err="1"/>
              <a:t>архітектурі</a:t>
            </a:r>
            <a:r>
              <a:rPr lang="ru-RU" dirty="0"/>
              <a:t>, </a:t>
            </a:r>
            <a:r>
              <a:rPr lang="ru-RU" dirty="0" err="1"/>
              <a:t>пишеться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все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спостерігач</a:t>
            </a:r>
            <a:r>
              <a:rPr lang="ru-RU" dirty="0"/>
              <a:t>, і </a:t>
            </a:r>
            <a:r>
              <a:rPr lang="ru-RU" dirty="0" err="1"/>
              <a:t>що</a:t>
            </a:r>
            <a:r>
              <a:rPr lang="ru-RU" dirty="0"/>
              <a:t> в тому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пропорцій</a:t>
            </a:r>
            <a:r>
              <a:rPr lang="ru-RU" dirty="0"/>
              <a:t> в </a:t>
            </a:r>
            <a:r>
              <a:rPr lang="ru-RU" dirty="0" err="1"/>
              <a:t>спорудженні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утворюючих</a:t>
            </a:r>
            <a:r>
              <a:rPr lang="ru-RU" dirty="0"/>
              <a:t>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перетин</a:t>
            </a:r>
            <a:r>
              <a:rPr lang="ru-RU" dirty="0"/>
              <a:t>, те </a:t>
            </a:r>
            <a:r>
              <a:rPr lang="ru-RU" dirty="0" err="1"/>
              <a:t>перебуваючи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, людей буде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по-іншому</a:t>
            </a:r>
            <a:r>
              <a:rPr lang="ru-RU" dirty="0"/>
              <a:t>.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перетин</a:t>
            </a:r>
            <a:r>
              <a:rPr lang="ru-RU" dirty="0"/>
              <a:t> в </a:t>
            </a:r>
            <a:r>
              <a:rPr lang="ru-RU" dirty="0" err="1"/>
              <a:t>архітектурі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спокійне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 smtClean="0"/>
              <a:t>довжин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03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1143000"/>
          </a:xfrm>
        </p:spPr>
        <p:txBody>
          <a:bodyPr/>
          <a:lstStyle/>
          <a:p>
            <a:r>
              <a:rPr lang="uk-UA" dirty="0" smtClean="0"/>
              <a:t>Золотий переріз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68760"/>
            <a:ext cx="3610744" cy="54006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У </a:t>
            </a:r>
            <a:r>
              <a:rPr lang="ru-RU" dirty="0"/>
              <a:t>Парфеноне є </a:t>
            </a:r>
            <a:r>
              <a:rPr lang="ru-RU" dirty="0" err="1"/>
              <a:t>вісім</a:t>
            </a:r>
            <a:r>
              <a:rPr lang="ru-RU" dirty="0"/>
              <a:t> колон по коротким сторонам і </a:t>
            </a:r>
            <a:r>
              <a:rPr lang="ru-RU" dirty="0" err="1"/>
              <a:t>сімнадцять</a:t>
            </a:r>
            <a:r>
              <a:rPr lang="ru-RU" dirty="0"/>
              <a:t> по </a:t>
            </a:r>
            <a:r>
              <a:rPr lang="ru-RU" dirty="0" err="1"/>
              <a:t>довгих</a:t>
            </a:r>
            <a:r>
              <a:rPr lang="ru-RU" dirty="0"/>
              <a:t>.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споруджені</a:t>
            </a:r>
            <a:r>
              <a:rPr lang="ru-RU" dirty="0"/>
              <a:t> з </a:t>
            </a:r>
            <a:r>
              <a:rPr lang="ru-RU" dirty="0" err="1"/>
              <a:t>пентилейского</a:t>
            </a:r>
            <a:r>
              <a:rPr lang="ru-RU" dirty="0"/>
              <a:t> </a:t>
            </a:r>
            <a:r>
              <a:rPr lang="ru-RU" dirty="0" err="1"/>
              <a:t>мармуру</a:t>
            </a:r>
            <a:r>
              <a:rPr lang="ru-RU" dirty="0"/>
              <a:t>.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/>
              <a:t>відзначити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висоти</a:t>
            </a:r>
            <a:r>
              <a:rPr lang="ru-RU" dirty="0"/>
              <a:t> </a:t>
            </a:r>
            <a:r>
              <a:rPr lang="ru-RU" dirty="0" err="1"/>
              <a:t>спорудження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становить 0,618. 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Парфенона </a:t>
            </a:r>
            <a:r>
              <a:rPr lang="ru-RU" dirty="0" err="1"/>
              <a:t>згідно</a:t>
            </a:r>
            <a:r>
              <a:rPr lang="ru-RU" dirty="0"/>
              <a:t> такому </a:t>
            </a:r>
            <a:r>
              <a:rPr lang="ru-RU" dirty="0" err="1"/>
              <a:t>поняттю</a:t>
            </a:r>
            <a:r>
              <a:rPr lang="ru-RU" dirty="0"/>
              <a:t>, як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перетин</a:t>
            </a:r>
            <a:r>
              <a:rPr lang="ru-RU" dirty="0"/>
              <a:t> </a:t>
            </a:r>
            <a:r>
              <a:rPr lang="ru-RU" dirty="0" err="1"/>
              <a:t>архітектура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буде </a:t>
            </a:r>
            <a:r>
              <a:rPr lang="ru-RU" dirty="0" err="1"/>
              <a:t>складатися</a:t>
            </a:r>
            <a:r>
              <a:rPr lang="ru-RU" dirty="0"/>
              <a:t> з тих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</a:t>
            </a:r>
            <a:r>
              <a:rPr lang="ru-RU" dirty="0" smtClean="0"/>
              <a:t>фасаду.</a:t>
            </a:r>
            <a:endParaRPr lang="ru-RU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132856"/>
            <a:ext cx="3899925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49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</TotalTime>
  <Words>490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золотий переріз в архітектурі та мистецтві</vt:lpstr>
      <vt:lpstr>Золотий переріз</vt:lpstr>
      <vt:lpstr>Золотий переріз</vt:lpstr>
      <vt:lpstr>Золотий переріз</vt:lpstr>
      <vt:lpstr>Золотий переріз</vt:lpstr>
      <vt:lpstr>Золотий переріз</vt:lpstr>
      <vt:lpstr>Презентация PowerPoint</vt:lpstr>
      <vt:lpstr>Золотий переріз</vt:lpstr>
      <vt:lpstr>Золотий переріз</vt:lpstr>
      <vt:lpstr>Золотий переріз</vt:lpstr>
      <vt:lpstr>Золотий переріз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золотий переріз в архітектурі та мистецтві</dc:title>
  <dc:creator>User</dc:creator>
  <cp:lastModifiedBy>User</cp:lastModifiedBy>
  <cp:revision>4</cp:revision>
  <dcterms:created xsi:type="dcterms:W3CDTF">2014-05-20T13:35:16Z</dcterms:created>
  <dcterms:modified xsi:type="dcterms:W3CDTF">2014-05-20T14:10:38Z</dcterms:modified>
</cp:coreProperties>
</file>