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389896F9-E591-4743-9E09-9FC6A7ACCAFF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92286CD-2CF2-4030-BD03-0F685EF09CF1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96F9-E591-4743-9E09-9FC6A7ACCAFF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86CD-2CF2-4030-BD03-0F685EF09C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96F9-E591-4743-9E09-9FC6A7ACCAFF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86CD-2CF2-4030-BD03-0F685EF09C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96F9-E591-4743-9E09-9FC6A7ACCAFF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86CD-2CF2-4030-BD03-0F685EF09C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96F9-E591-4743-9E09-9FC6A7ACCAFF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86CD-2CF2-4030-BD03-0F685EF09C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96F9-E591-4743-9E09-9FC6A7ACCAFF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86CD-2CF2-4030-BD03-0F685EF09CF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96F9-E591-4743-9E09-9FC6A7ACCAFF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86CD-2CF2-4030-BD03-0F685EF09CF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96F9-E591-4743-9E09-9FC6A7ACCAFF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86CD-2CF2-4030-BD03-0F685EF09C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96F9-E591-4743-9E09-9FC6A7ACCAFF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86CD-2CF2-4030-BD03-0F685EF09C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96F9-E591-4743-9E09-9FC6A7ACCAFF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86CD-2CF2-4030-BD03-0F685EF09C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96F9-E591-4743-9E09-9FC6A7ACCAFF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86CD-2CF2-4030-BD03-0F685EF09C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389896F9-E591-4743-9E09-9FC6A7ACCAFF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92286CD-2CF2-4030-BD03-0F685EF09C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Праця</a:t>
            </a:r>
            <a:r>
              <a:rPr lang="ru-RU" dirty="0"/>
              <a:t> </a:t>
            </a:r>
            <a:r>
              <a:rPr lang="ru-RU" dirty="0" err="1"/>
              <a:t>неповнолітніх</a:t>
            </a:r>
            <a:r>
              <a:rPr lang="ru-RU" dirty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914633">
            <a:off x="543032" y="4248189"/>
            <a:ext cx="2630513" cy="1752600"/>
          </a:xfrm>
        </p:spPr>
        <p:txBody>
          <a:bodyPr/>
          <a:lstStyle/>
          <a:p>
            <a:r>
              <a:rPr lang="uk-UA" b="1" dirty="0" smtClean="0"/>
              <a:t>Підготувала учениця  9А класу</a:t>
            </a:r>
          </a:p>
          <a:p>
            <a:r>
              <a:rPr lang="uk-UA" b="1" dirty="0" err="1" smtClean="0"/>
              <a:t>Григор</a:t>
            </a:r>
            <a:r>
              <a:rPr lang="uk-UA" b="1" dirty="0" smtClean="0"/>
              <a:t> Тетяна</a:t>
            </a:r>
          </a:p>
        </p:txBody>
      </p:sp>
    </p:spTree>
    <p:extLst>
      <p:ext uri="{BB962C8B-B14F-4D97-AF65-F5344CB8AC3E}">
        <p14:creationId xmlns:p14="http://schemas.microsoft.com/office/powerpoint/2010/main" val="11152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17227"/>
            <a:ext cx="7920880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Нині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країнах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чимало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неповнолітніх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працюють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таких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в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Кодекс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надає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суттєві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пільги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працюючим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неповнолітнім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5400600" cy="372815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7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4077" y="908720"/>
            <a:ext cx="3949824" cy="551305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…Для них установлено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скорочений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робочий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збільшено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тривалість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відпустки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Неповнолітніх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заборонено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залучати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вночі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вихідні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звільненні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неповнолітніх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працівників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передбачено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додаткові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гарантії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464496" cy="52869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1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41440" cy="1442674"/>
          </a:xfrm>
        </p:spPr>
        <p:txBody>
          <a:bodyPr/>
          <a:lstStyle/>
          <a:p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Висновки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41376"/>
            <a:ext cx="8208912" cy="56166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1" u="sng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Неповнолітні</a:t>
            </a:r>
            <a:r>
              <a:rPr lang="ru-RU" b="1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працівники</a:t>
            </a:r>
            <a:r>
              <a:rPr lang="ru-RU" b="1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b="1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право:</a:t>
            </a:r>
          </a:p>
          <a:p>
            <a:r>
              <a:rPr lang="ru-RU" dirty="0"/>
              <a:t>на </a:t>
            </a:r>
            <a:r>
              <a:rPr lang="ru-RU" dirty="0" err="1"/>
              <a:t>скорочену</a:t>
            </a:r>
            <a:r>
              <a:rPr lang="ru-RU" dirty="0"/>
              <a:t>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</a:t>
            </a:r>
            <a:r>
              <a:rPr lang="ru-RU" dirty="0" smtClean="0"/>
              <a:t>часу: </a:t>
            </a:r>
            <a:r>
              <a:rPr lang="ru-RU" dirty="0"/>
              <a:t>у </a:t>
            </a:r>
            <a:r>
              <a:rPr lang="ru-RU" dirty="0" err="1"/>
              <a:t>віці</a:t>
            </a:r>
            <a:r>
              <a:rPr lang="ru-RU" dirty="0"/>
              <a:t> 16 — 18 </a:t>
            </a:r>
            <a:r>
              <a:rPr lang="ru-RU" dirty="0" err="1"/>
              <a:t>років</a:t>
            </a:r>
            <a:r>
              <a:rPr lang="ru-RU" dirty="0"/>
              <a:t> — 36 годин на </a:t>
            </a:r>
            <a:r>
              <a:rPr lang="ru-RU" dirty="0" err="1"/>
              <a:t>тиждень</a:t>
            </a:r>
            <a:r>
              <a:rPr lang="ru-RU" dirty="0"/>
              <a:t>; у </a:t>
            </a:r>
            <a:r>
              <a:rPr lang="ru-RU" dirty="0" err="1"/>
              <a:t>віці</a:t>
            </a:r>
            <a:r>
              <a:rPr lang="ru-RU" dirty="0"/>
              <a:t> 15 — 16 </a:t>
            </a:r>
            <a:r>
              <a:rPr lang="ru-RU" dirty="0" err="1"/>
              <a:t>років</a:t>
            </a:r>
            <a:r>
              <a:rPr lang="ru-RU" dirty="0"/>
              <a:t> (для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віком</a:t>
            </a:r>
            <a:r>
              <a:rPr lang="ru-RU" dirty="0"/>
              <a:t> 14 — 15,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у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канікул</a:t>
            </a:r>
            <a:r>
              <a:rPr lang="ru-RU" dirty="0"/>
              <a:t>) — 24 </a:t>
            </a:r>
            <a:r>
              <a:rPr lang="ru-RU" dirty="0" err="1"/>
              <a:t>години</a:t>
            </a:r>
            <a:r>
              <a:rPr lang="ru-RU" dirty="0"/>
              <a:t> на </a:t>
            </a:r>
            <a:r>
              <a:rPr lang="ru-RU" dirty="0" err="1" smtClean="0"/>
              <a:t>тиждень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щорічні</a:t>
            </a:r>
            <a:r>
              <a:rPr lang="ru-RU" dirty="0" smtClean="0"/>
              <a:t> </a:t>
            </a:r>
            <a:r>
              <a:rPr lang="ru-RU" dirty="0" err="1" smtClean="0"/>
              <a:t>відпустки</a:t>
            </a:r>
            <a:r>
              <a:rPr lang="ru-RU" dirty="0" smtClean="0"/>
              <a:t>, </a:t>
            </a:r>
            <a:r>
              <a:rPr lang="ru-RU" dirty="0" err="1" smtClean="0"/>
              <a:t>тривал</a:t>
            </a:r>
            <a:r>
              <a:rPr lang="uk-UA" dirty="0" err="1" smtClean="0"/>
              <a:t>істю</a:t>
            </a:r>
            <a:r>
              <a:rPr lang="uk-UA" dirty="0" smtClean="0"/>
              <a:t> 1 календарний місяць,</a:t>
            </a:r>
            <a:r>
              <a:rPr lang="ru-RU" dirty="0" smtClean="0"/>
              <a:t> </a:t>
            </a:r>
            <a:r>
              <a:rPr lang="ru-RU" dirty="0" err="1" smtClean="0"/>
              <a:t>працівникам</a:t>
            </a:r>
            <a:r>
              <a:rPr lang="ru-RU" dirty="0" smtClean="0"/>
              <a:t> </a:t>
            </a:r>
            <a:r>
              <a:rPr lang="ru-RU" dirty="0" err="1" smtClean="0"/>
              <a:t>віком</a:t>
            </a:r>
            <a:r>
              <a:rPr lang="ru-RU" dirty="0" smtClean="0"/>
              <a:t> до </a:t>
            </a:r>
            <a:r>
              <a:rPr lang="ru-RU" dirty="0" err="1" smtClean="0"/>
              <a:t>вісімнадцяти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надаються</a:t>
            </a:r>
            <a:r>
              <a:rPr lang="ru-RU" dirty="0" smtClean="0"/>
              <a:t> у </a:t>
            </a:r>
            <a:r>
              <a:rPr lang="ru-RU" dirty="0" err="1" smtClean="0"/>
              <a:t>зручний</a:t>
            </a:r>
            <a:r>
              <a:rPr lang="ru-RU" dirty="0" smtClean="0"/>
              <a:t> для них </a:t>
            </a:r>
            <a:r>
              <a:rPr lang="ru-RU" dirty="0" err="1" smtClean="0"/>
              <a:t>час,надаються</a:t>
            </a:r>
            <a:r>
              <a:rPr lang="ru-RU" dirty="0" smtClean="0"/>
              <a:t> за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заявою</a:t>
            </a:r>
            <a:r>
              <a:rPr lang="ru-RU" dirty="0" smtClean="0"/>
              <a:t> до </a:t>
            </a:r>
            <a:r>
              <a:rPr lang="ru-RU" dirty="0" err="1" smtClean="0"/>
              <a:t>настання</a:t>
            </a:r>
            <a:r>
              <a:rPr lang="ru-RU" dirty="0" smtClean="0"/>
              <a:t> </a:t>
            </a:r>
            <a:r>
              <a:rPr lang="ru-RU" dirty="0" err="1" smtClean="0"/>
              <a:t>шестимісячного</a:t>
            </a:r>
            <a:r>
              <a:rPr lang="ru-RU" dirty="0" smtClean="0"/>
              <a:t> </a:t>
            </a:r>
            <a:r>
              <a:rPr lang="ru-RU" dirty="0" err="1" smtClean="0"/>
              <a:t>терміну</a:t>
            </a:r>
            <a:r>
              <a:rPr lang="ru-RU" dirty="0" smtClean="0"/>
              <a:t> </a:t>
            </a:r>
            <a:r>
              <a:rPr lang="ru-RU" dirty="0" err="1" smtClean="0"/>
              <a:t>безперервної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на </a:t>
            </a:r>
            <a:r>
              <a:rPr lang="ru-RU" dirty="0" err="1" smtClean="0"/>
              <a:t>даному</a:t>
            </a:r>
            <a:r>
              <a:rPr lang="ru-RU" dirty="0" smtClean="0"/>
              <a:t> </a:t>
            </a:r>
            <a:r>
              <a:rPr lang="ru-RU" dirty="0" err="1" smtClean="0"/>
              <a:t>підприємстві</a:t>
            </a:r>
            <a:r>
              <a:rPr lang="ru-RU" dirty="0" smtClean="0"/>
              <a:t>, в </a:t>
            </a:r>
            <a:r>
              <a:rPr lang="ru-RU" dirty="0" err="1" smtClean="0"/>
              <a:t>установі</a:t>
            </a:r>
            <a:r>
              <a:rPr lang="ru-RU" dirty="0" smtClean="0"/>
              <a:t>, </a:t>
            </a:r>
            <a:r>
              <a:rPr lang="ru-RU" dirty="0" err="1" smtClean="0"/>
              <a:t>організації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 </a:t>
            </a:r>
            <a:r>
              <a:rPr lang="ru-RU" dirty="0" err="1"/>
              <a:t>виплату</a:t>
            </a:r>
            <a:r>
              <a:rPr lang="ru-RU" dirty="0"/>
              <a:t> </a:t>
            </a:r>
            <a:r>
              <a:rPr lang="ru-RU" dirty="0" err="1"/>
              <a:t>заробітної</a:t>
            </a:r>
            <a:r>
              <a:rPr lang="ru-RU" dirty="0"/>
              <a:t> плати за </a:t>
            </a:r>
            <a:r>
              <a:rPr lang="ru-RU" dirty="0" err="1"/>
              <a:t>скороченої</a:t>
            </a:r>
            <a:r>
              <a:rPr lang="ru-RU" dirty="0"/>
              <a:t> </a:t>
            </a:r>
            <a:r>
              <a:rPr lang="ru-RU" dirty="0" err="1"/>
              <a:t>тривалості</a:t>
            </a:r>
            <a:r>
              <a:rPr lang="ru-RU" dirty="0"/>
              <a:t> </a:t>
            </a:r>
            <a:r>
              <a:rPr lang="ru-RU" dirty="0" err="1"/>
              <a:t>щоденної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в такому самому </a:t>
            </a:r>
            <a:r>
              <a:rPr lang="ru-RU" dirty="0" err="1"/>
              <a:t>розмірі</a:t>
            </a:r>
            <a:r>
              <a:rPr lang="ru-RU" dirty="0"/>
              <a:t>, як </a:t>
            </a:r>
            <a:r>
              <a:rPr lang="ru-RU" dirty="0" err="1"/>
              <a:t>працівникам</a:t>
            </a:r>
            <a:r>
              <a:rPr lang="ru-RU" dirty="0"/>
              <a:t>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 за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/>
              <a:t>тривалості</a:t>
            </a:r>
            <a:r>
              <a:rPr lang="ru-RU" dirty="0"/>
              <a:t> </a:t>
            </a:r>
            <a:r>
              <a:rPr lang="ru-RU" dirty="0" err="1"/>
              <a:t>щоденної</a:t>
            </a:r>
            <a:r>
              <a:rPr lang="ru-RU" dirty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b="1" i="1" u="sng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Неповнолітніх</a:t>
            </a:r>
            <a:r>
              <a:rPr lang="ru-RU" b="1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працівників</a:t>
            </a:r>
            <a:r>
              <a:rPr lang="ru-RU" b="1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b="1" i="1" u="sng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b="1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права </a:t>
            </a:r>
            <a:r>
              <a:rPr lang="ru-RU" b="1" i="1" u="sng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залучати</a:t>
            </a:r>
            <a:r>
              <a:rPr lang="ru-RU" b="1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dirty="0"/>
              <a:t>до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важкої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шкідливими</a:t>
            </a:r>
            <a:r>
              <a:rPr lang="ru-RU" dirty="0"/>
              <a:t> та </a:t>
            </a:r>
            <a:r>
              <a:rPr lang="ru-RU" dirty="0" err="1"/>
              <a:t>небезпечними</a:t>
            </a:r>
            <a:r>
              <a:rPr lang="ru-RU" dirty="0"/>
              <a:t> </a:t>
            </a:r>
            <a:r>
              <a:rPr lang="ru-RU" dirty="0" err="1"/>
              <a:t>умовами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до </a:t>
            </a:r>
            <a:r>
              <a:rPr lang="ru-RU" dirty="0" err="1"/>
              <a:t>роботи</a:t>
            </a:r>
            <a:r>
              <a:rPr lang="ru-RU" dirty="0"/>
              <a:t> в </a:t>
            </a:r>
            <a:r>
              <a:rPr lang="ru-RU" dirty="0" err="1"/>
              <a:t>нічний</a:t>
            </a:r>
            <a:r>
              <a:rPr lang="ru-RU" dirty="0"/>
              <a:t> час, у </a:t>
            </a:r>
            <a:r>
              <a:rPr lang="ru-RU" dirty="0" err="1"/>
              <a:t>вихідні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до </a:t>
            </a:r>
            <a:r>
              <a:rPr lang="ru-RU" dirty="0" err="1"/>
              <a:t>підземних</a:t>
            </a:r>
            <a:r>
              <a:rPr lang="ru-RU" dirty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до </a:t>
            </a:r>
            <a:r>
              <a:rPr lang="ru-RU" dirty="0" err="1"/>
              <a:t>надурочних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підіймання</a:t>
            </a:r>
            <a:r>
              <a:rPr lang="ru-RU" dirty="0"/>
              <a:t> і </a:t>
            </a:r>
            <a:r>
              <a:rPr lang="ru-RU" dirty="0" err="1"/>
              <a:t>переміщення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, </a:t>
            </a:r>
            <a:r>
              <a:rPr lang="ru-RU" dirty="0" err="1"/>
              <a:t>маса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err="1"/>
              <a:t>встановлені</a:t>
            </a:r>
            <a:r>
              <a:rPr lang="ru-RU" dirty="0"/>
              <a:t> </a:t>
            </a:r>
            <a:r>
              <a:rPr lang="ru-RU" dirty="0" err="1"/>
              <a:t>граничні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ваги.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9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41440" cy="1442674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Висновки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7827640" cy="511256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За законом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не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допускається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прийняття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на роботу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осіб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молодше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шістнадцяти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років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ru-RU" dirty="0" smtClean="0"/>
              <a:t> </a:t>
            </a:r>
            <a:r>
              <a:rPr lang="ru-RU" dirty="0"/>
              <a:t>Як </a:t>
            </a:r>
            <a:r>
              <a:rPr lang="ru-RU" dirty="0" err="1"/>
              <a:t>виняток</a:t>
            </a:r>
            <a:r>
              <a:rPr lang="ru-RU" dirty="0"/>
              <a:t>, за </a:t>
            </a:r>
            <a:r>
              <a:rPr lang="ru-RU" dirty="0" err="1"/>
              <a:t>згодою</a:t>
            </a:r>
            <a:r>
              <a:rPr lang="ru-RU" dirty="0"/>
              <a:t> одного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особи,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замінює</a:t>
            </a:r>
            <a:r>
              <a:rPr lang="ru-RU" dirty="0"/>
              <a:t>,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прийматись</a:t>
            </a:r>
            <a:r>
              <a:rPr lang="ru-RU" dirty="0"/>
              <a:t> на роботу особи,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досягли</a:t>
            </a:r>
            <a:r>
              <a:rPr lang="ru-RU" dirty="0"/>
              <a:t> </a:t>
            </a:r>
            <a:r>
              <a:rPr lang="ru-RU" dirty="0" err="1"/>
              <a:t>п'ятнадцяти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/>
              <a:t>Кодексі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 про </a:t>
            </a:r>
            <a:r>
              <a:rPr lang="ru-RU" dirty="0" err="1"/>
              <a:t>працю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є </a:t>
            </a:r>
            <a:r>
              <a:rPr lang="ru-RU" dirty="0" err="1"/>
              <a:t>уточнення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для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 до </a:t>
            </a:r>
            <a:r>
              <a:rPr lang="ru-RU" dirty="0" err="1"/>
              <a:t>продуктивної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допускається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прийняття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на роботу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учнів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ru-RU" dirty="0" err="1"/>
              <a:t>загальноосвітніх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, </a:t>
            </a:r>
            <a:r>
              <a:rPr lang="ru-RU" dirty="0" err="1"/>
              <a:t>професійно-технічних</a:t>
            </a:r>
            <a:r>
              <a:rPr lang="ru-RU" dirty="0"/>
              <a:t> і </a:t>
            </a:r>
            <a:r>
              <a:rPr lang="ru-RU" dirty="0" err="1"/>
              <a:t>середніх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легкої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завдає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 </a:t>
            </a:r>
            <a:r>
              <a:rPr lang="ru-RU" dirty="0" err="1"/>
              <a:t>здоров'ю</a:t>
            </a:r>
            <a:r>
              <a:rPr lang="ru-RU" dirty="0"/>
              <a:t> і не </a:t>
            </a:r>
            <a:r>
              <a:rPr lang="ru-RU" dirty="0" err="1"/>
              <a:t>порушує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, у </a:t>
            </a:r>
            <a:r>
              <a:rPr lang="ru-RU" dirty="0" err="1"/>
              <a:t>вільний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час по </a:t>
            </a:r>
            <a:r>
              <a:rPr lang="ru-RU" dirty="0" err="1"/>
              <a:t>досягненні</a:t>
            </a:r>
            <a:r>
              <a:rPr lang="ru-RU" dirty="0"/>
              <a:t> ними </a:t>
            </a:r>
            <a:r>
              <a:rPr lang="ru-RU" dirty="0" err="1"/>
              <a:t>чотирнадцятирічного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за </a:t>
            </a:r>
            <a:r>
              <a:rPr lang="ru-RU" dirty="0" err="1"/>
              <a:t>згодою</a:t>
            </a:r>
            <a:r>
              <a:rPr lang="ru-RU" dirty="0"/>
              <a:t> одного з </a:t>
            </a:r>
            <a:r>
              <a:rPr lang="ru-RU" dirty="0" err="1"/>
              <a:t>батьків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особи,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замінює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74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Литература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930893"/>
            <a:ext cx="7467600" cy="3951337"/>
          </a:xfrm>
        </p:spPr>
        <p:txBody>
          <a:bodyPr/>
          <a:lstStyle/>
          <a:p>
            <a:r>
              <a:rPr lang="ru-RU" dirty="0" err="1" smtClean="0"/>
              <a:t>Правознавство</a:t>
            </a:r>
            <a:r>
              <a:rPr lang="ru-RU" dirty="0" smtClean="0"/>
              <a:t>. </a:t>
            </a:r>
            <a:r>
              <a:rPr lang="ru-RU" dirty="0" err="1" smtClean="0"/>
              <a:t>Практичний</a:t>
            </a:r>
            <a:r>
              <a:rPr lang="ru-RU" dirty="0" smtClean="0"/>
              <a:t> курс. 9 </a:t>
            </a:r>
            <a:r>
              <a:rPr lang="ru-RU" dirty="0" err="1" smtClean="0"/>
              <a:t>клас</a:t>
            </a:r>
            <a:r>
              <a:rPr lang="ru-RU" dirty="0" smtClean="0"/>
              <a:t>. </a:t>
            </a:r>
            <a:r>
              <a:rPr lang="ru-RU" dirty="0" err="1" smtClean="0"/>
              <a:t>О.Д.Наровлянський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46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04664"/>
            <a:ext cx="2304256" cy="1070992"/>
          </a:xfrm>
        </p:spPr>
        <p:txBody>
          <a:bodyPr/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План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20888"/>
            <a:ext cx="7467600" cy="3951337"/>
          </a:xfrm>
        </p:spPr>
        <p:txBody>
          <a:bodyPr/>
          <a:lstStyle/>
          <a:p>
            <a:r>
              <a:rPr lang="ru-RU" dirty="0"/>
              <a:t>1.Робочий час і час </a:t>
            </a:r>
            <a:r>
              <a:rPr lang="ru-RU" dirty="0" err="1"/>
              <a:t>відпочинку</a:t>
            </a:r>
            <a:r>
              <a:rPr lang="ru-RU" dirty="0"/>
              <a:t> </a:t>
            </a:r>
            <a:r>
              <a:rPr lang="ru-RU" dirty="0" err="1" smtClean="0"/>
              <a:t>непонолітних</a:t>
            </a:r>
            <a:r>
              <a:rPr lang="ru-RU" dirty="0" smtClean="0"/>
              <a:t>.</a:t>
            </a:r>
          </a:p>
          <a:p>
            <a:r>
              <a:rPr lang="ru-RU" dirty="0"/>
              <a:t>2. </a:t>
            </a:r>
            <a:r>
              <a:rPr lang="ru-RU" dirty="0" err="1"/>
              <a:t>Дитяча</a:t>
            </a:r>
            <a:r>
              <a:rPr lang="ru-RU" dirty="0"/>
              <a:t> </a:t>
            </a:r>
            <a:r>
              <a:rPr lang="ru-RU" dirty="0" err="1"/>
              <a:t>праця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 smtClean="0"/>
              <a:t>.</a:t>
            </a:r>
            <a:endParaRPr lang="ru-RU" dirty="0"/>
          </a:p>
          <a:p>
            <a:r>
              <a:rPr lang="uk-UA" dirty="0" smtClean="0"/>
              <a:t>3.Висновки.</a:t>
            </a:r>
          </a:p>
          <a:p>
            <a:r>
              <a:rPr lang="uk-UA" dirty="0" smtClean="0"/>
              <a:t>4.Література.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17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548680"/>
            <a:ext cx="9612560" cy="93610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1.Робочий час і час відпочинку </a:t>
            </a:r>
            <a:r>
              <a:rPr lang="uk-UA" dirty="0" err="1" smtClean="0">
                <a:solidFill>
                  <a:schemeClr val="bg2">
                    <a:lumMod val="50000"/>
                  </a:schemeClr>
                </a:solidFill>
              </a:rPr>
              <a:t>непонолітних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051364"/>
            <a:ext cx="4857666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 err="1" smtClean="0"/>
              <a:t>Боротьба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часу </a:t>
            </a:r>
            <a:r>
              <a:rPr lang="ru-RU" dirty="0" err="1"/>
              <a:t>тривала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століть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ІІ-Х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ІІІ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ст.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робочий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день, як правило,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тривав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12-14 годин</a:t>
            </a:r>
            <a:r>
              <a:rPr lang="ru-RU" dirty="0"/>
              <a:t>, то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тривалість</a:t>
            </a:r>
            <a:r>
              <a:rPr lang="ru-RU" dirty="0"/>
              <a:t> за </a:t>
            </a:r>
            <a:r>
              <a:rPr lang="ru-RU" dirty="0" err="1"/>
              <a:t>вимогами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підвищенню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зменшувалася</a:t>
            </a:r>
            <a:r>
              <a:rPr lang="ru-RU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71945"/>
            <a:ext cx="3816424" cy="370861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87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28242" cy="573845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26493"/>
            <a:ext cx="396044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0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неповнолітніх</a:t>
            </a:r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віці</a:t>
            </a:r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 до 16</a:t>
            </a:r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робочий</a:t>
            </a:r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тиждень</a:t>
            </a:r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0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тривати</a:t>
            </a:r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годин, а у </a:t>
            </a:r>
            <a:r>
              <a:rPr lang="ru-RU" sz="20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віці</a:t>
            </a:r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 до 18 </a:t>
            </a:r>
            <a:r>
              <a:rPr lang="ru-RU" sz="20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годин, </a:t>
            </a:r>
            <a:r>
              <a:rPr lang="ru-RU" sz="20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неповнолітній</a:t>
            </a:r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працює</a:t>
            </a:r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канікул</a:t>
            </a:r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0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навчається</a:t>
            </a:r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000" b="1" dirty="0" smtClean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52818" y="3588572"/>
            <a:ext cx="33644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2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 </a:t>
            </a:r>
            <a:r>
              <a:rPr lang="ru-RU" sz="2000" b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неповнолітній</a:t>
            </a:r>
            <a:r>
              <a:rPr lang="ru-RU" sz="2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працює</a:t>
            </a:r>
            <a:r>
              <a:rPr lang="ru-RU" sz="2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sz="2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навчального</a:t>
            </a:r>
            <a:r>
              <a:rPr lang="ru-RU" sz="2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року у </a:t>
            </a:r>
            <a:r>
              <a:rPr lang="ru-RU" sz="2000" b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вільний</a:t>
            </a:r>
            <a:r>
              <a:rPr lang="ru-RU" sz="2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</a:t>
            </a:r>
            <a:r>
              <a:rPr lang="ru-RU" sz="2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час,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тривалість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зменшується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вдвічі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порівняно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наведеними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цифрами.</a:t>
            </a:r>
            <a:endParaRPr lang="ru-RU" sz="2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58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69" y="729881"/>
            <a:ext cx="4377994" cy="593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0040" y="1268760"/>
            <a:ext cx="4850432" cy="6768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КЗиП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суттєві</a:t>
            </a:r>
            <a:r>
              <a:rPr lang="ru-RU" dirty="0"/>
              <a:t> </a:t>
            </a:r>
            <a:r>
              <a:rPr lang="ru-RU" dirty="0" err="1"/>
              <a:t>пільги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відпусток</a:t>
            </a:r>
            <a:r>
              <a:rPr lang="ru-RU" dirty="0"/>
              <a:t> </a:t>
            </a:r>
            <a:r>
              <a:rPr lang="ru-RU" dirty="0" err="1"/>
              <a:t>неповнолітніх</a:t>
            </a:r>
            <a:r>
              <a:rPr lang="ru-RU" dirty="0"/>
              <a:t> </a:t>
            </a:r>
            <a:r>
              <a:rPr lang="ru-RU" dirty="0" err="1" smtClean="0"/>
              <a:t>працівників</a:t>
            </a:r>
            <a:r>
              <a:rPr lang="ru-RU" dirty="0" smtClean="0"/>
              <a:t>: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 smtClean="0"/>
              <a:t>більша</a:t>
            </a:r>
            <a:r>
              <a:rPr lang="ru-RU" dirty="0" smtClean="0"/>
              <a:t>, вона </a:t>
            </a:r>
            <a:r>
              <a:rPr lang="ru-RU" dirty="0" smtClean="0"/>
              <a:t>не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меншою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31 день, до того ж вона </a:t>
            </a:r>
            <a:r>
              <a:rPr lang="ru-RU" dirty="0" err="1"/>
              <a:t>надається</a:t>
            </a:r>
            <a:r>
              <a:rPr lang="ru-RU" dirty="0"/>
              <a:t> в </a:t>
            </a:r>
            <a:r>
              <a:rPr lang="ru-RU" dirty="0" err="1"/>
              <a:t>зручний</a:t>
            </a:r>
            <a:r>
              <a:rPr lang="ru-RU" dirty="0"/>
              <a:t> для </a:t>
            </a:r>
            <a:r>
              <a:rPr lang="ru-RU" dirty="0" err="1"/>
              <a:t>неповнолітнього</a:t>
            </a:r>
            <a:r>
              <a:rPr lang="ru-RU" dirty="0"/>
              <a:t> час за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 smtClean="0"/>
              <a:t>бажанням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879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68612"/>
            <a:ext cx="8820472" cy="587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5374"/>
            <a:ext cx="8041440" cy="1442674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2. </a:t>
            </a:r>
            <a:r>
              <a:rPr lang="ru-RU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Дитяча</a:t>
            </a:r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праця</a:t>
            </a:r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в </a:t>
            </a:r>
            <a:r>
              <a:rPr lang="ru-RU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Україні</a:t>
            </a:r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3501008"/>
            <a:ext cx="517396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Чимало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і в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усьому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працюють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такої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праці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досить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різноманітними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працює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своєму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домашньому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господарстві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городі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59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650"/>
            <a:ext cx="4644008" cy="4676341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Однак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нині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багато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неповнолітніх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працює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різноманітних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фірмах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на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підприємствах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на базарах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тощо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За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даними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Державного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комітету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статистики,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дитяча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праця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Україні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досить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розповсюджена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1060"/>
            <a:ext cx="438150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264" y="2799740"/>
            <a:ext cx="2909118" cy="345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865" y="4603651"/>
            <a:ext cx="2647643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6" y="3749458"/>
            <a:ext cx="2073434" cy="293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0" t="2391" r="36075" b="-2391"/>
          <a:stretch/>
        </p:blipFill>
        <p:spPr bwMode="auto">
          <a:xfrm>
            <a:off x="2181264" y="4108827"/>
            <a:ext cx="1476000" cy="221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3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301232" cy="389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8640" y="0"/>
            <a:ext cx="8041440" cy="1442674"/>
          </a:xfrm>
        </p:spPr>
        <p:txBody>
          <a:bodyPr/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даними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журналу «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Сайколоджи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тудей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середня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тривалість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оплачуваної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відпустки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СІПА 14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днів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у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Японії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17,5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днів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тривалість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робочого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тижня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5,5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днів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 в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Індії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1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місяць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використовується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бажанням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працівника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відпустка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використовується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працівник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додатково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заробітної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плати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одержує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премію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у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Франції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Італії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майже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місяць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у ФРН —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шість-сім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тижнів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тому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числі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обов'язково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тижні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влітку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у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Швеції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25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днів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тому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числі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тижні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гарантовано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влітку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Дозволено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використовувати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відстрочену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відпустку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відкладаючи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щороку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5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днів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одержати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п'ять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відпустку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днів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у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Голландії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36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днів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187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37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51" y="1988840"/>
            <a:ext cx="580672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4392488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Робота </a:t>
            </a:r>
            <a:r>
              <a:rPr lang="ru-RU" sz="2800" b="1" dirty="0" err="1"/>
              <a:t>вимагає</a:t>
            </a:r>
            <a:r>
              <a:rPr lang="ru-RU" sz="2800" b="1" dirty="0"/>
              <a:t> </a:t>
            </a:r>
            <a:r>
              <a:rPr lang="ru-RU" sz="2800" b="1" dirty="0" err="1"/>
              <a:t>певного</a:t>
            </a:r>
            <a:r>
              <a:rPr lang="ru-RU" sz="2800" b="1" dirty="0"/>
              <a:t> часу, </a:t>
            </a:r>
            <a:r>
              <a:rPr lang="ru-RU" sz="2800" b="1" dirty="0" err="1"/>
              <a:t>фізичних</a:t>
            </a:r>
            <a:r>
              <a:rPr lang="ru-RU" sz="2800" b="1" dirty="0"/>
              <a:t> і </a:t>
            </a:r>
            <a:r>
              <a:rPr lang="ru-RU" sz="2800" b="1" dirty="0" err="1"/>
              <a:t>психологічних</a:t>
            </a:r>
            <a:r>
              <a:rPr lang="ru-RU" sz="2800" b="1" dirty="0"/>
              <a:t> затрат. </a:t>
            </a:r>
            <a:r>
              <a:rPr lang="ru-RU" sz="2800" b="1" dirty="0" smtClean="0"/>
              <a:t>Кожному</a:t>
            </a:r>
            <a:r>
              <a:rPr lang="ru-RU" sz="2800" b="1" dirty="0"/>
              <a:t>, </a:t>
            </a:r>
            <a:r>
              <a:rPr lang="ru-RU" sz="2800" b="1" dirty="0" err="1"/>
              <a:t>хто</a:t>
            </a:r>
            <a:r>
              <a:rPr lang="ru-RU" sz="2800" b="1" dirty="0"/>
              <a:t> </a:t>
            </a:r>
            <a:r>
              <a:rPr lang="ru-RU" sz="2800" b="1" dirty="0" err="1"/>
              <a:t>планує</a:t>
            </a:r>
            <a:r>
              <a:rPr lang="ru-RU" sz="2800" b="1" dirty="0"/>
              <a:t> </a:t>
            </a:r>
            <a:r>
              <a:rPr lang="ru-RU" sz="2800" b="1" dirty="0" err="1"/>
              <a:t>влаштуватися</a:t>
            </a:r>
            <a:r>
              <a:rPr lang="ru-RU" sz="2800" b="1" dirty="0"/>
              <a:t> на роботу, </a:t>
            </a:r>
            <a:r>
              <a:rPr lang="ru-RU" sz="2800" b="1" dirty="0" err="1"/>
              <a:t>розпочати</a:t>
            </a:r>
            <a:r>
              <a:rPr lang="ru-RU" sz="2800" b="1" dirty="0"/>
              <a:t> </a:t>
            </a:r>
            <a:r>
              <a:rPr lang="ru-RU" sz="2800" b="1" dirty="0" err="1"/>
              <a:t>трудову</a:t>
            </a:r>
            <a:r>
              <a:rPr lang="ru-RU" sz="2800" b="1" dirty="0"/>
              <a:t> </a:t>
            </a:r>
            <a:r>
              <a:rPr lang="ru-RU" sz="2800" b="1" dirty="0" err="1"/>
              <a:t>діяльність</a:t>
            </a:r>
            <a:r>
              <a:rPr lang="ru-RU" sz="2800" b="1" dirty="0"/>
              <a:t>, </a:t>
            </a:r>
            <a:r>
              <a:rPr lang="ru-RU" sz="2800" b="1" dirty="0" err="1"/>
              <a:t>необхідно</a:t>
            </a:r>
            <a:r>
              <a:rPr lang="ru-RU" sz="2800" b="1" dirty="0"/>
              <a:t> критично </a:t>
            </a:r>
            <a:r>
              <a:rPr lang="ru-RU" sz="2800" b="1" dirty="0" err="1"/>
              <a:t>оцінити</a:t>
            </a:r>
            <a:r>
              <a:rPr lang="ru-RU" sz="2800" b="1" dirty="0"/>
              <a:t> </a:t>
            </a:r>
            <a:r>
              <a:rPr lang="ru-RU" sz="2800" b="1" dirty="0" err="1"/>
              <a:t>свої</a:t>
            </a:r>
            <a:r>
              <a:rPr lang="ru-RU" sz="2800" b="1" dirty="0"/>
              <a:t> </a:t>
            </a:r>
            <a:r>
              <a:rPr lang="ru-RU" sz="2800" b="1" dirty="0" err="1"/>
              <a:t>можливості</a:t>
            </a:r>
            <a:r>
              <a:rPr lang="ru-RU" sz="2800" b="1" dirty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21039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TC101790492[[fn=Тетрадь для рисования]]</Template>
  <TotalTime>316</TotalTime>
  <Words>735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Sketchbook</vt:lpstr>
      <vt:lpstr>Праця неповнолітніх </vt:lpstr>
      <vt:lpstr>План</vt:lpstr>
      <vt:lpstr>1.Робочий час і час відпочинку непонолітних</vt:lpstr>
      <vt:lpstr>Презентация PowerPoint</vt:lpstr>
      <vt:lpstr>Презентация PowerPoint</vt:lpstr>
      <vt:lpstr>2. Дитяча праця в Україні.</vt:lpstr>
      <vt:lpstr>Презентация PowerPoint</vt:lpstr>
      <vt:lpstr>ЦЕ цікаво: </vt:lpstr>
      <vt:lpstr>Презентация PowerPoint</vt:lpstr>
      <vt:lpstr>Презентация PowerPoint</vt:lpstr>
      <vt:lpstr>Презентация PowerPoint</vt:lpstr>
      <vt:lpstr>Висновки</vt:lpstr>
      <vt:lpstr>Висновки: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Праця неповнолітніх</dc:title>
  <dc:creator>Танюшка</dc:creator>
  <cp:lastModifiedBy>Танюшка</cp:lastModifiedBy>
  <cp:revision>19</cp:revision>
  <dcterms:created xsi:type="dcterms:W3CDTF">2012-03-25T14:04:36Z</dcterms:created>
  <dcterms:modified xsi:type="dcterms:W3CDTF">2012-03-26T16:31:18Z</dcterms:modified>
</cp:coreProperties>
</file>